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50" r:id="rId3"/>
    <p:sldMasterId id="2147483873" r:id="rId4"/>
  </p:sldMasterIdLst>
  <p:notesMasterIdLst>
    <p:notesMasterId r:id="rId80"/>
  </p:notesMasterIdLst>
  <p:handoutMasterIdLst>
    <p:handoutMasterId r:id="rId81"/>
  </p:handoutMasterIdLst>
  <p:sldIdLst>
    <p:sldId id="256" r:id="rId5"/>
    <p:sldId id="502" r:id="rId6"/>
    <p:sldId id="585" r:id="rId7"/>
    <p:sldId id="588" r:id="rId8"/>
    <p:sldId id="593" r:id="rId9"/>
    <p:sldId id="445" r:id="rId10"/>
    <p:sldId id="485" r:id="rId11"/>
    <p:sldId id="614" r:id="rId12"/>
    <p:sldId id="615" r:id="rId13"/>
    <p:sldId id="616" r:id="rId14"/>
    <p:sldId id="617" r:id="rId15"/>
    <p:sldId id="597" r:id="rId16"/>
    <p:sldId id="343" r:id="rId17"/>
    <p:sldId id="276" r:id="rId18"/>
    <p:sldId id="594" r:id="rId19"/>
    <p:sldId id="280" r:id="rId20"/>
    <p:sldId id="340" r:id="rId21"/>
    <p:sldId id="275" r:id="rId22"/>
    <p:sldId id="278" r:id="rId23"/>
    <p:sldId id="599" r:id="rId24"/>
    <p:sldId id="335" r:id="rId25"/>
    <p:sldId id="336" r:id="rId26"/>
    <p:sldId id="618" r:id="rId27"/>
    <p:sldId id="282" r:id="rId28"/>
    <p:sldId id="346" r:id="rId29"/>
    <p:sldId id="277" r:id="rId30"/>
    <p:sldId id="347" r:id="rId31"/>
    <p:sldId id="281" r:id="rId32"/>
    <p:sldId id="641" r:id="rId33"/>
    <p:sldId id="601" r:id="rId34"/>
    <p:sldId id="619" r:id="rId35"/>
    <p:sldId id="622" r:id="rId36"/>
    <p:sldId id="623" r:id="rId37"/>
    <p:sldId id="606" r:id="rId38"/>
    <p:sldId id="624" r:id="rId39"/>
    <p:sldId id="625" r:id="rId40"/>
    <p:sldId id="626" r:id="rId41"/>
    <p:sldId id="487" r:id="rId42"/>
    <p:sldId id="627" r:id="rId43"/>
    <p:sldId id="628" r:id="rId44"/>
    <p:sldId id="629" r:id="rId45"/>
    <p:sldId id="630" r:id="rId46"/>
    <p:sldId id="631" r:id="rId47"/>
    <p:sldId id="560" r:id="rId48"/>
    <p:sldId id="561" r:id="rId49"/>
    <p:sldId id="549" r:id="rId50"/>
    <p:sldId id="562" r:id="rId51"/>
    <p:sldId id="600" r:id="rId52"/>
    <p:sldId id="503" r:id="rId53"/>
    <p:sldId id="458" r:id="rId54"/>
    <p:sldId id="644" r:id="rId55"/>
    <p:sldId id="632" r:id="rId56"/>
    <p:sldId id="633" r:id="rId57"/>
    <p:sldId id="462" r:id="rId58"/>
    <p:sldId id="504" r:id="rId59"/>
    <p:sldId id="645" r:id="rId60"/>
    <p:sldId id="647" r:id="rId61"/>
    <p:sldId id="642" r:id="rId62"/>
    <p:sldId id="348" r:id="rId63"/>
    <p:sldId id="634" r:id="rId64"/>
    <p:sldId id="635" r:id="rId65"/>
    <p:sldId id="636" r:id="rId66"/>
    <p:sldId id="522" r:id="rId67"/>
    <p:sldId id="352" r:id="rId68"/>
    <p:sldId id="351" r:id="rId69"/>
    <p:sldId id="353" r:id="rId70"/>
    <p:sldId id="564" r:id="rId71"/>
    <p:sldId id="565" r:id="rId72"/>
    <p:sldId id="566" r:id="rId73"/>
    <p:sldId id="568" r:id="rId74"/>
    <p:sldId id="637" r:id="rId75"/>
    <p:sldId id="638" r:id="rId76"/>
    <p:sldId id="639" r:id="rId77"/>
    <p:sldId id="640" r:id="rId78"/>
    <p:sldId id="499" r:id="rId79"/>
  </p:sldIdLst>
  <p:sldSz cx="9144000" cy="6858000" type="screen4x3"/>
  <p:notesSz cx="6742113" cy="9872663"/>
  <p:defaultTextStyle>
    <a:defPPr>
      <a:defRPr lang="fr-FR"/>
    </a:defPPr>
    <a:lvl1pPr algn="r" rtl="0" fontAlgn="base">
      <a:spcBef>
        <a:spcPct val="0"/>
      </a:spcBef>
      <a:spcAft>
        <a:spcPct val="0"/>
      </a:spcAft>
      <a:defRPr kern="1200">
        <a:solidFill>
          <a:schemeClr val="tx1"/>
        </a:solidFill>
        <a:latin typeface="Arial" pitchFamily="34" charset="0"/>
        <a:ea typeface="+mn-ea"/>
        <a:cs typeface="+mn-cs"/>
      </a:defRPr>
    </a:lvl1pPr>
    <a:lvl2pPr marL="457200" algn="r" rtl="0" fontAlgn="base">
      <a:spcBef>
        <a:spcPct val="0"/>
      </a:spcBef>
      <a:spcAft>
        <a:spcPct val="0"/>
      </a:spcAft>
      <a:defRPr kern="1200">
        <a:solidFill>
          <a:schemeClr val="tx1"/>
        </a:solidFill>
        <a:latin typeface="Arial" pitchFamily="34" charset="0"/>
        <a:ea typeface="+mn-ea"/>
        <a:cs typeface="+mn-cs"/>
      </a:defRPr>
    </a:lvl2pPr>
    <a:lvl3pPr marL="914400" algn="r" rtl="0" fontAlgn="base">
      <a:spcBef>
        <a:spcPct val="0"/>
      </a:spcBef>
      <a:spcAft>
        <a:spcPct val="0"/>
      </a:spcAft>
      <a:defRPr kern="1200">
        <a:solidFill>
          <a:schemeClr val="tx1"/>
        </a:solidFill>
        <a:latin typeface="Arial" pitchFamily="34" charset="0"/>
        <a:ea typeface="+mn-ea"/>
        <a:cs typeface="+mn-cs"/>
      </a:defRPr>
    </a:lvl3pPr>
    <a:lvl4pPr marL="1371600" algn="r" rtl="0" fontAlgn="base">
      <a:spcBef>
        <a:spcPct val="0"/>
      </a:spcBef>
      <a:spcAft>
        <a:spcPct val="0"/>
      </a:spcAft>
      <a:defRPr kern="1200">
        <a:solidFill>
          <a:schemeClr val="tx1"/>
        </a:solidFill>
        <a:latin typeface="Arial" pitchFamily="34" charset="0"/>
        <a:ea typeface="+mn-ea"/>
        <a:cs typeface="+mn-cs"/>
      </a:defRPr>
    </a:lvl4pPr>
    <a:lvl5pPr marL="1828800" algn="r"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2968">
          <p15:clr>
            <a:srgbClr val="A4A3A4"/>
          </p15:clr>
        </p15:guide>
        <p15:guide id="3" orient="horz" pos="976">
          <p15:clr>
            <a:srgbClr val="A4A3A4"/>
          </p15:clr>
        </p15:guide>
        <p15:guide id="4" orient="horz" pos="3792">
          <p15:clr>
            <a:srgbClr val="A4A3A4"/>
          </p15:clr>
        </p15:guide>
        <p15:guide id="5" pos="2880">
          <p15:clr>
            <a:srgbClr val="A4A3A4"/>
          </p15:clr>
        </p15:guide>
        <p15:guide id="6" pos="432">
          <p15:clr>
            <a:srgbClr val="A4A3A4"/>
          </p15:clr>
        </p15:guide>
        <p15:guide id="7" pos="5368">
          <p15:clr>
            <a:srgbClr val="A4A3A4"/>
          </p15:clr>
        </p15:guide>
      </p15:sldGuideLst>
    </p:ext>
    <p:ext uri="{2D200454-40CA-4A62-9FC3-DE9A4176ACB9}">
      <p15:notesGuideLst xmlns:p15="http://schemas.microsoft.com/office/powerpoint/2012/main">
        <p15:guide id="1" orient="horz" pos="3109">
          <p15:clr>
            <a:srgbClr val="A4A3A4"/>
          </p15:clr>
        </p15:guide>
        <p15:guide id="2" pos="212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a:srgbClr val="70603C"/>
    <a:srgbClr val="E80E7B"/>
    <a:srgbClr val="EAEAEA"/>
    <a:srgbClr val="F8F8F8"/>
    <a:srgbClr val="7C408F"/>
    <a:srgbClr val="766A52"/>
    <a:srgbClr val="948566"/>
    <a:srgbClr val="675B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C4B1156A-380E-4F78-BDF5-A606A8083BF9}" styleName="Style moyen 4 - Accentuation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EB9631B5-78F2-41C9-869B-9F39066F8104}" styleName="Style moyen 3 - Accentuation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horzBarState="maximized">
    <p:restoredLeft sz="16248" autoAdjust="0"/>
    <p:restoredTop sz="86785" autoAdjust="0"/>
  </p:normalViewPr>
  <p:slideViewPr>
    <p:cSldViewPr snapToGrid="0">
      <p:cViewPr varScale="1">
        <p:scale>
          <a:sx n="64" d="100"/>
          <a:sy n="64" d="100"/>
        </p:scale>
        <p:origin x="568" y="40"/>
      </p:cViewPr>
      <p:guideLst>
        <p:guide orient="horz" pos="2160"/>
        <p:guide orient="horz" pos="2968"/>
        <p:guide orient="horz" pos="976"/>
        <p:guide orient="horz" pos="3792"/>
        <p:guide pos="2880"/>
        <p:guide pos="432"/>
        <p:guide pos="536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2" d="100"/>
          <a:sy n="62" d="100"/>
        </p:scale>
        <p:origin x="-3342" y="-72"/>
      </p:cViewPr>
      <p:guideLst>
        <p:guide orient="horz" pos="3109"/>
        <p:guide pos="2124"/>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theme" Target="theme/theme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notesMaster" Target="notesMasters/notesMaster1.xml"/><Relationship Id="rId85"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61" Type="http://schemas.openxmlformats.org/officeDocument/2006/relationships/slide" Target="slides/slide57.xml"/><Relationship Id="rId8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1C46558-970F-4A32-BD8C-1831ECBA717F}" type="doc">
      <dgm:prSet loTypeId="urn:microsoft.com/office/officeart/2005/8/layout/bProcess4" loCatId="process" qsTypeId="urn:microsoft.com/office/officeart/2005/8/quickstyle/3d4" qsCatId="3D" csTypeId="urn:microsoft.com/office/officeart/2005/8/colors/accent0_2" csCatId="mainScheme" phldr="1"/>
      <dgm:spPr/>
      <dgm:t>
        <a:bodyPr/>
        <a:lstStyle/>
        <a:p>
          <a:endParaRPr lang="fr-FR"/>
        </a:p>
      </dgm:t>
    </dgm:pt>
    <dgm:pt modelId="{125637EA-7F75-46F5-9F86-B99F3D0E88D3}">
      <dgm:prSet phldrT="[Texte]"/>
      <dgm:spPr/>
      <dgm:t>
        <a:bodyPr/>
        <a:lstStyle/>
        <a:p>
          <a:r>
            <a:rPr lang="fr-FR" dirty="0"/>
            <a:t>A report </a:t>
          </a:r>
          <a:r>
            <a:rPr lang="fr-FR" dirty="0" err="1"/>
            <a:t>is</a:t>
          </a:r>
          <a:r>
            <a:rPr lang="fr-FR" dirty="0"/>
            <a:t> </a:t>
          </a:r>
          <a:r>
            <a:rPr lang="fr-FR" dirty="0" err="1"/>
            <a:t>based</a:t>
          </a:r>
          <a:r>
            <a:rPr lang="fr-FR" dirty="0"/>
            <a:t> on a Cube</a:t>
          </a:r>
        </a:p>
      </dgm:t>
    </dgm:pt>
    <dgm:pt modelId="{78EA350C-16DC-4BD1-9216-D6E2354C9402}" type="parTrans" cxnId="{5F4AC581-2EA2-4D59-93F0-DB5CAE5BE9AA}">
      <dgm:prSet/>
      <dgm:spPr/>
      <dgm:t>
        <a:bodyPr/>
        <a:lstStyle/>
        <a:p>
          <a:endParaRPr lang="fr-FR">
            <a:solidFill>
              <a:schemeClr val="tx1"/>
            </a:solidFill>
          </a:endParaRPr>
        </a:p>
      </dgm:t>
    </dgm:pt>
    <dgm:pt modelId="{6F72B2E5-A3C6-4429-9DE2-40E5B888934C}" type="sibTrans" cxnId="{5F4AC581-2EA2-4D59-93F0-DB5CAE5BE9AA}">
      <dgm:prSet/>
      <dgm:spPr/>
      <dgm:t>
        <a:bodyPr/>
        <a:lstStyle/>
        <a:p>
          <a:endParaRPr lang="fr-FR">
            <a:solidFill>
              <a:schemeClr val="tx1"/>
            </a:solidFill>
          </a:endParaRPr>
        </a:p>
      </dgm:t>
    </dgm:pt>
    <dgm:pt modelId="{B3E91B69-24C1-4333-BCED-7727AF04309D}">
      <dgm:prSet phldrT="[Texte]"/>
      <dgm:spPr/>
      <dgm:t>
        <a:bodyPr/>
        <a:lstStyle/>
        <a:p>
          <a:r>
            <a:rPr lang="fr-FR" dirty="0"/>
            <a:t>Dimensions to </a:t>
          </a:r>
          <a:r>
            <a:rPr lang="fr-FR" dirty="0" err="1"/>
            <a:t>be</a:t>
          </a:r>
          <a:r>
            <a:rPr lang="fr-FR" dirty="0"/>
            <a:t> </a:t>
          </a:r>
          <a:r>
            <a:rPr lang="fr-FR" dirty="0" err="1"/>
            <a:t>analysed</a:t>
          </a:r>
          <a:r>
            <a:rPr lang="fr-FR" dirty="0"/>
            <a:t> in </a:t>
          </a:r>
          <a:r>
            <a:rPr lang="fr-FR" dirty="0" err="1"/>
            <a:t>Rows</a:t>
          </a:r>
          <a:r>
            <a:rPr lang="fr-FR" dirty="0"/>
            <a:t> if possible</a:t>
          </a:r>
        </a:p>
      </dgm:t>
    </dgm:pt>
    <dgm:pt modelId="{6BF61ABF-8BFE-402E-B44A-C20E3E8B336F}" type="parTrans" cxnId="{3EAADCAE-92A2-4995-B1D0-6E6C57CF17D6}">
      <dgm:prSet/>
      <dgm:spPr/>
      <dgm:t>
        <a:bodyPr/>
        <a:lstStyle/>
        <a:p>
          <a:endParaRPr lang="fr-FR">
            <a:solidFill>
              <a:schemeClr val="tx1"/>
            </a:solidFill>
          </a:endParaRPr>
        </a:p>
      </dgm:t>
    </dgm:pt>
    <dgm:pt modelId="{7686B4A8-3C59-4F75-A589-D236AB732840}" type="sibTrans" cxnId="{3EAADCAE-92A2-4995-B1D0-6E6C57CF17D6}">
      <dgm:prSet/>
      <dgm:spPr/>
      <dgm:t>
        <a:bodyPr/>
        <a:lstStyle/>
        <a:p>
          <a:endParaRPr lang="fr-FR">
            <a:solidFill>
              <a:schemeClr val="tx1"/>
            </a:solidFill>
          </a:endParaRPr>
        </a:p>
      </dgm:t>
    </dgm:pt>
    <dgm:pt modelId="{42000975-AE07-4443-9D7D-62F84A10B8B1}">
      <dgm:prSet phldrT="[Texte]"/>
      <dgm:spPr/>
      <dgm:t>
        <a:bodyPr/>
        <a:lstStyle/>
        <a:p>
          <a:r>
            <a:rPr lang="fr-FR" dirty="0"/>
            <a:t>If dimensions </a:t>
          </a:r>
          <a:r>
            <a:rPr lang="fr-FR" dirty="0" err="1"/>
            <a:t>elements</a:t>
          </a:r>
          <a:r>
            <a:rPr lang="fr-FR" dirty="0"/>
            <a:t> must </a:t>
          </a:r>
          <a:r>
            <a:rPr lang="fr-FR" dirty="0" err="1"/>
            <a:t>be</a:t>
          </a:r>
          <a:r>
            <a:rPr lang="fr-FR" dirty="0"/>
            <a:t> </a:t>
          </a:r>
          <a:r>
            <a:rPr lang="fr-FR" dirty="0" err="1"/>
            <a:t>restricted</a:t>
          </a:r>
          <a:r>
            <a:rPr lang="fr-FR" dirty="0"/>
            <a:t> use a </a:t>
          </a:r>
          <a:r>
            <a:rPr lang="fr-FR" dirty="0" err="1"/>
            <a:t>subset</a:t>
          </a:r>
          <a:endParaRPr lang="fr-FR" dirty="0"/>
        </a:p>
      </dgm:t>
    </dgm:pt>
    <dgm:pt modelId="{AC70E3B1-B0AF-4F66-AD4C-6EA18AB51ABE}" type="parTrans" cxnId="{C11111F1-5385-41D1-961E-978E20137332}">
      <dgm:prSet/>
      <dgm:spPr/>
      <dgm:t>
        <a:bodyPr/>
        <a:lstStyle/>
        <a:p>
          <a:endParaRPr lang="fr-FR">
            <a:solidFill>
              <a:schemeClr val="tx1"/>
            </a:solidFill>
          </a:endParaRPr>
        </a:p>
      </dgm:t>
    </dgm:pt>
    <dgm:pt modelId="{AD0A7D13-4F5D-48B5-92D8-9ADD1C14DF8F}" type="sibTrans" cxnId="{C11111F1-5385-41D1-961E-978E20137332}">
      <dgm:prSet/>
      <dgm:spPr/>
      <dgm:t>
        <a:bodyPr/>
        <a:lstStyle/>
        <a:p>
          <a:endParaRPr lang="fr-FR">
            <a:solidFill>
              <a:schemeClr val="tx1"/>
            </a:solidFill>
          </a:endParaRPr>
        </a:p>
      </dgm:t>
    </dgm:pt>
    <dgm:pt modelId="{991FCDD8-E1BB-4095-8722-8EDE8AF81A02}">
      <dgm:prSet phldrT="[Texte]"/>
      <dgm:spPr/>
      <dgm:t>
        <a:bodyPr/>
        <a:lstStyle/>
        <a:p>
          <a:r>
            <a:rPr lang="fr-FR" dirty="0"/>
            <a:t>A report </a:t>
          </a:r>
          <a:r>
            <a:rPr lang="fr-FR" dirty="0" err="1"/>
            <a:t>is</a:t>
          </a:r>
          <a:r>
            <a:rPr lang="fr-FR" dirty="0"/>
            <a:t> </a:t>
          </a:r>
          <a:r>
            <a:rPr lang="fr-FR" dirty="0" err="1"/>
            <a:t>based</a:t>
          </a:r>
          <a:r>
            <a:rPr lang="fr-FR" dirty="0"/>
            <a:t> on </a:t>
          </a:r>
          <a:r>
            <a:rPr lang="fr-FR" dirty="0" err="1"/>
            <a:t>Elements</a:t>
          </a:r>
          <a:r>
            <a:rPr lang="fr-FR" dirty="0"/>
            <a:t> Codes not </a:t>
          </a:r>
          <a:r>
            <a:rPr lang="fr-FR" dirty="0" err="1"/>
            <a:t>Elements</a:t>
          </a:r>
          <a:r>
            <a:rPr lang="fr-FR" dirty="0"/>
            <a:t> </a:t>
          </a:r>
          <a:r>
            <a:rPr lang="fr-FR" dirty="0" err="1"/>
            <a:t>Aliases</a:t>
          </a:r>
          <a:r>
            <a:rPr lang="fr-FR" dirty="0"/>
            <a:t> (</a:t>
          </a:r>
          <a:r>
            <a:rPr lang="fr-FR" dirty="0" err="1"/>
            <a:t>versatil</a:t>
          </a:r>
          <a:r>
            <a:rPr lang="fr-FR" dirty="0"/>
            <a:t>)</a:t>
          </a:r>
        </a:p>
      </dgm:t>
    </dgm:pt>
    <dgm:pt modelId="{9946CB90-8E9E-4500-BE35-982BE8E40839}" type="parTrans" cxnId="{FF7D411F-659F-4CB2-BFE7-AC3A31F636E1}">
      <dgm:prSet/>
      <dgm:spPr/>
      <dgm:t>
        <a:bodyPr/>
        <a:lstStyle/>
        <a:p>
          <a:endParaRPr lang="fr-FR">
            <a:solidFill>
              <a:schemeClr val="tx1"/>
            </a:solidFill>
          </a:endParaRPr>
        </a:p>
      </dgm:t>
    </dgm:pt>
    <dgm:pt modelId="{8090EA46-F357-4F99-A7BD-E34ECF37E14D}" type="sibTrans" cxnId="{FF7D411F-659F-4CB2-BFE7-AC3A31F636E1}">
      <dgm:prSet/>
      <dgm:spPr/>
      <dgm:t>
        <a:bodyPr/>
        <a:lstStyle/>
        <a:p>
          <a:endParaRPr lang="fr-FR">
            <a:solidFill>
              <a:schemeClr val="tx1"/>
            </a:solidFill>
          </a:endParaRPr>
        </a:p>
      </dgm:t>
    </dgm:pt>
    <dgm:pt modelId="{8BDC06A1-61B8-4BBB-AE4F-80713EDB1005}">
      <dgm:prSet phldrT="[Texte]"/>
      <dgm:spPr/>
      <dgm:t>
        <a:bodyPr/>
        <a:lstStyle/>
        <a:p>
          <a:r>
            <a:rPr lang="fr-FR" dirty="0"/>
            <a:t>Codes </a:t>
          </a:r>
          <a:r>
            <a:rPr lang="fr-FR" dirty="0" err="1"/>
            <a:t>will</a:t>
          </a:r>
          <a:r>
            <a:rPr lang="fr-FR" dirty="0"/>
            <a:t> </a:t>
          </a:r>
          <a:r>
            <a:rPr lang="fr-FR" dirty="0" err="1"/>
            <a:t>then</a:t>
          </a:r>
          <a:r>
            <a:rPr lang="fr-FR" dirty="0"/>
            <a:t> </a:t>
          </a:r>
          <a:r>
            <a:rPr lang="fr-FR" dirty="0" err="1"/>
            <a:t>be</a:t>
          </a:r>
          <a:r>
            <a:rPr lang="fr-FR" dirty="0"/>
            <a:t> </a:t>
          </a:r>
          <a:r>
            <a:rPr lang="fr-FR" dirty="0" err="1"/>
            <a:t>hidden</a:t>
          </a:r>
          <a:endParaRPr lang="fr-FR" dirty="0"/>
        </a:p>
      </dgm:t>
    </dgm:pt>
    <dgm:pt modelId="{58ACEC1D-4E9B-4AFF-A3E6-50406DC39113}" type="parTrans" cxnId="{AED248BB-1284-4CD2-BF45-8F1759562CF7}">
      <dgm:prSet/>
      <dgm:spPr/>
      <dgm:t>
        <a:bodyPr/>
        <a:lstStyle/>
        <a:p>
          <a:endParaRPr lang="fr-FR">
            <a:solidFill>
              <a:schemeClr val="tx1"/>
            </a:solidFill>
          </a:endParaRPr>
        </a:p>
      </dgm:t>
    </dgm:pt>
    <dgm:pt modelId="{198EE764-F557-4C73-9D6C-C346E8F970DB}" type="sibTrans" cxnId="{AED248BB-1284-4CD2-BF45-8F1759562CF7}">
      <dgm:prSet/>
      <dgm:spPr/>
      <dgm:t>
        <a:bodyPr/>
        <a:lstStyle/>
        <a:p>
          <a:endParaRPr lang="fr-FR">
            <a:solidFill>
              <a:schemeClr val="tx1"/>
            </a:solidFill>
          </a:endParaRPr>
        </a:p>
      </dgm:t>
    </dgm:pt>
    <dgm:pt modelId="{C38F85C4-5ED7-447E-9A6D-5AA91A7E7284}">
      <dgm:prSet phldrT="[Texte]"/>
      <dgm:spPr/>
      <dgm:t>
        <a:bodyPr/>
        <a:lstStyle/>
        <a:p>
          <a:r>
            <a:rPr lang="fr-FR" dirty="0"/>
            <a:t>Name </a:t>
          </a:r>
          <a:r>
            <a:rPr lang="fr-FR" dirty="0" err="1"/>
            <a:t>context</a:t>
          </a:r>
          <a:r>
            <a:rPr lang="fr-FR" dirty="0"/>
            <a:t> variables in Excel to </a:t>
          </a:r>
          <a:r>
            <a:rPr lang="fr-FR" dirty="0" err="1"/>
            <a:t>make</a:t>
          </a:r>
          <a:r>
            <a:rPr lang="fr-FR" dirty="0"/>
            <a:t> the Tm1 formulas User </a:t>
          </a:r>
          <a:r>
            <a:rPr lang="fr-FR" dirty="0" err="1"/>
            <a:t>Friendly</a:t>
          </a:r>
          <a:endParaRPr lang="fr-FR" dirty="0"/>
        </a:p>
      </dgm:t>
    </dgm:pt>
    <dgm:pt modelId="{9BA65B69-A6A3-47CD-9BB0-5528A9AAA14F}" type="parTrans" cxnId="{6C7A5CFB-F4B2-42AD-AAD9-EDD02A63BED5}">
      <dgm:prSet/>
      <dgm:spPr/>
      <dgm:t>
        <a:bodyPr/>
        <a:lstStyle/>
        <a:p>
          <a:endParaRPr lang="fr-FR">
            <a:solidFill>
              <a:schemeClr val="tx1"/>
            </a:solidFill>
          </a:endParaRPr>
        </a:p>
      </dgm:t>
    </dgm:pt>
    <dgm:pt modelId="{E2C206FF-41C1-4DBE-B162-66B812896CB5}" type="sibTrans" cxnId="{6C7A5CFB-F4B2-42AD-AAD9-EDD02A63BED5}">
      <dgm:prSet/>
      <dgm:spPr/>
      <dgm:t>
        <a:bodyPr/>
        <a:lstStyle/>
        <a:p>
          <a:endParaRPr lang="fr-FR">
            <a:solidFill>
              <a:schemeClr val="tx1"/>
            </a:solidFill>
          </a:endParaRPr>
        </a:p>
      </dgm:t>
    </dgm:pt>
    <dgm:pt modelId="{A69B81E4-62C9-4E58-8629-CF0741E65194}">
      <dgm:prSet phldrT="[Texte]"/>
      <dgm:spPr/>
      <dgm:t>
        <a:bodyPr/>
        <a:lstStyle/>
        <a:p>
          <a:r>
            <a:rPr lang="fr-FR" dirty="0"/>
            <a:t>For data </a:t>
          </a:r>
          <a:r>
            <a:rPr lang="fr-FR" dirty="0" err="1"/>
            <a:t>retrieve</a:t>
          </a:r>
          <a:r>
            <a:rPr lang="fr-FR" dirty="0"/>
            <a:t> use DBRW </a:t>
          </a:r>
        </a:p>
      </dgm:t>
    </dgm:pt>
    <dgm:pt modelId="{0FED2D51-6299-44D4-BFCD-EB5E9721EE5E}" type="parTrans" cxnId="{1557298D-2F1B-4088-A8B9-A8CC67F29C4E}">
      <dgm:prSet/>
      <dgm:spPr/>
      <dgm:t>
        <a:bodyPr/>
        <a:lstStyle/>
        <a:p>
          <a:endParaRPr lang="fr-FR">
            <a:solidFill>
              <a:schemeClr val="tx1"/>
            </a:solidFill>
          </a:endParaRPr>
        </a:p>
      </dgm:t>
    </dgm:pt>
    <dgm:pt modelId="{A4FCD729-B156-44AE-B033-BD0821A7DEDA}" type="sibTrans" cxnId="{1557298D-2F1B-4088-A8B9-A8CC67F29C4E}">
      <dgm:prSet/>
      <dgm:spPr/>
      <dgm:t>
        <a:bodyPr/>
        <a:lstStyle/>
        <a:p>
          <a:endParaRPr lang="fr-FR">
            <a:solidFill>
              <a:schemeClr val="tx1"/>
            </a:solidFill>
          </a:endParaRPr>
        </a:p>
      </dgm:t>
    </dgm:pt>
    <dgm:pt modelId="{D9763EEF-6489-4D6A-A11E-DC6F13A0CF98}">
      <dgm:prSet phldrT="[Texte]"/>
      <dgm:spPr/>
      <dgm:t>
        <a:bodyPr/>
        <a:lstStyle/>
        <a:p>
          <a:r>
            <a:rPr lang="fr-FR" dirty="0"/>
            <a:t>A </a:t>
          </a:r>
          <a:r>
            <a:rPr lang="fr-FR" dirty="0" err="1"/>
            <a:t>dynamic</a:t>
          </a:r>
          <a:r>
            <a:rPr lang="fr-FR" dirty="0"/>
            <a:t> report </a:t>
          </a:r>
          <a:r>
            <a:rPr lang="fr-FR" dirty="0" err="1"/>
            <a:t>Build</a:t>
          </a:r>
          <a:r>
            <a:rPr lang="fr-FR" dirty="0"/>
            <a:t> in Tango must </a:t>
          </a:r>
          <a:r>
            <a:rPr lang="fr-FR" dirty="0" err="1"/>
            <a:t>be</a:t>
          </a:r>
          <a:r>
            <a:rPr lang="fr-FR" dirty="0"/>
            <a:t> </a:t>
          </a:r>
          <a:r>
            <a:rPr lang="fr-FR" dirty="0" err="1"/>
            <a:t>stored</a:t>
          </a:r>
          <a:r>
            <a:rPr lang="fr-FR" dirty="0"/>
            <a:t> in Tango </a:t>
          </a:r>
          <a:r>
            <a:rPr lang="fr-FR" dirty="0" err="1"/>
            <a:t>environment</a:t>
          </a:r>
          <a:r>
            <a:rPr lang="fr-FR" dirty="0"/>
            <a:t> …not </a:t>
          </a:r>
          <a:r>
            <a:rPr lang="fr-FR" dirty="0" err="1"/>
            <a:t>locally</a:t>
          </a:r>
          <a:endParaRPr lang="fr-FR" dirty="0"/>
        </a:p>
      </dgm:t>
    </dgm:pt>
    <dgm:pt modelId="{AD1958F0-21F8-4A5F-A12C-01E56E8BA293}" type="parTrans" cxnId="{A42C1BF4-5532-4CF6-9115-284FB7028072}">
      <dgm:prSet/>
      <dgm:spPr/>
      <dgm:t>
        <a:bodyPr/>
        <a:lstStyle/>
        <a:p>
          <a:endParaRPr lang="fr-FR">
            <a:solidFill>
              <a:schemeClr val="tx1"/>
            </a:solidFill>
          </a:endParaRPr>
        </a:p>
      </dgm:t>
    </dgm:pt>
    <dgm:pt modelId="{1B8E4046-243F-497A-BC22-45F738BC2830}" type="sibTrans" cxnId="{A42C1BF4-5532-4CF6-9115-284FB7028072}">
      <dgm:prSet/>
      <dgm:spPr/>
      <dgm:t>
        <a:bodyPr/>
        <a:lstStyle/>
        <a:p>
          <a:endParaRPr lang="fr-FR">
            <a:solidFill>
              <a:schemeClr val="tx1"/>
            </a:solidFill>
          </a:endParaRPr>
        </a:p>
      </dgm:t>
    </dgm:pt>
    <dgm:pt modelId="{5031A9F0-FBE2-4FD3-A641-35CF89F691E1}">
      <dgm:prSet phldrT="[Texte]"/>
      <dgm:spPr/>
      <dgm:t>
        <a:bodyPr/>
        <a:lstStyle/>
        <a:p>
          <a:r>
            <a:rPr lang="fr-FR" dirty="0"/>
            <a:t>If a dimension must </a:t>
          </a:r>
          <a:r>
            <a:rPr lang="fr-FR" dirty="0" err="1"/>
            <a:t>be</a:t>
          </a:r>
          <a:r>
            <a:rPr lang="fr-FR" dirty="0"/>
            <a:t> </a:t>
          </a:r>
          <a:r>
            <a:rPr lang="fr-FR" dirty="0" err="1"/>
            <a:t>filtered</a:t>
          </a:r>
          <a:r>
            <a:rPr lang="fr-FR" dirty="0"/>
            <a:t> : use an active </a:t>
          </a:r>
          <a:r>
            <a:rPr lang="fr-FR" dirty="0" err="1"/>
            <a:t>form</a:t>
          </a:r>
          <a:r>
            <a:rPr lang="fr-FR" dirty="0"/>
            <a:t> in a </a:t>
          </a:r>
          <a:r>
            <a:rPr lang="fr-FR" dirty="0" err="1"/>
            <a:t>separated</a:t>
          </a:r>
          <a:r>
            <a:rPr lang="fr-FR" dirty="0"/>
            <a:t> </a:t>
          </a:r>
          <a:r>
            <a:rPr lang="fr-FR" dirty="0" err="1"/>
            <a:t>worksheet</a:t>
          </a:r>
          <a:r>
            <a:rPr lang="fr-FR" dirty="0"/>
            <a:t> or use an MDX </a:t>
          </a:r>
          <a:r>
            <a:rPr lang="fr-FR" dirty="0" err="1"/>
            <a:t>function</a:t>
          </a:r>
          <a:endParaRPr lang="fr-FR" dirty="0"/>
        </a:p>
      </dgm:t>
    </dgm:pt>
    <dgm:pt modelId="{C6F731CF-A46C-48FC-9A3D-2F219DF8EEDC}" type="parTrans" cxnId="{586F3FEF-BF80-4F28-83B6-F71A3F053D41}">
      <dgm:prSet/>
      <dgm:spPr/>
      <dgm:t>
        <a:bodyPr/>
        <a:lstStyle/>
        <a:p>
          <a:endParaRPr lang="fr-FR"/>
        </a:p>
      </dgm:t>
    </dgm:pt>
    <dgm:pt modelId="{F1805549-8D2B-4C23-A342-E37AEE5D6895}" type="sibTrans" cxnId="{586F3FEF-BF80-4F28-83B6-F71A3F053D41}">
      <dgm:prSet/>
      <dgm:spPr/>
      <dgm:t>
        <a:bodyPr/>
        <a:lstStyle/>
        <a:p>
          <a:endParaRPr lang="fr-FR"/>
        </a:p>
      </dgm:t>
    </dgm:pt>
    <dgm:pt modelId="{A94AA582-8361-4CF1-B7B5-E5FB2A3247A4}">
      <dgm:prSet phldrT="[Texte]"/>
      <dgm:spPr/>
      <dgm:t>
        <a:bodyPr/>
        <a:lstStyle/>
        <a:p>
          <a:r>
            <a:rPr lang="fr-FR" dirty="0"/>
            <a:t>Cubes </a:t>
          </a:r>
          <a:r>
            <a:rPr lang="fr-FR" dirty="0" err="1"/>
            <a:t>RP_Vector</a:t>
          </a:r>
          <a:r>
            <a:rPr lang="fr-FR" dirty="0"/>
            <a:t> RP_PL or </a:t>
          </a:r>
          <a:r>
            <a:rPr lang="fr-FR" dirty="0" err="1"/>
            <a:t>Report_PL</a:t>
          </a:r>
          <a:r>
            <a:rPr lang="fr-FR" dirty="0"/>
            <a:t> (</a:t>
          </a:r>
          <a:r>
            <a:rPr lang="fr-FR" dirty="0" err="1"/>
            <a:t>faster</a:t>
          </a:r>
          <a:r>
            <a:rPr lang="fr-FR" dirty="0"/>
            <a:t>)</a:t>
          </a:r>
        </a:p>
      </dgm:t>
    </dgm:pt>
    <dgm:pt modelId="{02FF0C73-E1FC-4700-B3E7-A63BD7B9CBBF}" type="parTrans" cxnId="{7A212600-B740-4831-9428-3862F43EF4B5}">
      <dgm:prSet/>
      <dgm:spPr/>
      <dgm:t>
        <a:bodyPr/>
        <a:lstStyle/>
        <a:p>
          <a:endParaRPr lang="fr-FR"/>
        </a:p>
      </dgm:t>
    </dgm:pt>
    <dgm:pt modelId="{E93A7D34-B4F9-4284-B219-FEA207246F48}" type="sibTrans" cxnId="{7A212600-B740-4831-9428-3862F43EF4B5}">
      <dgm:prSet/>
      <dgm:spPr/>
      <dgm:t>
        <a:bodyPr/>
        <a:lstStyle/>
        <a:p>
          <a:endParaRPr lang="fr-FR"/>
        </a:p>
      </dgm:t>
    </dgm:pt>
    <dgm:pt modelId="{AF972FA9-C5D6-4C3C-AAAB-CF6F8B5F6490}">
      <dgm:prSet/>
      <dgm:spPr/>
      <dgm:t>
        <a:bodyPr/>
        <a:lstStyle/>
        <a:p>
          <a:r>
            <a:rPr lang="fr-FR" dirty="0" err="1"/>
            <a:t>Prefer</a:t>
          </a:r>
          <a:r>
            <a:rPr lang="fr-FR" dirty="0"/>
            <a:t> public </a:t>
          </a:r>
          <a:r>
            <a:rPr lang="fr-FR" dirty="0" err="1"/>
            <a:t>subsets</a:t>
          </a:r>
          <a:r>
            <a:rPr lang="fr-FR" dirty="0"/>
            <a:t> if the report must </a:t>
          </a:r>
          <a:r>
            <a:rPr lang="fr-FR" dirty="0" err="1"/>
            <a:t>be</a:t>
          </a:r>
          <a:r>
            <a:rPr lang="fr-FR" dirty="0"/>
            <a:t> </a:t>
          </a:r>
          <a:r>
            <a:rPr lang="fr-FR" dirty="0" err="1"/>
            <a:t>shared</a:t>
          </a:r>
          <a:endParaRPr lang="fr-FR" dirty="0"/>
        </a:p>
      </dgm:t>
    </dgm:pt>
    <dgm:pt modelId="{48C64A6E-144F-4BAD-8055-B15E38658DCB}" type="sibTrans" cxnId="{15A2B687-3C6D-4593-87D9-F6332F03D5B4}">
      <dgm:prSet/>
      <dgm:spPr/>
      <dgm:t>
        <a:bodyPr/>
        <a:lstStyle/>
        <a:p>
          <a:endParaRPr lang="fr-FR">
            <a:solidFill>
              <a:schemeClr val="tx1"/>
            </a:solidFill>
          </a:endParaRPr>
        </a:p>
      </dgm:t>
    </dgm:pt>
    <dgm:pt modelId="{C3BC6C3E-B2B4-4866-82A6-0C93D937ACBA}" type="parTrans" cxnId="{15A2B687-3C6D-4593-87D9-F6332F03D5B4}">
      <dgm:prSet/>
      <dgm:spPr/>
      <dgm:t>
        <a:bodyPr/>
        <a:lstStyle/>
        <a:p>
          <a:endParaRPr lang="fr-FR">
            <a:solidFill>
              <a:schemeClr val="tx1"/>
            </a:solidFill>
          </a:endParaRPr>
        </a:p>
      </dgm:t>
    </dgm:pt>
    <dgm:pt modelId="{1203FB45-9E55-438A-A2C6-32172F899A57}" type="pres">
      <dgm:prSet presAssocID="{21C46558-970F-4A32-BD8C-1831ECBA717F}" presName="Name0" presStyleCnt="0">
        <dgm:presLayoutVars>
          <dgm:dir/>
          <dgm:resizeHandles/>
        </dgm:presLayoutVars>
      </dgm:prSet>
      <dgm:spPr/>
    </dgm:pt>
    <dgm:pt modelId="{76294B63-959C-4D58-B35A-4BB57A8BE8B3}" type="pres">
      <dgm:prSet presAssocID="{125637EA-7F75-46F5-9F86-B99F3D0E88D3}" presName="compNode" presStyleCnt="0"/>
      <dgm:spPr/>
    </dgm:pt>
    <dgm:pt modelId="{F7435019-05FB-4A96-87B2-B5E6D8520433}" type="pres">
      <dgm:prSet presAssocID="{125637EA-7F75-46F5-9F86-B99F3D0E88D3}" presName="dummyConnPt" presStyleCnt="0"/>
      <dgm:spPr/>
    </dgm:pt>
    <dgm:pt modelId="{5C068292-562A-48F7-A829-9B2AD7B553C0}" type="pres">
      <dgm:prSet presAssocID="{125637EA-7F75-46F5-9F86-B99F3D0E88D3}" presName="node" presStyleLbl="node1" presStyleIdx="0" presStyleCnt="11">
        <dgm:presLayoutVars>
          <dgm:bulletEnabled val="1"/>
        </dgm:presLayoutVars>
      </dgm:prSet>
      <dgm:spPr/>
    </dgm:pt>
    <dgm:pt modelId="{F08E25D7-D033-4987-812F-C15A1A49D1DF}" type="pres">
      <dgm:prSet presAssocID="{6F72B2E5-A3C6-4429-9DE2-40E5B888934C}" presName="sibTrans" presStyleLbl="bgSibTrans2D1" presStyleIdx="0" presStyleCnt="10"/>
      <dgm:spPr/>
    </dgm:pt>
    <dgm:pt modelId="{F57E44F7-DAE6-44C6-8443-B08A3A3D7A50}" type="pres">
      <dgm:prSet presAssocID="{A94AA582-8361-4CF1-B7B5-E5FB2A3247A4}" presName="compNode" presStyleCnt="0"/>
      <dgm:spPr/>
    </dgm:pt>
    <dgm:pt modelId="{D24CB428-90FF-44D9-AFC6-F2E9CB218187}" type="pres">
      <dgm:prSet presAssocID="{A94AA582-8361-4CF1-B7B5-E5FB2A3247A4}" presName="dummyConnPt" presStyleCnt="0"/>
      <dgm:spPr/>
    </dgm:pt>
    <dgm:pt modelId="{17F394B7-B8DB-44A9-85D8-DA45875DB249}" type="pres">
      <dgm:prSet presAssocID="{A94AA582-8361-4CF1-B7B5-E5FB2A3247A4}" presName="node" presStyleLbl="node1" presStyleIdx="1" presStyleCnt="11">
        <dgm:presLayoutVars>
          <dgm:bulletEnabled val="1"/>
        </dgm:presLayoutVars>
      </dgm:prSet>
      <dgm:spPr/>
    </dgm:pt>
    <dgm:pt modelId="{3CDB7DF3-2916-4C9A-91D9-FA9571E1F108}" type="pres">
      <dgm:prSet presAssocID="{E93A7D34-B4F9-4284-B219-FEA207246F48}" presName="sibTrans" presStyleLbl="bgSibTrans2D1" presStyleIdx="1" presStyleCnt="10"/>
      <dgm:spPr/>
    </dgm:pt>
    <dgm:pt modelId="{A559A425-A518-4DCA-8E85-FF14587FD858}" type="pres">
      <dgm:prSet presAssocID="{B3E91B69-24C1-4333-BCED-7727AF04309D}" presName="compNode" presStyleCnt="0"/>
      <dgm:spPr/>
    </dgm:pt>
    <dgm:pt modelId="{7AA178B6-48E3-4E16-BDF0-06114A702C3E}" type="pres">
      <dgm:prSet presAssocID="{B3E91B69-24C1-4333-BCED-7727AF04309D}" presName="dummyConnPt" presStyleCnt="0"/>
      <dgm:spPr/>
    </dgm:pt>
    <dgm:pt modelId="{FA7DB030-1951-4453-8B6C-B69B56C3BF47}" type="pres">
      <dgm:prSet presAssocID="{B3E91B69-24C1-4333-BCED-7727AF04309D}" presName="node" presStyleLbl="node1" presStyleIdx="2" presStyleCnt="11">
        <dgm:presLayoutVars>
          <dgm:bulletEnabled val="1"/>
        </dgm:presLayoutVars>
      </dgm:prSet>
      <dgm:spPr/>
    </dgm:pt>
    <dgm:pt modelId="{07A85D58-DE91-41C6-9DA8-B8DEFD17FF96}" type="pres">
      <dgm:prSet presAssocID="{7686B4A8-3C59-4F75-A589-D236AB732840}" presName="sibTrans" presStyleLbl="bgSibTrans2D1" presStyleIdx="2" presStyleCnt="10"/>
      <dgm:spPr/>
    </dgm:pt>
    <dgm:pt modelId="{A320F476-7B40-4A5C-8EA4-E3B8205A7D39}" type="pres">
      <dgm:prSet presAssocID="{42000975-AE07-4443-9D7D-62F84A10B8B1}" presName="compNode" presStyleCnt="0"/>
      <dgm:spPr/>
    </dgm:pt>
    <dgm:pt modelId="{3834F72B-0FC9-470C-96B8-65263DE18760}" type="pres">
      <dgm:prSet presAssocID="{42000975-AE07-4443-9D7D-62F84A10B8B1}" presName="dummyConnPt" presStyleCnt="0"/>
      <dgm:spPr/>
    </dgm:pt>
    <dgm:pt modelId="{B9F39621-E287-4A8B-8E37-DABA740DA6F0}" type="pres">
      <dgm:prSet presAssocID="{42000975-AE07-4443-9D7D-62F84A10B8B1}" presName="node" presStyleLbl="node1" presStyleIdx="3" presStyleCnt="11">
        <dgm:presLayoutVars>
          <dgm:bulletEnabled val="1"/>
        </dgm:presLayoutVars>
      </dgm:prSet>
      <dgm:spPr/>
    </dgm:pt>
    <dgm:pt modelId="{27B8126B-35F0-4818-8AB5-B11E97457CFB}" type="pres">
      <dgm:prSet presAssocID="{AD0A7D13-4F5D-48B5-92D8-9ADD1C14DF8F}" presName="sibTrans" presStyleLbl="bgSibTrans2D1" presStyleIdx="3" presStyleCnt="10"/>
      <dgm:spPr/>
    </dgm:pt>
    <dgm:pt modelId="{3F2FFE72-76EC-4A38-B72B-B5BEC8E4254B}" type="pres">
      <dgm:prSet presAssocID="{5031A9F0-FBE2-4FD3-A641-35CF89F691E1}" presName="compNode" presStyleCnt="0"/>
      <dgm:spPr/>
    </dgm:pt>
    <dgm:pt modelId="{3B1E1DB3-5C2A-441D-B217-7ABEF067BD5C}" type="pres">
      <dgm:prSet presAssocID="{5031A9F0-FBE2-4FD3-A641-35CF89F691E1}" presName="dummyConnPt" presStyleCnt="0"/>
      <dgm:spPr/>
    </dgm:pt>
    <dgm:pt modelId="{F663FFBA-9C2D-4725-82B2-FDCFBA49C168}" type="pres">
      <dgm:prSet presAssocID="{5031A9F0-FBE2-4FD3-A641-35CF89F691E1}" presName="node" presStyleLbl="node1" presStyleIdx="4" presStyleCnt="11">
        <dgm:presLayoutVars>
          <dgm:bulletEnabled val="1"/>
        </dgm:presLayoutVars>
      </dgm:prSet>
      <dgm:spPr/>
    </dgm:pt>
    <dgm:pt modelId="{B2F729CC-473D-45DC-8283-77904BD34328}" type="pres">
      <dgm:prSet presAssocID="{F1805549-8D2B-4C23-A342-E37AEE5D6895}" presName="sibTrans" presStyleLbl="bgSibTrans2D1" presStyleIdx="4" presStyleCnt="10"/>
      <dgm:spPr/>
    </dgm:pt>
    <dgm:pt modelId="{8E897723-5671-4766-A2F3-7A237935FCD4}" type="pres">
      <dgm:prSet presAssocID="{AF972FA9-C5D6-4C3C-AAAB-CF6F8B5F6490}" presName="compNode" presStyleCnt="0"/>
      <dgm:spPr/>
    </dgm:pt>
    <dgm:pt modelId="{E31D6F26-5C0C-4894-9634-59382A78D81C}" type="pres">
      <dgm:prSet presAssocID="{AF972FA9-C5D6-4C3C-AAAB-CF6F8B5F6490}" presName="dummyConnPt" presStyleCnt="0"/>
      <dgm:spPr/>
    </dgm:pt>
    <dgm:pt modelId="{E9C6C986-2C52-4C5F-8820-8C63654B61AF}" type="pres">
      <dgm:prSet presAssocID="{AF972FA9-C5D6-4C3C-AAAB-CF6F8B5F6490}" presName="node" presStyleLbl="node1" presStyleIdx="5" presStyleCnt="11">
        <dgm:presLayoutVars>
          <dgm:bulletEnabled val="1"/>
        </dgm:presLayoutVars>
      </dgm:prSet>
      <dgm:spPr/>
    </dgm:pt>
    <dgm:pt modelId="{8ADD9C10-F4DD-4E2A-823A-8AB644FC10AE}" type="pres">
      <dgm:prSet presAssocID="{48C64A6E-144F-4BAD-8055-B15E38658DCB}" presName="sibTrans" presStyleLbl="bgSibTrans2D1" presStyleIdx="5" presStyleCnt="10"/>
      <dgm:spPr/>
    </dgm:pt>
    <dgm:pt modelId="{9680543C-0613-482C-BFB0-324EAED59AFB}" type="pres">
      <dgm:prSet presAssocID="{991FCDD8-E1BB-4095-8722-8EDE8AF81A02}" presName="compNode" presStyleCnt="0"/>
      <dgm:spPr/>
    </dgm:pt>
    <dgm:pt modelId="{67D5BE2A-B431-4E27-8810-FF20305F3803}" type="pres">
      <dgm:prSet presAssocID="{991FCDD8-E1BB-4095-8722-8EDE8AF81A02}" presName="dummyConnPt" presStyleCnt="0"/>
      <dgm:spPr/>
    </dgm:pt>
    <dgm:pt modelId="{2B856E09-51DE-4824-8D1E-DC1557CE7772}" type="pres">
      <dgm:prSet presAssocID="{991FCDD8-E1BB-4095-8722-8EDE8AF81A02}" presName="node" presStyleLbl="node1" presStyleIdx="6" presStyleCnt="11">
        <dgm:presLayoutVars>
          <dgm:bulletEnabled val="1"/>
        </dgm:presLayoutVars>
      </dgm:prSet>
      <dgm:spPr/>
    </dgm:pt>
    <dgm:pt modelId="{114D8B64-3F9D-4CE1-8BF7-CF2EBC10E045}" type="pres">
      <dgm:prSet presAssocID="{8090EA46-F357-4F99-A7BD-E34ECF37E14D}" presName="sibTrans" presStyleLbl="bgSibTrans2D1" presStyleIdx="6" presStyleCnt="10"/>
      <dgm:spPr/>
    </dgm:pt>
    <dgm:pt modelId="{75BB2C40-F6C2-4AFF-A9D6-DC540B41C3D4}" type="pres">
      <dgm:prSet presAssocID="{8BDC06A1-61B8-4BBB-AE4F-80713EDB1005}" presName="compNode" presStyleCnt="0"/>
      <dgm:spPr/>
    </dgm:pt>
    <dgm:pt modelId="{640FFC2C-2628-4FDA-8F52-AB9632614B80}" type="pres">
      <dgm:prSet presAssocID="{8BDC06A1-61B8-4BBB-AE4F-80713EDB1005}" presName="dummyConnPt" presStyleCnt="0"/>
      <dgm:spPr/>
    </dgm:pt>
    <dgm:pt modelId="{F24B5A9B-D059-4AAE-95A8-7B188A02F8A0}" type="pres">
      <dgm:prSet presAssocID="{8BDC06A1-61B8-4BBB-AE4F-80713EDB1005}" presName="node" presStyleLbl="node1" presStyleIdx="7" presStyleCnt="11">
        <dgm:presLayoutVars>
          <dgm:bulletEnabled val="1"/>
        </dgm:presLayoutVars>
      </dgm:prSet>
      <dgm:spPr/>
    </dgm:pt>
    <dgm:pt modelId="{37DD4DBA-5A0E-4C1D-9A2D-82FBD7860062}" type="pres">
      <dgm:prSet presAssocID="{198EE764-F557-4C73-9D6C-C346E8F970DB}" presName="sibTrans" presStyleLbl="bgSibTrans2D1" presStyleIdx="7" presStyleCnt="10"/>
      <dgm:spPr/>
    </dgm:pt>
    <dgm:pt modelId="{FE28A669-4989-47EC-9E17-F5FB820E6B4B}" type="pres">
      <dgm:prSet presAssocID="{C38F85C4-5ED7-447E-9A6D-5AA91A7E7284}" presName="compNode" presStyleCnt="0"/>
      <dgm:spPr/>
    </dgm:pt>
    <dgm:pt modelId="{8A3658A8-59E3-45E2-9230-2E018F226657}" type="pres">
      <dgm:prSet presAssocID="{C38F85C4-5ED7-447E-9A6D-5AA91A7E7284}" presName="dummyConnPt" presStyleCnt="0"/>
      <dgm:spPr/>
    </dgm:pt>
    <dgm:pt modelId="{4AAD95F2-0556-4E41-882D-B9E06FDCA737}" type="pres">
      <dgm:prSet presAssocID="{C38F85C4-5ED7-447E-9A6D-5AA91A7E7284}" presName="node" presStyleLbl="node1" presStyleIdx="8" presStyleCnt="11">
        <dgm:presLayoutVars>
          <dgm:bulletEnabled val="1"/>
        </dgm:presLayoutVars>
      </dgm:prSet>
      <dgm:spPr/>
    </dgm:pt>
    <dgm:pt modelId="{0FDB0BB5-1AD0-452B-94FD-933D76ACD7EF}" type="pres">
      <dgm:prSet presAssocID="{E2C206FF-41C1-4DBE-B162-66B812896CB5}" presName="sibTrans" presStyleLbl="bgSibTrans2D1" presStyleIdx="8" presStyleCnt="10"/>
      <dgm:spPr/>
    </dgm:pt>
    <dgm:pt modelId="{7E64CCEB-2D7B-4A60-A3C4-85E9A1A1CACD}" type="pres">
      <dgm:prSet presAssocID="{A69B81E4-62C9-4E58-8629-CF0741E65194}" presName="compNode" presStyleCnt="0"/>
      <dgm:spPr/>
    </dgm:pt>
    <dgm:pt modelId="{645864F0-26BF-4A3E-8A49-61BCBDDF6861}" type="pres">
      <dgm:prSet presAssocID="{A69B81E4-62C9-4E58-8629-CF0741E65194}" presName="dummyConnPt" presStyleCnt="0"/>
      <dgm:spPr/>
    </dgm:pt>
    <dgm:pt modelId="{D518135A-5673-4D2C-AB1F-F51D5B9EF65D}" type="pres">
      <dgm:prSet presAssocID="{A69B81E4-62C9-4E58-8629-CF0741E65194}" presName="node" presStyleLbl="node1" presStyleIdx="9" presStyleCnt="11">
        <dgm:presLayoutVars>
          <dgm:bulletEnabled val="1"/>
        </dgm:presLayoutVars>
      </dgm:prSet>
      <dgm:spPr/>
    </dgm:pt>
    <dgm:pt modelId="{8F73E467-9AD3-453B-8AE5-4FC1912D2B1E}" type="pres">
      <dgm:prSet presAssocID="{A4FCD729-B156-44AE-B033-BD0821A7DEDA}" presName="sibTrans" presStyleLbl="bgSibTrans2D1" presStyleIdx="9" presStyleCnt="10"/>
      <dgm:spPr/>
    </dgm:pt>
    <dgm:pt modelId="{F696C3AD-B5FA-4047-98FA-95F1AF485447}" type="pres">
      <dgm:prSet presAssocID="{D9763EEF-6489-4D6A-A11E-DC6F13A0CF98}" presName="compNode" presStyleCnt="0"/>
      <dgm:spPr/>
    </dgm:pt>
    <dgm:pt modelId="{A458774C-3FE0-4534-B272-245469FB9A3E}" type="pres">
      <dgm:prSet presAssocID="{D9763EEF-6489-4D6A-A11E-DC6F13A0CF98}" presName="dummyConnPt" presStyleCnt="0"/>
      <dgm:spPr/>
    </dgm:pt>
    <dgm:pt modelId="{425E87A2-E2C5-4433-A124-94D7930A0620}" type="pres">
      <dgm:prSet presAssocID="{D9763EEF-6489-4D6A-A11E-DC6F13A0CF98}" presName="node" presStyleLbl="node1" presStyleIdx="10" presStyleCnt="11">
        <dgm:presLayoutVars>
          <dgm:bulletEnabled val="1"/>
        </dgm:presLayoutVars>
      </dgm:prSet>
      <dgm:spPr/>
    </dgm:pt>
  </dgm:ptLst>
  <dgm:cxnLst>
    <dgm:cxn modelId="{7A212600-B740-4831-9428-3862F43EF4B5}" srcId="{21C46558-970F-4A32-BD8C-1831ECBA717F}" destId="{A94AA582-8361-4CF1-B7B5-E5FB2A3247A4}" srcOrd="1" destOrd="0" parTransId="{02FF0C73-E1FC-4700-B3E7-A63BD7B9CBBF}" sibTransId="{E93A7D34-B4F9-4284-B219-FEA207246F48}"/>
    <dgm:cxn modelId="{F512FE01-2992-4FE6-8CA0-A27954C173A9}" type="presOf" srcId="{A4FCD729-B156-44AE-B033-BD0821A7DEDA}" destId="{8F73E467-9AD3-453B-8AE5-4FC1912D2B1E}" srcOrd="0" destOrd="0" presId="urn:microsoft.com/office/officeart/2005/8/layout/bProcess4"/>
    <dgm:cxn modelId="{56741B10-BC77-4A1C-AD07-DDD0CD5B6154}" type="presOf" srcId="{48C64A6E-144F-4BAD-8055-B15E38658DCB}" destId="{8ADD9C10-F4DD-4E2A-823A-8AB644FC10AE}" srcOrd="0" destOrd="0" presId="urn:microsoft.com/office/officeart/2005/8/layout/bProcess4"/>
    <dgm:cxn modelId="{379CE410-D4E1-4A53-BE0D-C0FBDC6F9EBF}" type="presOf" srcId="{21C46558-970F-4A32-BD8C-1831ECBA717F}" destId="{1203FB45-9E55-438A-A2C6-32172F899A57}" srcOrd="0" destOrd="0" presId="urn:microsoft.com/office/officeart/2005/8/layout/bProcess4"/>
    <dgm:cxn modelId="{E1720D1A-48C2-45B4-9F2E-84932B9A32B1}" type="presOf" srcId="{6F72B2E5-A3C6-4429-9DE2-40E5B888934C}" destId="{F08E25D7-D033-4987-812F-C15A1A49D1DF}" srcOrd="0" destOrd="0" presId="urn:microsoft.com/office/officeart/2005/8/layout/bProcess4"/>
    <dgm:cxn modelId="{FF7D411F-659F-4CB2-BFE7-AC3A31F636E1}" srcId="{21C46558-970F-4A32-BD8C-1831ECBA717F}" destId="{991FCDD8-E1BB-4095-8722-8EDE8AF81A02}" srcOrd="6" destOrd="0" parTransId="{9946CB90-8E9E-4500-BE35-982BE8E40839}" sibTransId="{8090EA46-F357-4F99-A7BD-E34ECF37E14D}"/>
    <dgm:cxn modelId="{292AF922-DB4E-4F70-983C-772D46BE30E7}" type="presOf" srcId="{C38F85C4-5ED7-447E-9A6D-5AA91A7E7284}" destId="{4AAD95F2-0556-4E41-882D-B9E06FDCA737}" srcOrd="0" destOrd="0" presId="urn:microsoft.com/office/officeart/2005/8/layout/bProcess4"/>
    <dgm:cxn modelId="{8A899D33-0437-48BD-9F3D-75EB8F9DC0E8}" type="presOf" srcId="{8090EA46-F357-4F99-A7BD-E34ECF37E14D}" destId="{114D8B64-3F9D-4CE1-8BF7-CF2EBC10E045}" srcOrd="0" destOrd="0" presId="urn:microsoft.com/office/officeart/2005/8/layout/bProcess4"/>
    <dgm:cxn modelId="{05C42E5C-DCBF-4195-A1B6-EF97207A460C}" type="presOf" srcId="{D9763EEF-6489-4D6A-A11E-DC6F13A0CF98}" destId="{425E87A2-E2C5-4433-A124-94D7930A0620}" srcOrd="0" destOrd="0" presId="urn:microsoft.com/office/officeart/2005/8/layout/bProcess4"/>
    <dgm:cxn modelId="{D7766F47-E051-4BE7-9F89-E5F55ABE8F97}" type="presOf" srcId="{F1805549-8D2B-4C23-A342-E37AEE5D6895}" destId="{B2F729CC-473D-45DC-8283-77904BD34328}" srcOrd="0" destOrd="0" presId="urn:microsoft.com/office/officeart/2005/8/layout/bProcess4"/>
    <dgm:cxn modelId="{2ADC1949-A4C2-4858-8E14-B42A7BE0F65B}" type="presOf" srcId="{AF972FA9-C5D6-4C3C-AAAB-CF6F8B5F6490}" destId="{E9C6C986-2C52-4C5F-8820-8C63654B61AF}" srcOrd="0" destOrd="0" presId="urn:microsoft.com/office/officeart/2005/8/layout/bProcess4"/>
    <dgm:cxn modelId="{E788564D-0FD2-463B-A286-07A706147289}" type="presOf" srcId="{A94AA582-8361-4CF1-B7B5-E5FB2A3247A4}" destId="{17F394B7-B8DB-44A9-85D8-DA45875DB249}" srcOrd="0" destOrd="0" presId="urn:microsoft.com/office/officeart/2005/8/layout/bProcess4"/>
    <dgm:cxn modelId="{5C782676-3078-4459-A517-0B87E14F3D5A}" type="presOf" srcId="{5031A9F0-FBE2-4FD3-A641-35CF89F691E1}" destId="{F663FFBA-9C2D-4725-82B2-FDCFBA49C168}" srcOrd="0" destOrd="0" presId="urn:microsoft.com/office/officeart/2005/8/layout/bProcess4"/>
    <dgm:cxn modelId="{73D47E7B-9CEE-4A2B-B2C6-5619AA779275}" type="presOf" srcId="{991FCDD8-E1BB-4095-8722-8EDE8AF81A02}" destId="{2B856E09-51DE-4824-8D1E-DC1557CE7772}" srcOrd="0" destOrd="0" presId="urn:microsoft.com/office/officeart/2005/8/layout/bProcess4"/>
    <dgm:cxn modelId="{7ECD5B7E-150C-4727-AAE5-A1A2AB636301}" type="presOf" srcId="{8BDC06A1-61B8-4BBB-AE4F-80713EDB1005}" destId="{F24B5A9B-D059-4AAE-95A8-7B188A02F8A0}" srcOrd="0" destOrd="0" presId="urn:microsoft.com/office/officeart/2005/8/layout/bProcess4"/>
    <dgm:cxn modelId="{5F4AC581-2EA2-4D59-93F0-DB5CAE5BE9AA}" srcId="{21C46558-970F-4A32-BD8C-1831ECBA717F}" destId="{125637EA-7F75-46F5-9F86-B99F3D0E88D3}" srcOrd="0" destOrd="0" parTransId="{78EA350C-16DC-4BD1-9216-D6E2354C9402}" sibTransId="{6F72B2E5-A3C6-4429-9DE2-40E5B888934C}"/>
    <dgm:cxn modelId="{15A2B687-3C6D-4593-87D9-F6332F03D5B4}" srcId="{21C46558-970F-4A32-BD8C-1831ECBA717F}" destId="{AF972FA9-C5D6-4C3C-AAAB-CF6F8B5F6490}" srcOrd="5" destOrd="0" parTransId="{C3BC6C3E-B2B4-4866-82A6-0C93D937ACBA}" sibTransId="{48C64A6E-144F-4BAD-8055-B15E38658DCB}"/>
    <dgm:cxn modelId="{1557298D-2F1B-4088-A8B9-A8CC67F29C4E}" srcId="{21C46558-970F-4A32-BD8C-1831ECBA717F}" destId="{A69B81E4-62C9-4E58-8629-CF0741E65194}" srcOrd="9" destOrd="0" parTransId="{0FED2D51-6299-44D4-BFCD-EB5E9721EE5E}" sibTransId="{A4FCD729-B156-44AE-B033-BD0821A7DEDA}"/>
    <dgm:cxn modelId="{89E7BF8E-5925-4F22-B817-516DE73D8616}" type="presOf" srcId="{7686B4A8-3C59-4F75-A589-D236AB732840}" destId="{07A85D58-DE91-41C6-9DA8-B8DEFD17FF96}" srcOrd="0" destOrd="0" presId="urn:microsoft.com/office/officeart/2005/8/layout/bProcess4"/>
    <dgm:cxn modelId="{7A1D8F9C-2C7E-43BD-86DF-8E7A403DC9BB}" type="presOf" srcId="{125637EA-7F75-46F5-9F86-B99F3D0E88D3}" destId="{5C068292-562A-48F7-A829-9B2AD7B553C0}" srcOrd="0" destOrd="0" presId="urn:microsoft.com/office/officeart/2005/8/layout/bProcess4"/>
    <dgm:cxn modelId="{9FC714A8-23CC-4EFF-B274-95B048CADFA0}" type="presOf" srcId="{E2C206FF-41C1-4DBE-B162-66B812896CB5}" destId="{0FDB0BB5-1AD0-452B-94FD-933D76ACD7EF}" srcOrd="0" destOrd="0" presId="urn:microsoft.com/office/officeart/2005/8/layout/bProcess4"/>
    <dgm:cxn modelId="{D78430AA-0556-44F9-BA80-F39B0797488A}" type="presOf" srcId="{42000975-AE07-4443-9D7D-62F84A10B8B1}" destId="{B9F39621-E287-4A8B-8E37-DABA740DA6F0}" srcOrd="0" destOrd="0" presId="urn:microsoft.com/office/officeart/2005/8/layout/bProcess4"/>
    <dgm:cxn modelId="{3EAADCAE-92A2-4995-B1D0-6E6C57CF17D6}" srcId="{21C46558-970F-4A32-BD8C-1831ECBA717F}" destId="{B3E91B69-24C1-4333-BCED-7727AF04309D}" srcOrd="2" destOrd="0" parTransId="{6BF61ABF-8BFE-402E-B44A-C20E3E8B336F}" sibTransId="{7686B4A8-3C59-4F75-A589-D236AB732840}"/>
    <dgm:cxn modelId="{BD0E6EB0-466A-4FE0-B6A6-72120B9EC3A4}" type="presOf" srcId="{E93A7D34-B4F9-4284-B219-FEA207246F48}" destId="{3CDB7DF3-2916-4C9A-91D9-FA9571E1F108}" srcOrd="0" destOrd="0" presId="urn:microsoft.com/office/officeart/2005/8/layout/bProcess4"/>
    <dgm:cxn modelId="{C6A0D6B9-0760-47B4-A621-C0A32D06B9E2}" type="presOf" srcId="{A69B81E4-62C9-4E58-8629-CF0741E65194}" destId="{D518135A-5673-4D2C-AB1F-F51D5B9EF65D}" srcOrd="0" destOrd="0" presId="urn:microsoft.com/office/officeart/2005/8/layout/bProcess4"/>
    <dgm:cxn modelId="{AED248BB-1284-4CD2-BF45-8F1759562CF7}" srcId="{21C46558-970F-4A32-BD8C-1831ECBA717F}" destId="{8BDC06A1-61B8-4BBB-AE4F-80713EDB1005}" srcOrd="7" destOrd="0" parTransId="{58ACEC1D-4E9B-4AFF-A3E6-50406DC39113}" sibTransId="{198EE764-F557-4C73-9D6C-C346E8F970DB}"/>
    <dgm:cxn modelId="{70BF25C6-2458-463A-AEAB-549CE53E84C2}" type="presOf" srcId="{AD0A7D13-4F5D-48B5-92D8-9ADD1C14DF8F}" destId="{27B8126B-35F0-4818-8AB5-B11E97457CFB}" srcOrd="0" destOrd="0" presId="urn:microsoft.com/office/officeart/2005/8/layout/bProcess4"/>
    <dgm:cxn modelId="{93417AD1-22E4-437B-A6CE-94A6B3879C13}" type="presOf" srcId="{B3E91B69-24C1-4333-BCED-7727AF04309D}" destId="{FA7DB030-1951-4453-8B6C-B69B56C3BF47}" srcOrd="0" destOrd="0" presId="urn:microsoft.com/office/officeart/2005/8/layout/bProcess4"/>
    <dgm:cxn modelId="{586F3FEF-BF80-4F28-83B6-F71A3F053D41}" srcId="{21C46558-970F-4A32-BD8C-1831ECBA717F}" destId="{5031A9F0-FBE2-4FD3-A641-35CF89F691E1}" srcOrd="4" destOrd="0" parTransId="{C6F731CF-A46C-48FC-9A3D-2F219DF8EEDC}" sibTransId="{F1805549-8D2B-4C23-A342-E37AEE5D6895}"/>
    <dgm:cxn modelId="{C11111F1-5385-41D1-961E-978E20137332}" srcId="{21C46558-970F-4A32-BD8C-1831ECBA717F}" destId="{42000975-AE07-4443-9D7D-62F84A10B8B1}" srcOrd="3" destOrd="0" parTransId="{AC70E3B1-B0AF-4F66-AD4C-6EA18AB51ABE}" sibTransId="{AD0A7D13-4F5D-48B5-92D8-9ADD1C14DF8F}"/>
    <dgm:cxn modelId="{49383AF2-64CE-4C83-B6DC-1D54DEFD9EFD}" type="presOf" srcId="{198EE764-F557-4C73-9D6C-C346E8F970DB}" destId="{37DD4DBA-5A0E-4C1D-9A2D-82FBD7860062}" srcOrd="0" destOrd="0" presId="urn:microsoft.com/office/officeart/2005/8/layout/bProcess4"/>
    <dgm:cxn modelId="{A42C1BF4-5532-4CF6-9115-284FB7028072}" srcId="{21C46558-970F-4A32-BD8C-1831ECBA717F}" destId="{D9763EEF-6489-4D6A-A11E-DC6F13A0CF98}" srcOrd="10" destOrd="0" parTransId="{AD1958F0-21F8-4A5F-A12C-01E56E8BA293}" sibTransId="{1B8E4046-243F-497A-BC22-45F738BC2830}"/>
    <dgm:cxn modelId="{6C7A5CFB-F4B2-42AD-AAD9-EDD02A63BED5}" srcId="{21C46558-970F-4A32-BD8C-1831ECBA717F}" destId="{C38F85C4-5ED7-447E-9A6D-5AA91A7E7284}" srcOrd="8" destOrd="0" parTransId="{9BA65B69-A6A3-47CD-9BB0-5528A9AAA14F}" sibTransId="{E2C206FF-41C1-4DBE-B162-66B812896CB5}"/>
    <dgm:cxn modelId="{CC3605D3-9151-42AA-9393-9C7196EACE08}" type="presParOf" srcId="{1203FB45-9E55-438A-A2C6-32172F899A57}" destId="{76294B63-959C-4D58-B35A-4BB57A8BE8B3}" srcOrd="0" destOrd="0" presId="urn:microsoft.com/office/officeart/2005/8/layout/bProcess4"/>
    <dgm:cxn modelId="{0A7678DD-A6EF-4555-80D4-6630E759BE60}" type="presParOf" srcId="{76294B63-959C-4D58-B35A-4BB57A8BE8B3}" destId="{F7435019-05FB-4A96-87B2-B5E6D8520433}" srcOrd="0" destOrd="0" presId="urn:microsoft.com/office/officeart/2005/8/layout/bProcess4"/>
    <dgm:cxn modelId="{16C272A5-EA20-4C17-8086-0EF605A19774}" type="presParOf" srcId="{76294B63-959C-4D58-B35A-4BB57A8BE8B3}" destId="{5C068292-562A-48F7-A829-9B2AD7B553C0}" srcOrd="1" destOrd="0" presId="urn:microsoft.com/office/officeart/2005/8/layout/bProcess4"/>
    <dgm:cxn modelId="{D6741626-F53F-4F63-BF0B-5EDB5E0FD362}" type="presParOf" srcId="{1203FB45-9E55-438A-A2C6-32172F899A57}" destId="{F08E25D7-D033-4987-812F-C15A1A49D1DF}" srcOrd="1" destOrd="0" presId="urn:microsoft.com/office/officeart/2005/8/layout/bProcess4"/>
    <dgm:cxn modelId="{4E0E3E7E-E015-431B-9F32-E058D2844DE4}" type="presParOf" srcId="{1203FB45-9E55-438A-A2C6-32172F899A57}" destId="{F57E44F7-DAE6-44C6-8443-B08A3A3D7A50}" srcOrd="2" destOrd="0" presId="urn:microsoft.com/office/officeart/2005/8/layout/bProcess4"/>
    <dgm:cxn modelId="{A4233DE8-FDCA-4F68-8651-37B707A22D33}" type="presParOf" srcId="{F57E44F7-DAE6-44C6-8443-B08A3A3D7A50}" destId="{D24CB428-90FF-44D9-AFC6-F2E9CB218187}" srcOrd="0" destOrd="0" presId="urn:microsoft.com/office/officeart/2005/8/layout/bProcess4"/>
    <dgm:cxn modelId="{47CB64ED-AB7E-467F-BD60-5DAA2746AC75}" type="presParOf" srcId="{F57E44F7-DAE6-44C6-8443-B08A3A3D7A50}" destId="{17F394B7-B8DB-44A9-85D8-DA45875DB249}" srcOrd="1" destOrd="0" presId="urn:microsoft.com/office/officeart/2005/8/layout/bProcess4"/>
    <dgm:cxn modelId="{87FF67C7-3F68-48CC-8694-4AC22F70DD41}" type="presParOf" srcId="{1203FB45-9E55-438A-A2C6-32172F899A57}" destId="{3CDB7DF3-2916-4C9A-91D9-FA9571E1F108}" srcOrd="3" destOrd="0" presId="urn:microsoft.com/office/officeart/2005/8/layout/bProcess4"/>
    <dgm:cxn modelId="{AC6DF96D-15E9-455C-866B-784DCA83B455}" type="presParOf" srcId="{1203FB45-9E55-438A-A2C6-32172F899A57}" destId="{A559A425-A518-4DCA-8E85-FF14587FD858}" srcOrd="4" destOrd="0" presId="urn:microsoft.com/office/officeart/2005/8/layout/bProcess4"/>
    <dgm:cxn modelId="{DDF17BDE-61E7-4BC4-8290-09808BF07434}" type="presParOf" srcId="{A559A425-A518-4DCA-8E85-FF14587FD858}" destId="{7AA178B6-48E3-4E16-BDF0-06114A702C3E}" srcOrd="0" destOrd="0" presId="urn:microsoft.com/office/officeart/2005/8/layout/bProcess4"/>
    <dgm:cxn modelId="{62933242-4BA8-4915-9958-23C778EA122A}" type="presParOf" srcId="{A559A425-A518-4DCA-8E85-FF14587FD858}" destId="{FA7DB030-1951-4453-8B6C-B69B56C3BF47}" srcOrd="1" destOrd="0" presId="urn:microsoft.com/office/officeart/2005/8/layout/bProcess4"/>
    <dgm:cxn modelId="{E293D47F-5D51-4632-9E75-59A753DAD10C}" type="presParOf" srcId="{1203FB45-9E55-438A-A2C6-32172F899A57}" destId="{07A85D58-DE91-41C6-9DA8-B8DEFD17FF96}" srcOrd="5" destOrd="0" presId="urn:microsoft.com/office/officeart/2005/8/layout/bProcess4"/>
    <dgm:cxn modelId="{55EBC5EF-34A5-4478-A2EC-26AA4411F36A}" type="presParOf" srcId="{1203FB45-9E55-438A-A2C6-32172F899A57}" destId="{A320F476-7B40-4A5C-8EA4-E3B8205A7D39}" srcOrd="6" destOrd="0" presId="urn:microsoft.com/office/officeart/2005/8/layout/bProcess4"/>
    <dgm:cxn modelId="{C9A260BA-00A8-4689-9BD5-0B218D693E94}" type="presParOf" srcId="{A320F476-7B40-4A5C-8EA4-E3B8205A7D39}" destId="{3834F72B-0FC9-470C-96B8-65263DE18760}" srcOrd="0" destOrd="0" presId="urn:microsoft.com/office/officeart/2005/8/layout/bProcess4"/>
    <dgm:cxn modelId="{A02E0CC2-5F94-41ED-9A36-29AE82885977}" type="presParOf" srcId="{A320F476-7B40-4A5C-8EA4-E3B8205A7D39}" destId="{B9F39621-E287-4A8B-8E37-DABA740DA6F0}" srcOrd="1" destOrd="0" presId="urn:microsoft.com/office/officeart/2005/8/layout/bProcess4"/>
    <dgm:cxn modelId="{4BC1C1F4-2F1E-4C3B-A73F-B0B49CEAD82B}" type="presParOf" srcId="{1203FB45-9E55-438A-A2C6-32172F899A57}" destId="{27B8126B-35F0-4818-8AB5-B11E97457CFB}" srcOrd="7" destOrd="0" presId="urn:microsoft.com/office/officeart/2005/8/layout/bProcess4"/>
    <dgm:cxn modelId="{61C3A3C1-A70F-40C1-A3F2-B8C8EF6E1EA0}" type="presParOf" srcId="{1203FB45-9E55-438A-A2C6-32172F899A57}" destId="{3F2FFE72-76EC-4A38-B72B-B5BEC8E4254B}" srcOrd="8" destOrd="0" presId="urn:microsoft.com/office/officeart/2005/8/layout/bProcess4"/>
    <dgm:cxn modelId="{D25CD9C1-3E1B-461C-8A95-9E7E169FD527}" type="presParOf" srcId="{3F2FFE72-76EC-4A38-B72B-B5BEC8E4254B}" destId="{3B1E1DB3-5C2A-441D-B217-7ABEF067BD5C}" srcOrd="0" destOrd="0" presId="urn:microsoft.com/office/officeart/2005/8/layout/bProcess4"/>
    <dgm:cxn modelId="{577FE45F-3A99-480A-A5DE-4646EE9AF9D3}" type="presParOf" srcId="{3F2FFE72-76EC-4A38-B72B-B5BEC8E4254B}" destId="{F663FFBA-9C2D-4725-82B2-FDCFBA49C168}" srcOrd="1" destOrd="0" presId="urn:microsoft.com/office/officeart/2005/8/layout/bProcess4"/>
    <dgm:cxn modelId="{D0447954-F743-4A6F-84E4-1973E4006F88}" type="presParOf" srcId="{1203FB45-9E55-438A-A2C6-32172F899A57}" destId="{B2F729CC-473D-45DC-8283-77904BD34328}" srcOrd="9" destOrd="0" presId="urn:microsoft.com/office/officeart/2005/8/layout/bProcess4"/>
    <dgm:cxn modelId="{F74E34E7-E9BE-4B3A-BCBC-7E8698AA1ECB}" type="presParOf" srcId="{1203FB45-9E55-438A-A2C6-32172F899A57}" destId="{8E897723-5671-4766-A2F3-7A237935FCD4}" srcOrd="10" destOrd="0" presId="urn:microsoft.com/office/officeart/2005/8/layout/bProcess4"/>
    <dgm:cxn modelId="{D868203B-AD8E-43BE-82EB-2516BE667A37}" type="presParOf" srcId="{8E897723-5671-4766-A2F3-7A237935FCD4}" destId="{E31D6F26-5C0C-4894-9634-59382A78D81C}" srcOrd="0" destOrd="0" presId="urn:microsoft.com/office/officeart/2005/8/layout/bProcess4"/>
    <dgm:cxn modelId="{30F941F9-5778-4A9F-A347-9F1D929EAFC7}" type="presParOf" srcId="{8E897723-5671-4766-A2F3-7A237935FCD4}" destId="{E9C6C986-2C52-4C5F-8820-8C63654B61AF}" srcOrd="1" destOrd="0" presId="urn:microsoft.com/office/officeart/2005/8/layout/bProcess4"/>
    <dgm:cxn modelId="{A9003F80-F110-4348-9C85-63A33EBCA9E5}" type="presParOf" srcId="{1203FB45-9E55-438A-A2C6-32172F899A57}" destId="{8ADD9C10-F4DD-4E2A-823A-8AB644FC10AE}" srcOrd="11" destOrd="0" presId="urn:microsoft.com/office/officeart/2005/8/layout/bProcess4"/>
    <dgm:cxn modelId="{F3F435F6-7096-408A-B87D-6FBE4334EFB5}" type="presParOf" srcId="{1203FB45-9E55-438A-A2C6-32172F899A57}" destId="{9680543C-0613-482C-BFB0-324EAED59AFB}" srcOrd="12" destOrd="0" presId="urn:microsoft.com/office/officeart/2005/8/layout/bProcess4"/>
    <dgm:cxn modelId="{91F5EEA1-E864-4DCD-9559-D3D6FC42EED6}" type="presParOf" srcId="{9680543C-0613-482C-BFB0-324EAED59AFB}" destId="{67D5BE2A-B431-4E27-8810-FF20305F3803}" srcOrd="0" destOrd="0" presId="urn:microsoft.com/office/officeart/2005/8/layout/bProcess4"/>
    <dgm:cxn modelId="{83E00E13-9006-443F-8B58-F4F93BD09734}" type="presParOf" srcId="{9680543C-0613-482C-BFB0-324EAED59AFB}" destId="{2B856E09-51DE-4824-8D1E-DC1557CE7772}" srcOrd="1" destOrd="0" presId="urn:microsoft.com/office/officeart/2005/8/layout/bProcess4"/>
    <dgm:cxn modelId="{85C9FB1B-22DA-42BA-8942-654F2206A28E}" type="presParOf" srcId="{1203FB45-9E55-438A-A2C6-32172F899A57}" destId="{114D8B64-3F9D-4CE1-8BF7-CF2EBC10E045}" srcOrd="13" destOrd="0" presId="urn:microsoft.com/office/officeart/2005/8/layout/bProcess4"/>
    <dgm:cxn modelId="{4007E8C8-87B5-45F4-AE59-67F61A2C70C8}" type="presParOf" srcId="{1203FB45-9E55-438A-A2C6-32172F899A57}" destId="{75BB2C40-F6C2-4AFF-A9D6-DC540B41C3D4}" srcOrd="14" destOrd="0" presId="urn:microsoft.com/office/officeart/2005/8/layout/bProcess4"/>
    <dgm:cxn modelId="{422F1D9B-10AD-4052-A7CA-3064B5681D12}" type="presParOf" srcId="{75BB2C40-F6C2-4AFF-A9D6-DC540B41C3D4}" destId="{640FFC2C-2628-4FDA-8F52-AB9632614B80}" srcOrd="0" destOrd="0" presId="urn:microsoft.com/office/officeart/2005/8/layout/bProcess4"/>
    <dgm:cxn modelId="{6BC5E83E-A68D-4D03-93AB-49D2531F8CBD}" type="presParOf" srcId="{75BB2C40-F6C2-4AFF-A9D6-DC540B41C3D4}" destId="{F24B5A9B-D059-4AAE-95A8-7B188A02F8A0}" srcOrd="1" destOrd="0" presId="urn:microsoft.com/office/officeart/2005/8/layout/bProcess4"/>
    <dgm:cxn modelId="{BD0D3287-9499-400A-AE93-7113F120F8A0}" type="presParOf" srcId="{1203FB45-9E55-438A-A2C6-32172F899A57}" destId="{37DD4DBA-5A0E-4C1D-9A2D-82FBD7860062}" srcOrd="15" destOrd="0" presId="urn:microsoft.com/office/officeart/2005/8/layout/bProcess4"/>
    <dgm:cxn modelId="{08BF4306-637D-41EB-8993-28E284CA2764}" type="presParOf" srcId="{1203FB45-9E55-438A-A2C6-32172F899A57}" destId="{FE28A669-4989-47EC-9E17-F5FB820E6B4B}" srcOrd="16" destOrd="0" presId="urn:microsoft.com/office/officeart/2005/8/layout/bProcess4"/>
    <dgm:cxn modelId="{E0A9E6C9-B846-4995-88F4-C7F29BB6E05D}" type="presParOf" srcId="{FE28A669-4989-47EC-9E17-F5FB820E6B4B}" destId="{8A3658A8-59E3-45E2-9230-2E018F226657}" srcOrd="0" destOrd="0" presId="urn:microsoft.com/office/officeart/2005/8/layout/bProcess4"/>
    <dgm:cxn modelId="{15D7DB4B-D64E-4A28-AC9C-EF079F741445}" type="presParOf" srcId="{FE28A669-4989-47EC-9E17-F5FB820E6B4B}" destId="{4AAD95F2-0556-4E41-882D-B9E06FDCA737}" srcOrd="1" destOrd="0" presId="urn:microsoft.com/office/officeart/2005/8/layout/bProcess4"/>
    <dgm:cxn modelId="{B4C9A13D-697C-4A43-9F93-0C3F5AB13A63}" type="presParOf" srcId="{1203FB45-9E55-438A-A2C6-32172F899A57}" destId="{0FDB0BB5-1AD0-452B-94FD-933D76ACD7EF}" srcOrd="17" destOrd="0" presId="urn:microsoft.com/office/officeart/2005/8/layout/bProcess4"/>
    <dgm:cxn modelId="{48AC2826-BBDB-45AE-86DD-864A422C46BE}" type="presParOf" srcId="{1203FB45-9E55-438A-A2C6-32172F899A57}" destId="{7E64CCEB-2D7B-4A60-A3C4-85E9A1A1CACD}" srcOrd="18" destOrd="0" presId="urn:microsoft.com/office/officeart/2005/8/layout/bProcess4"/>
    <dgm:cxn modelId="{1414CE9E-6A57-4C5C-B5A3-9911938B723C}" type="presParOf" srcId="{7E64CCEB-2D7B-4A60-A3C4-85E9A1A1CACD}" destId="{645864F0-26BF-4A3E-8A49-61BCBDDF6861}" srcOrd="0" destOrd="0" presId="urn:microsoft.com/office/officeart/2005/8/layout/bProcess4"/>
    <dgm:cxn modelId="{86A0DA9E-FF08-4612-9565-2AF10739FF03}" type="presParOf" srcId="{7E64CCEB-2D7B-4A60-A3C4-85E9A1A1CACD}" destId="{D518135A-5673-4D2C-AB1F-F51D5B9EF65D}" srcOrd="1" destOrd="0" presId="urn:microsoft.com/office/officeart/2005/8/layout/bProcess4"/>
    <dgm:cxn modelId="{08963CE9-9C4A-4A84-B891-5147C799D180}" type="presParOf" srcId="{1203FB45-9E55-438A-A2C6-32172F899A57}" destId="{8F73E467-9AD3-453B-8AE5-4FC1912D2B1E}" srcOrd="19" destOrd="0" presId="urn:microsoft.com/office/officeart/2005/8/layout/bProcess4"/>
    <dgm:cxn modelId="{E274F8AB-A7C6-44CD-B375-5359CA053479}" type="presParOf" srcId="{1203FB45-9E55-438A-A2C6-32172F899A57}" destId="{F696C3AD-B5FA-4047-98FA-95F1AF485447}" srcOrd="20" destOrd="0" presId="urn:microsoft.com/office/officeart/2005/8/layout/bProcess4"/>
    <dgm:cxn modelId="{50FCCF80-CA31-4E2B-A33A-6E54ED163825}" type="presParOf" srcId="{F696C3AD-B5FA-4047-98FA-95F1AF485447}" destId="{A458774C-3FE0-4534-B272-245469FB9A3E}" srcOrd="0" destOrd="0" presId="urn:microsoft.com/office/officeart/2005/8/layout/bProcess4"/>
    <dgm:cxn modelId="{E5C798F2-C66B-4F10-8E22-F48C90D5096D}" type="presParOf" srcId="{F696C3AD-B5FA-4047-98FA-95F1AF485447}" destId="{425E87A2-E2C5-4433-A124-94D7930A0620}" srcOrd="1" destOrd="0" presId="urn:microsoft.com/office/officeart/2005/8/layout/bProcess4"/>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8E25D7-D033-4987-812F-C15A1A49D1DF}">
      <dsp:nvSpPr>
        <dsp:cNvPr id="0" name=""/>
        <dsp:cNvSpPr/>
      </dsp:nvSpPr>
      <dsp:spPr>
        <a:xfrm rot="5400000">
          <a:off x="807351" y="736150"/>
          <a:ext cx="1146424"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5C068292-562A-48F7-A829-9B2AD7B553C0}">
      <dsp:nvSpPr>
        <dsp:cNvPr id="0" name=""/>
        <dsp:cNvSpPr/>
      </dsp:nvSpPr>
      <dsp:spPr>
        <a:xfrm>
          <a:off x="1069385" y="2003"/>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A report </a:t>
          </a:r>
          <a:r>
            <a:rPr lang="fr-FR" sz="1000" kern="1200" dirty="0" err="1"/>
            <a:t>is</a:t>
          </a:r>
          <a:r>
            <a:rPr lang="fr-FR" sz="1000" kern="1200" dirty="0"/>
            <a:t> </a:t>
          </a:r>
          <a:r>
            <a:rPr lang="fr-FR" sz="1000" kern="1200" dirty="0" err="1"/>
            <a:t>based</a:t>
          </a:r>
          <a:r>
            <a:rPr lang="fr-FR" sz="1000" kern="1200" dirty="0"/>
            <a:t> on a Cube</a:t>
          </a:r>
        </a:p>
      </dsp:txBody>
      <dsp:txXfrm>
        <a:off x="1096414" y="29032"/>
        <a:ext cx="1484012" cy="868784"/>
      </dsp:txXfrm>
    </dsp:sp>
    <dsp:sp modelId="{3CDB7DF3-2916-4C9A-91D9-FA9571E1F108}">
      <dsp:nvSpPr>
        <dsp:cNvPr id="0" name=""/>
        <dsp:cNvSpPr/>
      </dsp:nvSpPr>
      <dsp:spPr>
        <a:xfrm rot="5400000">
          <a:off x="807351" y="1889702"/>
          <a:ext cx="1146424"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17F394B7-B8DB-44A9-85D8-DA45875DB249}">
      <dsp:nvSpPr>
        <dsp:cNvPr id="0" name=""/>
        <dsp:cNvSpPr/>
      </dsp:nvSpPr>
      <dsp:spPr>
        <a:xfrm>
          <a:off x="1069385" y="1155555"/>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Cubes </a:t>
          </a:r>
          <a:r>
            <a:rPr lang="fr-FR" sz="1000" kern="1200" dirty="0" err="1"/>
            <a:t>RP_Vector</a:t>
          </a:r>
          <a:r>
            <a:rPr lang="fr-FR" sz="1000" kern="1200" dirty="0"/>
            <a:t> RP_PL or </a:t>
          </a:r>
          <a:r>
            <a:rPr lang="fr-FR" sz="1000" kern="1200" dirty="0" err="1"/>
            <a:t>Report_PL</a:t>
          </a:r>
          <a:r>
            <a:rPr lang="fr-FR" sz="1000" kern="1200" dirty="0"/>
            <a:t> (</a:t>
          </a:r>
          <a:r>
            <a:rPr lang="fr-FR" sz="1000" kern="1200" dirty="0" err="1"/>
            <a:t>faster</a:t>
          </a:r>
          <a:r>
            <a:rPr lang="fr-FR" sz="1000" kern="1200" dirty="0"/>
            <a:t>)</a:t>
          </a:r>
        </a:p>
      </dsp:txBody>
      <dsp:txXfrm>
        <a:off x="1096414" y="1182584"/>
        <a:ext cx="1484012" cy="868784"/>
      </dsp:txXfrm>
    </dsp:sp>
    <dsp:sp modelId="{07A85D58-DE91-41C6-9DA8-B8DEFD17FF96}">
      <dsp:nvSpPr>
        <dsp:cNvPr id="0" name=""/>
        <dsp:cNvSpPr/>
      </dsp:nvSpPr>
      <dsp:spPr>
        <a:xfrm rot="5400000">
          <a:off x="807351" y="3043255"/>
          <a:ext cx="1146424"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FA7DB030-1951-4453-8B6C-B69B56C3BF47}">
      <dsp:nvSpPr>
        <dsp:cNvPr id="0" name=""/>
        <dsp:cNvSpPr/>
      </dsp:nvSpPr>
      <dsp:spPr>
        <a:xfrm>
          <a:off x="1069385" y="2309108"/>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Dimensions to </a:t>
          </a:r>
          <a:r>
            <a:rPr lang="fr-FR" sz="1000" kern="1200" dirty="0" err="1"/>
            <a:t>be</a:t>
          </a:r>
          <a:r>
            <a:rPr lang="fr-FR" sz="1000" kern="1200" dirty="0"/>
            <a:t> </a:t>
          </a:r>
          <a:r>
            <a:rPr lang="fr-FR" sz="1000" kern="1200" dirty="0" err="1"/>
            <a:t>analysed</a:t>
          </a:r>
          <a:r>
            <a:rPr lang="fr-FR" sz="1000" kern="1200" dirty="0"/>
            <a:t> in </a:t>
          </a:r>
          <a:r>
            <a:rPr lang="fr-FR" sz="1000" kern="1200" dirty="0" err="1"/>
            <a:t>Rows</a:t>
          </a:r>
          <a:r>
            <a:rPr lang="fr-FR" sz="1000" kern="1200" dirty="0"/>
            <a:t> if possible</a:t>
          </a:r>
        </a:p>
      </dsp:txBody>
      <dsp:txXfrm>
        <a:off x="1096414" y="2336137"/>
        <a:ext cx="1484012" cy="868784"/>
      </dsp:txXfrm>
    </dsp:sp>
    <dsp:sp modelId="{27B8126B-35F0-4818-8AB5-B11E97457CFB}">
      <dsp:nvSpPr>
        <dsp:cNvPr id="0" name=""/>
        <dsp:cNvSpPr/>
      </dsp:nvSpPr>
      <dsp:spPr>
        <a:xfrm>
          <a:off x="1384127" y="3620031"/>
          <a:ext cx="2038505"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B9F39621-E287-4A8B-8E37-DABA740DA6F0}">
      <dsp:nvSpPr>
        <dsp:cNvPr id="0" name=""/>
        <dsp:cNvSpPr/>
      </dsp:nvSpPr>
      <dsp:spPr>
        <a:xfrm>
          <a:off x="1069385" y="3462660"/>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If dimensions </a:t>
          </a:r>
          <a:r>
            <a:rPr lang="fr-FR" sz="1000" kern="1200" dirty="0" err="1"/>
            <a:t>elements</a:t>
          </a:r>
          <a:r>
            <a:rPr lang="fr-FR" sz="1000" kern="1200" dirty="0"/>
            <a:t> must </a:t>
          </a:r>
          <a:r>
            <a:rPr lang="fr-FR" sz="1000" kern="1200" dirty="0" err="1"/>
            <a:t>be</a:t>
          </a:r>
          <a:r>
            <a:rPr lang="fr-FR" sz="1000" kern="1200" dirty="0"/>
            <a:t> </a:t>
          </a:r>
          <a:r>
            <a:rPr lang="fr-FR" sz="1000" kern="1200" dirty="0" err="1"/>
            <a:t>restricted</a:t>
          </a:r>
          <a:r>
            <a:rPr lang="fr-FR" sz="1000" kern="1200" dirty="0"/>
            <a:t> use a </a:t>
          </a:r>
          <a:r>
            <a:rPr lang="fr-FR" sz="1000" kern="1200" dirty="0" err="1"/>
            <a:t>subset</a:t>
          </a:r>
          <a:endParaRPr lang="fr-FR" sz="1000" kern="1200" dirty="0"/>
        </a:p>
      </dsp:txBody>
      <dsp:txXfrm>
        <a:off x="1096414" y="3489689"/>
        <a:ext cx="1484012" cy="868784"/>
      </dsp:txXfrm>
    </dsp:sp>
    <dsp:sp modelId="{B2F729CC-473D-45DC-8283-77904BD34328}">
      <dsp:nvSpPr>
        <dsp:cNvPr id="0" name=""/>
        <dsp:cNvSpPr/>
      </dsp:nvSpPr>
      <dsp:spPr>
        <a:xfrm rot="16200000">
          <a:off x="2852984" y="3043255"/>
          <a:ext cx="1146424"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F663FFBA-9C2D-4725-82B2-FDCFBA49C168}">
      <dsp:nvSpPr>
        <dsp:cNvPr id="0" name=""/>
        <dsp:cNvSpPr/>
      </dsp:nvSpPr>
      <dsp:spPr>
        <a:xfrm>
          <a:off x="3115018" y="3462660"/>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If a dimension must </a:t>
          </a:r>
          <a:r>
            <a:rPr lang="fr-FR" sz="1000" kern="1200" dirty="0" err="1"/>
            <a:t>be</a:t>
          </a:r>
          <a:r>
            <a:rPr lang="fr-FR" sz="1000" kern="1200" dirty="0"/>
            <a:t> </a:t>
          </a:r>
          <a:r>
            <a:rPr lang="fr-FR" sz="1000" kern="1200" dirty="0" err="1"/>
            <a:t>filtered</a:t>
          </a:r>
          <a:r>
            <a:rPr lang="fr-FR" sz="1000" kern="1200" dirty="0"/>
            <a:t> : use an active </a:t>
          </a:r>
          <a:r>
            <a:rPr lang="fr-FR" sz="1000" kern="1200" dirty="0" err="1"/>
            <a:t>form</a:t>
          </a:r>
          <a:r>
            <a:rPr lang="fr-FR" sz="1000" kern="1200" dirty="0"/>
            <a:t> in a </a:t>
          </a:r>
          <a:r>
            <a:rPr lang="fr-FR" sz="1000" kern="1200" dirty="0" err="1"/>
            <a:t>separated</a:t>
          </a:r>
          <a:r>
            <a:rPr lang="fr-FR" sz="1000" kern="1200" dirty="0"/>
            <a:t> </a:t>
          </a:r>
          <a:r>
            <a:rPr lang="fr-FR" sz="1000" kern="1200" dirty="0" err="1"/>
            <a:t>worksheet</a:t>
          </a:r>
          <a:r>
            <a:rPr lang="fr-FR" sz="1000" kern="1200" dirty="0"/>
            <a:t> or use an MDX </a:t>
          </a:r>
          <a:r>
            <a:rPr lang="fr-FR" sz="1000" kern="1200" dirty="0" err="1"/>
            <a:t>function</a:t>
          </a:r>
          <a:endParaRPr lang="fr-FR" sz="1000" kern="1200" dirty="0"/>
        </a:p>
      </dsp:txBody>
      <dsp:txXfrm>
        <a:off x="3142047" y="3489689"/>
        <a:ext cx="1484012" cy="868784"/>
      </dsp:txXfrm>
    </dsp:sp>
    <dsp:sp modelId="{8ADD9C10-F4DD-4E2A-823A-8AB644FC10AE}">
      <dsp:nvSpPr>
        <dsp:cNvPr id="0" name=""/>
        <dsp:cNvSpPr/>
      </dsp:nvSpPr>
      <dsp:spPr>
        <a:xfrm rot="16200000">
          <a:off x="2852984" y="1889702"/>
          <a:ext cx="1146424"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E9C6C986-2C52-4C5F-8820-8C63654B61AF}">
      <dsp:nvSpPr>
        <dsp:cNvPr id="0" name=""/>
        <dsp:cNvSpPr/>
      </dsp:nvSpPr>
      <dsp:spPr>
        <a:xfrm>
          <a:off x="3115018" y="2309108"/>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err="1"/>
            <a:t>Prefer</a:t>
          </a:r>
          <a:r>
            <a:rPr lang="fr-FR" sz="1000" kern="1200" dirty="0"/>
            <a:t> public </a:t>
          </a:r>
          <a:r>
            <a:rPr lang="fr-FR" sz="1000" kern="1200" dirty="0" err="1"/>
            <a:t>subsets</a:t>
          </a:r>
          <a:r>
            <a:rPr lang="fr-FR" sz="1000" kern="1200" dirty="0"/>
            <a:t> if the report must </a:t>
          </a:r>
          <a:r>
            <a:rPr lang="fr-FR" sz="1000" kern="1200" dirty="0" err="1"/>
            <a:t>be</a:t>
          </a:r>
          <a:r>
            <a:rPr lang="fr-FR" sz="1000" kern="1200" dirty="0"/>
            <a:t> </a:t>
          </a:r>
          <a:r>
            <a:rPr lang="fr-FR" sz="1000" kern="1200" dirty="0" err="1"/>
            <a:t>shared</a:t>
          </a:r>
          <a:endParaRPr lang="fr-FR" sz="1000" kern="1200" dirty="0"/>
        </a:p>
      </dsp:txBody>
      <dsp:txXfrm>
        <a:off x="3142047" y="2336137"/>
        <a:ext cx="1484012" cy="868784"/>
      </dsp:txXfrm>
    </dsp:sp>
    <dsp:sp modelId="{114D8B64-3F9D-4CE1-8BF7-CF2EBC10E045}">
      <dsp:nvSpPr>
        <dsp:cNvPr id="0" name=""/>
        <dsp:cNvSpPr/>
      </dsp:nvSpPr>
      <dsp:spPr>
        <a:xfrm rot="16200000">
          <a:off x="2852984" y="736150"/>
          <a:ext cx="1146424"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2B856E09-51DE-4824-8D1E-DC1557CE7772}">
      <dsp:nvSpPr>
        <dsp:cNvPr id="0" name=""/>
        <dsp:cNvSpPr/>
      </dsp:nvSpPr>
      <dsp:spPr>
        <a:xfrm>
          <a:off x="3115018" y="1155555"/>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A report </a:t>
          </a:r>
          <a:r>
            <a:rPr lang="fr-FR" sz="1000" kern="1200" dirty="0" err="1"/>
            <a:t>is</a:t>
          </a:r>
          <a:r>
            <a:rPr lang="fr-FR" sz="1000" kern="1200" dirty="0"/>
            <a:t> </a:t>
          </a:r>
          <a:r>
            <a:rPr lang="fr-FR" sz="1000" kern="1200" dirty="0" err="1"/>
            <a:t>based</a:t>
          </a:r>
          <a:r>
            <a:rPr lang="fr-FR" sz="1000" kern="1200" dirty="0"/>
            <a:t> on </a:t>
          </a:r>
          <a:r>
            <a:rPr lang="fr-FR" sz="1000" kern="1200" dirty="0" err="1"/>
            <a:t>Elements</a:t>
          </a:r>
          <a:r>
            <a:rPr lang="fr-FR" sz="1000" kern="1200" dirty="0"/>
            <a:t> Codes not </a:t>
          </a:r>
          <a:r>
            <a:rPr lang="fr-FR" sz="1000" kern="1200" dirty="0" err="1"/>
            <a:t>Elements</a:t>
          </a:r>
          <a:r>
            <a:rPr lang="fr-FR" sz="1000" kern="1200" dirty="0"/>
            <a:t> </a:t>
          </a:r>
          <a:r>
            <a:rPr lang="fr-FR" sz="1000" kern="1200" dirty="0" err="1"/>
            <a:t>Aliases</a:t>
          </a:r>
          <a:r>
            <a:rPr lang="fr-FR" sz="1000" kern="1200" dirty="0"/>
            <a:t> (</a:t>
          </a:r>
          <a:r>
            <a:rPr lang="fr-FR" sz="1000" kern="1200" dirty="0" err="1"/>
            <a:t>versatil</a:t>
          </a:r>
          <a:r>
            <a:rPr lang="fr-FR" sz="1000" kern="1200" dirty="0"/>
            <a:t>)</a:t>
          </a:r>
        </a:p>
      </dsp:txBody>
      <dsp:txXfrm>
        <a:off x="3142047" y="1182584"/>
        <a:ext cx="1484012" cy="868784"/>
      </dsp:txXfrm>
    </dsp:sp>
    <dsp:sp modelId="{37DD4DBA-5A0E-4C1D-9A2D-82FBD7860062}">
      <dsp:nvSpPr>
        <dsp:cNvPr id="0" name=""/>
        <dsp:cNvSpPr/>
      </dsp:nvSpPr>
      <dsp:spPr>
        <a:xfrm>
          <a:off x="3429760" y="159374"/>
          <a:ext cx="2038505"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F24B5A9B-D059-4AAE-95A8-7B188A02F8A0}">
      <dsp:nvSpPr>
        <dsp:cNvPr id="0" name=""/>
        <dsp:cNvSpPr/>
      </dsp:nvSpPr>
      <dsp:spPr>
        <a:xfrm>
          <a:off x="3115018" y="2003"/>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Codes </a:t>
          </a:r>
          <a:r>
            <a:rPr lang="fr-FR" sz="1000" kern="1200" dirty="0" err="1"/>
            <a:t>will</a:t>
          </a:r>
          <a:r>
            <a:rPr lang="fr-FR" sz="1000" kern="1200" dirty="0"/>
            <a:t> </a:t>
          </a:r>
          <a:r>
            <a:rPr lang="fr-FR" sz="1000" kern="1200" dirty="0" err="1"/>
            <a:t>then</a:t>
          </a:r>
          <a:r>
            <a:rPr lang="fr-FR" sz="1000" kern="1200" dirty="0"/>
            <a:t> </a:t>
          </a:r>
          <a:r>
            <a:rPr lang="fr-FR" sz="1000" kern="1200" dirty="0" err="1"/>
            <a:t>be</a:t>
          </a:r>
          <a:r>
            <a:rPr lang="fr-FR" sz="1000" kern="1200" dirty="0"/>
            <a:t> </a:t>
          </a:r>
          <a:r>
            <a:rPr lang="fr-FR" sz="1000" kern="1200" dirty="0" err="1"/>
            <a:t>hidden</a:t>
          </a:r>
          <a:endParaRPr lang="fr-FR" sz="1000" kern="1200" dirty="0"/>
        </a:p>
      </dsp:txBody>
      <dsp:txXfrm>
        <a:off x="3142047" y="29032"/>
        <a:ext cx="1484012" cy="868784"/>
      </dsp:txXfrm>
    </dsp:sp>
    <dsp:sp modelId="{0FDB0BB5-1AD0-452B-94FD-933D76ACD7EF}">
      <dsp:nvSpPr>
        <dsp:cNvPr id="0" name=""/>
        <dsp:cNvSpPr/>
      </dsp:nvSpPr>
      <dsp:spPr>
        <a:xfrm rot="5400000">
          <a:off x="4898617" y="736150"/>
          <a:ext cx="1146424"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4AAD95F2-0556-4E41-882D-B9E06FDCA737}">
      <dsp:nvSpPr>
        <dsp:cNvPr id="0" name=""/>
        <dsp:cNvSpPr/>
      </dsp:nvSpPr>
      <dsp:spPr>
        <a:xfrm>
          <a:off x="5160651" y="2003"/>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Name </a:t>
          </a:r>
          <a:r>
            <a:rPr lang="fr-FR" sz="1000" kern="1200" dirty="0" err="1"/>
            <a:t>context</a:t>
          </a:r>
          <a:r>
            <a:rPr lang="fr-FR" sz="1000" kern="1200" dirty="0"/>
            <a:t> variables in Excel to </a:t>
          </a:r>
          <a:r>
            <a:rPr lang="fr-FR" sz="1000" kern="1200" dirty="0" err="1"/>
            <a:t>make</a:t>
          </a:r>
          <a:r>
            <a:rPr lang="fr-FR" sz="1000" kern="1200" dirty="0"/>
            <a:t> the Tm1 formulas User </a:t>
          </a:r>
          <a:r>
            <a:rPr lang="fr-FR" sz="1000" kern="1200" dirty="0" err="1"/>
            <a:t>Friendly</a:t>
          </a:r>
          <a:endParaRPr lang="fr-FR" sz="1000" kern="1200" dirty="0"/>
        </a:p>
      </dsp:txBody>
      <dsp:txXfrm>
        <a:off x="5187680" y="29032"/>
        <a:ext cx="1484012" cy="868784"/>
      </dsp:txXfrm>
    </dsp:sp>
    <dsp:sp modelId="{8F73E467-9AD3-453B-8AE5-4FC1912D2B1E}">
      <dsp:nvSpPr>
        <dsp:cNvPr id="0" name=""/>
        <dsp:cNvSpPr/>
      </dsp:nvSpPr>
      <dsp:spPr>
        <a:xfrm rot="5400000">
          <a:off x="4898617" y="1889702"/>
          <a:ext cx="1146424" cy="138426"/>
        </a:xfrm>
        <a:prstGeom prst="rect">
          <a:avLst/>
        </a:prstGeom>
        <a:solidFill>
          <a:schemeClr val="dk2">
            <a:tint val="60000"/>
            <a:hueOff val="0"/>
            <a:satOff val="0"/>
            <a:lumOff val="0"/>
            <a:alphaOff val="0"/>
          </a:schemeClr>
        </a:solidFill>
        <a:ln>
          <a:noFill/>
        </a:ln>
        <a:effectLst/>
        <a:scene3d>
          <a:camera prst="orthographicFront"/>
          <a:lightRig rig="chilly" dir="t"/>
        </a:scene3d>
        <a:sp3d z="-25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D518135A-5673-4D2C-AB1F-F51D5B9EF65D}">
      <dsp:nvSpPr>
        <dsp:cNvPr id="0" name=""/>
        <dsp:cNvSpPr/>
      </dsp:nvSpPr>
      <dsp:spPr>
        <a:xfrm>
          <a:off x="5160651" y="1155555"/>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For data </a:t>
          </a:r>
          <a:r>
            <a:rPr lang="fr-FR" sz="1000" kern="1200" dirty="0" err="1"/>
            <a:t>retrieve</a:t>
          </a:r>
          <a:r>
            <a:rPr lang="fr-FR" sz="1000" kern="1200" dirty="0"/>
            <a:t> use DBRW </a:t>
          </a:r>
        </a:p>
      </dsp:txBody>
      <dsp:txXfrm>
        <a:off x="5187680" y="1182584"/>
        <a:ext cx="1484012" cy="868784"/>
      </dsp:txXfrm>
    </dsp:sp>
    <dsp:sp modelId="{425E87A2-E2C5-4433-A124-94D7930A0620}">
      <dsp:nvSpPr>
        <dsp:cNvPr id="0" name=""/>
        <dsp:cNvSpPr/>
      </dsp:nvSpPr>
      <dsp:spPr>
        <a:xfrm>
          <a:off x="5160651" y="2309108"/>
          <a:ext cx="1538070" cy="922842"/>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fr-FR" sz="1000" kern="1200" dirty="0"/>
            <a:t>A </a:t>
          </a:r>
          <a:r>
            <a:rPr lang="fr-FR" sz="1000" kern="1200" dirty="0" err="1"/>
            <a:t>dynamic</a:t>
          </a:r>
          <a:r>
            <a:rPr lang="fr-FR" sz="1000" kern="1200" dirty="0"/>
            <a:t> report </a:t>
          </a:r>
          <a:r>
            <a:rPr lang="fr-FR" sz="1000" kern="1200" dirty="0" err="1"/>
            <a:t>Build</a:t>
          </a:r>
          <a:r>
            <a:rPr lang="fr-FR" sz="1000" kern="1200" dirty="0"/>
            <a:t> in Tango must </a:t>
          </a:r>
          <a:r>
            <a:rPr lang="fr-FR" sz="1000" kern="1200" dirty="0" err="1"/>
            <a:t>be</a:t>
          </a:r>
          <a:r>
            <a:rPr lang="fr-FR" sz="1000" kern="1200" dirty="0"/>
            <a:t> </a:t>
          </a:r>
          <a:r>
            <a:rPr lang="fr-FR" sz="1000" kern="1200" dirty="0" err="1"/>
            <a:t>stored</a:t>
          </a:r>
          <a:r>
            <a:rPr lang="fr-FR" sz="1000" kern="1200" dirty="0"/>
            <a:t> in Tango </a:t>
          </a:r>
          <a:r>
            <a:rPr lang="fr-FR" sz="1000" kern="1200" dirty="0" err="1"/>
            <a:t>environment</a:t>
          </a:r>
          <a:r>
            <a:rPr lang="fr-FR" sz="1000" kern="1200" dirty="0"/>
            <a:t> …not </a:t>
          </a:r>
          <a:r>
            <a:rPr lang="fr-FR" sz="1000" kern="1200" dirty="0" err="1"/>
            <a:t>locally</a:t>
          </a:r>
          <a:endParaRPr lang="fr-FR" sz="1000" kern="1200" dirty="0"/>
        </a:p>
      </dsp:txBody>
      <dsp:txXfrm>
        <a:off x="5187680" y="2336137"/>
        <a:ext cx="1484012" cy="86878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9442" name="Rectangle 2"/>
          <p:cNvSpPr>
            <a:spLocks noGrp="1" noChangeArrowheads="1"/>
          </p:cNvSpPr>
          <p:nvPr>
            <p:ph type="hdr" sz="quarter"/>
          </p:nvPr>
        </p:nvSpPr>
        <p:spPr bwMode="auto">
          <a:xfrm>
            <a:off x="0" y="0"/>
            <a:ext cx="2922317" cy="4941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836" tIns="45418" rIns="90836" bIns="45418" numCol="1" anchor="t" anchorCtr="0" compatLnSpc="1">
            <a:prstTxWarp prst="textNoShape">
              <a:avLst/>
            </a:prstTxWarp>
          </a:bodyPr>
          <a:lstStyle>
            <a:lvl1pPr algn="l" eaLnBrk="0" hangingPunct="0">
              <a:defRPr sz="1200"/>
            </a:lvl1pPr>
          </a:lstStyle>
          <a:p>
            <a:pPr>
              <a:defRPr/>
            </a:pPr>
            <a:endParaRPr lang="fr-FR"/>
          </a:p>
        </p:txBody>
      </p:sp>
      <p:sp>
        <p:nvSpPr>
          <p:cNvPr id="189443" name="Rectangle 3"/>
          <p:cNvSpPr>
            <a:spLocks noGrp="1" noChangeArrowheads="1"/>
          </p:cNvSpPr>
          <p:nvPr>
            <p:ph type="dt" sz="quarter" idx="1"/>
          </p:nvPr>
        </p:nvSpPr>
        <p:spPr bwMode="auto">
          <a:xfrm>
            <a:off x="3818222" y="0"/>
            <a:ext cx="2922317" cy="4941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836" tIns="45418" rIns="90836" bIns="45418" numCol="1" anchor="t" anchorCtr="0" compatLnSpc="1">
            <a:prstTxWarp prst="textNoShape">
              <a:avLst/>
            </a:prstTxWarp>
          </a:bodyPr>
          <a:lstStyle>
            <a:lvl1pPr eaLnBrk="0" hangingPunct="0">
              <a:defRPr sz="1200"/>
            </a:lvl1pPr>
          </a:lstStyle>
          <a:p>
            <a:pPr>
              <a:defRPr/>
            </a:pPr>
            <a:fld id="{078E7F2F-967A-435C-908F-571251548255}" type="datetimeFigureOut">
              <a:rPr lang="fr-FR"/>
              <a:pPr>
                <a:defRPr/>
              </a:pPr>
              <a:t>21/09/2021</a:t>
            </a:fld>
            <a:endParaRPr lang="fr-FR"/>
          </a:p>
        </p:txBody>
      </p:sp>
      <p:sp>
        <p:nvSpPr>
          <p:cNvPr id="189444" name="Rectangle 4"/>
          <p:cNvSpPr>
            <a:spLocks noGrp="1" noChangeArrowheads="1"/>
          </p:cNvSpPr>
          <p:nvPr>
            <p:ph type="ftr" sz="quarter" idx="2"/>
          </p:nvPr>
        </p:nvSpPr>
        <p:spPr bwMode="auto">
          <a:xfrm>
            <a:off x="0" y="9376899"/>
            <a:ext cx="2922317" cy="4941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836" tIns="45418" rIns="90836" bIns="45418" numCol="1" anchor="b" anchorCtr="0" compatLnSpc="1">
            <a:prstTxWarp prst="textNoShape">
              <a:avLst/>
            </a:prstTxWarp>
          </a:bodyPr>
          <a:lstStyle>
            <a:lvl1pPr algn="l" eaLnBrk="0" hangingPunct="0">
              <a:defRPr sz="1200"/>
            </a:lvl1pPr>
          </a:lstStyle>
          <a:p>
            <a:pPr>
              <a:defRPr/>
            </a:pPr>
            <a:endParaRPr lang="fr-FR"/>
          </a:p>
        </p:txBody>
      </p:sp>
      <p:sp>
        <p:nvSpPr>
          <p:cNvPr id="189445" name="Rectangle 5"/>
          <p:cNvSpPr>
            <a:spLocks noGrp="1" noChangeArrowheads="1"/>
          </p:cNvSpPr>
          <p:nvPr>
            <p:ph type="sldNum" sz="quarter" idx="3"/>
          </p:nvPr>
        </p:nvSpPr>
        <p:spPr bwMode="auto">
          <a:xfrm>
            <a:off x="3818222" y="9376899"/>
            <a:ext cx="2922317" cy="4941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836" tIns="45418" rIns="90836" bIns="45418" numCol="1" anchor="b" anchorCtr="0" compatLnSpc="1">
            <a:prstTxWarp prst="textNoShape">
              <a:avLst/>
            </a:prstTxWarp>
          </a:bodyPr>
          <a:lstStyle>
            <a:lvl1pPr eaLnBrk="0" hangingPunct="0">
              <a:defRPr sz="1200"/>
            </a:lvl1pPr>
          </a:lstStyle>
          <a:p>
            <a:pPr>
              <a:defRPr/>
            </a:pPr>
            <a:fld id="{AB246752-15CD-4826-A11F-C3F03463E6FF}" type="slidenum">
              <a:rPr lang="fr-FR"/>
              <a:pPr>
                <a:defRPr/>
              </a:pPr>
              <a:t>‹N°›</a:t>
            </a:fld>
            <a:endParaRPr lang="fr-FR"/>
          </a:p>
        </p:txBody>
      </p:sp>
    </p:spTree>
    <p:extLst>
      <p:ext uri="{BB962C8B-B14F-4D97-AF65-F5344CB8AC3E}">
        <p14:creationId xmlns:p14="http://schemas.microsoft.com/office/powerpoint/2010/main" val="136465877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00.png>
</file>

<file path=ppt/media/image101.png>
</file>

<file path=ppt/media/image102.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jpe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22317" cy="494186"/>
          </a:xfrm>
          <a:prstGeom prst="rect">
            <a:avLst/>
          </a:prstGeom>
          <a:noFill/>
          <a:ln w="9525">
            <a:noFill/>
            <a:miter lim="800000"/>
            <a:headEnd/>
            <a:tailEnd/>
          </a:ln>
          <a:effectLst/>
        </p:spPr>
        <p:txBody>
          <a:bodyPr vert="horz" wrap="square" lIns="90836" tIns="45418" rIns="90836" bIns="45418" numCol="1" anchor="t" anchorCtr="0" compatLnSpc="1">
            <a:prstTxWarp prst="textNoShape">
              <a:avLst/>
            </a:prstTxWarp>
          </a:bodyPr>
          <a:lstStyle>
            <a:lvl1pPr algn="l">
              <a:defRPr sz="1200">
                <a:latin typeface="Arial" charset="0"/>
              </a:defRPr>
            </a:lvl1pPr>
          </a:lstStyle>
          <a:p>
            <a:pPr>
              <a:defRPr/>
            </a:pPr>
            <a:endParaRPr lang="fr-FR"/>
          </a:p>
        </p:txBody>
      </p:sp>
      <p:sp>
        <p:nvSpPr>
          <p:cNvPr id="6147" name="Rectangle 3"/>
          <p:cNvSpPr>
            <a:spLocks noGrp="1" noChangeArrowheads="1"/>
          </p:cNvSpPr>
          <p:nvPr>
            <p:ph type="dt" idx="1"/>
          </p:nvPr>
        </p:nvSpPr>
        <p:spPr bwMode="auto">
          <a:xfrm>
            <a:off x="3818222" y="0"/>
            <a:ext cx="2922317" cy="494186"/>
          </a:xfrm>
          <a:prstGeom prst="rect">
            <a:avLst/>
          </a:prstGeom>
          <a:noFill/>
          <a:ln w="9525">
            <a:noFill/>
            <a:miter lim="800000"/>
            <a:headEnd/>
            <a:tailEnd/>
          </a:ln>
          <a:effectLst/>
        </p:spPr>
        <p:txBody>
          <a:bodyPr vert="horz" wrap="square" lIns="90836" tIns="45418" rIns="90836" bIns="45418" numCol="1" anchor="t" anchorCtr="0" compatLnSpc="1">
            <a:prstTxWarp prst="textNoShape">
              <a:avLst/>
            </a:prstTxWarp>
          </a:bodyPr>
          <a:lstStyle>
            <a:lvl1pPr>
              <a:defRPr sz="1200">
                <a:latin typeface="Arial" charset="0"/>
              </a:defRPr>
            </a:lvl1pPr>
          </a:lstStyle>
          <a:p>
            <a:pPr>
              <a:defRPr/>
            </a:pPr>
            <a:endParaRPr lang="fr-FR"/>
          </a:p>
        </p:txBody>
      </p:sp>
      <p:sp>
        <p:nvSpPr>
          <p:cNvPr id="137220" name="Rectangle 4"/>
          <p:cNvSpPr>
            <a:spLocks noGrp="1" noRot="1" noChangeAspect="1" noChangeArrowheads="1" noTextEdit="1"/>
          </p:cNvSpPr>
          <p:nvPr>
            <p:ph type="sldImg" idx="2"/>
          </p:nvPr>
        </p:nvSpPr>
        <p:spPr bwMode="auto">
          <a:xfrm>
            <a:off x="903288" y="739775"/>
            <a:ext cx="4935537" cy="37036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p:cNvSpPr>
            <a:spLocks noGrp="1" noChangeArrowheads="1"/>
          </p:cNvSpPr>
          <p:nvPr>
            <p:ph type="body" sz="quarter" idx="3"/>
          </p:nvPr>
        </p:nvSpPr>
        <p:spPr bwMode="auto">
          <a:xfrm>
            <a:off x="673897" y="4689239"/>
            <a:ext cx="5394320" cy="4442935"/>
          </a:xfrm>
          <a:prstGeom prst="rect">
            <a:avLst/>
          </a:prstGeom>
          <a:noFill/>
          <a:ln w="9525">
            <a:noFill/>
            <a:miter lim="800000"/>
            <a:headEnd/>
            <a:tailEnd/>
          </a:ln>
          <a:effectLst/>
        </p:spPr>
        <p:txBody>
          <a:bodyPr vert="horz" wrap="square" lIns="90836" tIns="45418" rIns="90836" bIns="45418" numCol="1" anchor="t" anchorCtr="0" compatLnSpc="1">
            <a:prstTxWarp prst="textNoShape">
              <a:avLst/>
            </a:prstTxWarp>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6150" name="Rectangle 6"/>
          <p:cNvSpPr>
            <a:spLocks noGrp="1" noChangeArrowheads="1"/>
          </p:cNvSpPr>
          <p:nvPr>
            <p:ph type="ftr" sz="quarter" idx="4"/>
          </p:nvPr>
        </p:nvSpPr>
        <p:spPr bwMode="auto">
          <a:xfrm>
            <a:off x="0" y="9376899"/>
            <a:ext cx="2922317" cy="494185"/>
          </a:xfrm>
          <a:prstGeom prst="rect">
            <a:avLst/>
          </a:prstGeom>
          <a:noFill/>
          <a:ln w="9525">
            <a:noFill/>
            <a:miter lim="800000"/>
            <a:headEnd/>
            <a:tailEnd/>
          </a:ln>
          <a:effectLst/>
        </p:spPr>
        <p:txBody>
          <a:bodyPr vert="horz" wrap="square" lIns="90836" tIns="45418" rIns="90836" bIns="45418" numCol="1" anchor="b" anchorCtr="0" compatLnSpc="1">
            <a:prstTxWarp prst="textNoShape">
              <a:avLst/>
            </a:prstTxWarp>
          </a:bodyPr>
          <a:lstStyle>
            <a:lvl1pPr algn="l">
              <a:defRPr sz="1200">
                <a:latin typeface="Arial" charset="0"/>
              </a:defRPr>
            </a:lvl1pPr>
          </a:lstStyle>
          <a:p>
            <a:pPr>
              <a:defRPr/>
            </a:pPr>
            <a:endParaRPr lang="fr-FR"/>
          </a:p>
        </p:txBody>
      </p:sp>
      <p:sp>
        <p:nvSpPr>
          <p:cNvPr id="6151" name="Rectangle 7"/>
          <p:cNvSpPr>
            <a:spLocks noGrp="1" noChangeArrowheads="1"/>
          </p:cNvSpPr>
          <p:nvPr>
            <p:ph type="sldNum" sz="quarter" idx="5"/>
          </p:nvPr>
        </p:nvSpPr>
        <p:spPr bwMode="auto">
          <a:xfrm>
            <a:off x="3818222" y="9376899"/>
            <a:ext cx="2922317" cy="494185"/>
          </a:xfrm>
          <a:prstGeom prst="rect">
            <a:avLst/>
          </a:prstGeom>
          <a:noFill/>
          <a:ln w="9525">
            <a:noFill/>
            <a:miter lim="800000"/>
            <a:headEnd/>
            <a:tailEnd/>
          </a:ln>
          <a:effectLst/>
        </p:spPr>
        <p:txBody>
          <a:bodyPr vert="horz" wrap="square" lIns="90836" tIns="45418" rIns="90836" bIns="45418" numCol="1" anchor="b" anchorCtr="0" compatLnSpc="1">
            <a:prstTxWarp prst="textNoShape">
              <a:avLst/>
            </a:prstTxWarp>
          </a:bodyPr>
          <a:lstStyle>
            <a:lvl1pPr>
              <a:defRPr sz="1200">
                <a:latin typeface="Arial" charset="0"/>
              </a:defRPr>
            </a:lvl1pPr>
          </a:lstStyle>
          <a:p>
            <a:pPr>
              <a:defRPr/>
            </a:pPr>
            <a:fld id="{ED9B952D-1C66-46AA-A250-E11CE6A93C29}" type="slidenum">
              <a:rPr lang="fr-FR"/>
              <a:pPr>
                <a:defRPr/>
              </a:pPr>
              <a:t>‹N°›</a:t>
            </a:fld>
            <a:endParaRPr lang="fr-FR"/>
          </a:p>
        </p:txBody>
      </p:sp>
    </p:spTree>
    <p:extLst>
      <p:ext uri="{BB962C8B-B14F-4D97-AF65-F5344CB8AC3E}">
        <p14:creationId xmlns:p14="http://schemas.microsoft.com/office/powerpoint/2010/main" val="73042169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30000"/>
              </a:spcBef>
              <a:defRPr sz="1200">
                <a:solidFill>
                  <a:schemeClr val="tx1"/>
                </a:solidFill>
                <a:latin typeface="Arial" pitchFamily="34" charset="0"/>
              </a:defRPr>
            </a:lvl1pPr>
            <a:lvl2pPr marL="738047" indent="-283864" algn="l" eaLnBrk="0" hangingPunct="0">
              <a:spcBef>
                <a:spcPct val="30000"/>
              </a:spcBef>
              <a:defRPr sz="1200">
                <a:solidFill>
                  <a:schemeClr val="tx1"/>
                </a:solidFill>
                <a:latin typeface="Arial" pitchFamily="34" charset="0"/>
              </a:defRPr>
            </a:lvl2pPr>
            <a:lvl3pPr marL="1135456" indent="-227091" algn="l" eaLnBrk="0" hangingPunct="0">
              <a:spcBef>
                <a:spcPct val="30000"/>
              </a:spcBef>
              <a:defRPr sz="1200">
                <a:solidFill>
                  <a:schemeClr val="tx1"/>
                </a:solidFill>
                <a:latin typeface="Arial" pitchFamily="34" charset="0"/>
              </a:defRPr>
            </a:lvl3pPr>
            <a:lvl4pPr marL="1589639" indent="-227091" algn="l" eaLnBrk="0" hangingPunct="0">
              <a:spcBef>
                <a:spcPct val="30000"/>
              </a:spcBef>
              <a:defRPr sz="1200">
                <a:solidFill>
                  <a:schemeClr val="tx1"/>
                </a:solidFill>
                <a:latin typeface="Arial" pitchFamily="34" charset="0"/>
              </a:defRPr>
            </a:lvl4pPr>
            <a:lvl5pPr marL="2043821" indent="-227091" algn="l" eaLnBrk="0" hangingPunct="0">
              <a:spcBef>
                <a:spcPct val="30000"/>
              </a:spcBef>
              <a:defRPr sz="1200">
                <a:solidFill>
                  <a:schemeClr val="tx1"/>
                </a:solidFill>
                <a:latin typeface="Arial" pitchFamily="34" charset="0"/>
              </a:defRPr>
            </a:lvl5pPr>
            <a:lvl6pPr marL="2498004" indent="-227091" eaLnBrk="0" fontAlgn="base" hangingPunct="0">
              <a:spcBef>
                <a:spcPct val="30000"/>
              </a:spcBef>
              <a:spcAft>
                <a:spcPct val="0"/>
              </a:spcAft>
              <a:defRPr sz="1200">
                <a:solidFill>
                  <a:schemeClr val="tx1"/>
                </a:solidFill>
                <a:latin typeface="Arial" pitchFamily="34" charset="0"/>
              </a:defRPr>
            </a:lvl6pPr>
            <a:lvl7pPr marL="2952186" indent="-227091" eaLnBrk="0" fontAlgn="base" hangingPunct="0">
              <a:spcBef>
                <a:spcPct val="30000"/>
              </a:spcBef>
              <a:spcAft>
                <a:spcPct val="0"/>
              </a:spcAft>
              <a:defRPr sz="1200">
                <a:solidFill>
                  <a:schemeClr val="tx1"/>
                </a:solidFill>
                <a:latin typeface="Arial" pitchFamily="34" charset="0"/>
              </a:defRPr>
            </a:lvl7pPr>
            <a:lvl8pPr marL="3406369" indent="-227091" eaLnBrk="0" fontAlgn="base" hangingPunct="0">
              <a:spcBef>
                <a:spcPct val="30000"/>
              </a:spcBef>
              <a:spcAft>
                <a:spcPct val="0"/>
              </a:spcAft>
              <a:defRPr sz="1200">
                <a:solidFill>
                  <a:schemeClr val="tx1"/>
                </a:solidFill>
                <a:latin typeface="Arial" pitchFamily="34" charset="0"/>
              </a:defRPr>
            </a:lvl8pPr>
            <a:lvl9pPr marL="3860551" indent="-227091"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C45C1D69-2DF4-43CE-800B-EBFD353106FE}" type="slidenum">
              <a:rPr lang="fr-FR" altLang="fr-FR" smtClean="0"/>
              <a:pPr algn="r" eaLnBrk="1" hangingPunct="1">
                <a:spcBef>
                  <a:spcPct val="0"/>
                </a:spcBef>
              </a:pPr>
              <a:t>1</a:t>
            </a:fld>
            <a:endParaRPr lang="fr-FR" altLang="fr-FR"/>
          </a:p>
        </p:txBody>
      </p:sp>
      <p:sp>
        <p:nvSpPr>
          <p:cNvPr id="138243" name="Rectangle 2"/>
          <p:cNvSpPr>
            <a:spLocks noGrp="1" noRot="1" noChangeAspect="1" noChangeArrowheads="1" noTextEdit="1"/>
          </p:cNvSpPr>
          <p:nvPr>
            <p:ph type="sldImg"/>
          </p:nvPr>
        </p:nvSpPr>
        <p:spPr>
          <a:xfrm>
            <a:off x="903288" y="739775"/>
            <a:ext cx="4935537" cy="3703638"/>
          </a:xfrm>
          <a:ln/>
        </p:spPr>
      </p:sp>
      <p:sp>
        <p:nvSpPr>
          <p:cNvPr id="1382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fr-FR">
              <a:latin typeface="Arial"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7"/>
          <p:cNvSpPr txBox="1">
            <a:spLocks noGrp="1" noChangeArrowheads="1"/>
          </p:cNvSpPr>
          <p:nvPr/>
        </p:nvSpPr>
        <p:spPr bwMode="auto">
          <a:xfrm>
            <a:off x="3818222" y="9376899"/>
            <a:ext cx="2922317" cy="49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836" tIns="45418" rIns="90836" bIns="45418" anchor="b"/>
          <a:lstStyle>
            <a:lvl1pPr algn="l" eaLnBrk="0" hangingPunct="0">
              <a:spcBef>
                <a:spcPct val="30000"/>
              </a:spcBef>
              <a:defRPr sz="1200">
                <a:solidFill>
                  <a:schemeClr val="tx1"/>
                </a:solidFill>
                <a:latin typeface="Arial" pitchFamily="34" charset="0"/>
              </a:defRPr>
            </a:lvl1pPr>
            <a:lvl2pPr marL="742950" indent="-285750" algn="l" eaLnBrk="0" hangingPunct="0">
              <a:spcBef>
                <a:spcPct val="30000"/>
              </a:spcBef>
              <a:defRPr sz="1200">
                <a:solidFill>
                  <a:schemeClr val="tx1"/>
                </a:solidFill>
                <a:latin typeface="Arial" pitchFamily="34" charset="0"/>
              </a:defRPr>
            </a:lvl2pPr>
            <a:lvl3pPr marL="1143000" indent="-228600" algn="l" eaLnBrk="0" hangingPunct="0">
              <a:spcBef>
                <a:spcPct val="30000"/>
              </a:spcBef>
              <a:defRPr sz="1200">
                <a:solidFill>
                  <a:schemeClr val="tx1"/>
                </a:solidFill>
                <a:latin typeface="Arial" pitchFamily="34" charset="0"/>
              </a:defRPr>
            </a:lvl3pPr>
            <a:lvl4pPr marL="1600200" indent="-228600" algn="l" eaLnBrk="0" hangingPunct="0">
              <a:spcBef>
                <a:spcPct val="30000"/>
              </a:spcBef>
              <a:defRPr sz="1200">
                <a:solidFill>
                  <a:schemeClr val="tx1"/>
                </a:solidFill>
                <a:latin typeface="Arial" pitchFamily="34" charset="0"/>
              </a:defRPr>
            </a:lvl4pPr>
            <a:lvl5pPr marL="2057400" indent="-228600" algn="l" eaLnBrk="0" hangingPunct="0">
              <a:spcBef>
                <a:spcPct val="30000"/>
              </a:spcBef>
              <a:defRPr sz="1200">
                <a:solidFill>
                  <a:schemeClr val="tx1"/>
                </a:solidFill>
                <a:latin typeface="Arial" pitchFamily="34" charset="0"/>
              </a:defRPr>
            </a:lvl5pPr>
            <a:lvl6pPr marL="2514600" indent="-228600" eaLnBrk="0" fontAlgn="base" hangingPunct="0">
              <a:spcBef>
                <a:spcPct val="30000"/>
              </a:spcBef>
              <a:spcAft>
                <a:spcPct val="0"/>
              </a:spcAft>
              <a:defRPr sz="1200">
                <a:solidFill>
                  <a:schemeClr val="tx1"/>
                </a:solidFill>
                <a:latin typeface="Arial" pitchFamily="34" charset="0"/>
              </a:defRPr>
            </a:lvl6pPr>
            <a:lvl7pPr marL="2971800" indent="-228600" eaLnBrk="0" fontAlgn="base" hangingPunct="0">
              <a:spcBef>
                <a:spcPct val="30000"/>
              </a:spcBef>
              <a:spcAft>
                <a:spcPct val="0"/>
              </a:spcAft>
              <a:defRPr sz="1200">
                <a:solidFill>
                  <a:schemeClr val="tx1"/>
                </a:solidFill>
                <a:latin typeface="Arial" pitchFamily="34" charset="0"/>
              </a:defRPr>
            </a:lvl7pPr>
            <a:lvl8pPr marL="3429000" indent="-228600" eaLnBrk="0" fontAlgn="base" hangingPunct="0">
              <a:spcBef>
                <a:spcPct val="30000"/>
              </a:spcBef>
              <a:spcAft>
                <a:spcPct val="0"/>
              </a:spcAft>
              <a:defRPr sz="1200">
                <a:solidFill>
                  <a:schemeClr val="tx1"/>
                </a:solidFill>
                <a:latin typeface="Arial" pitchFamily="34" charset="0"/>
              </a:defRPr>
            </a:lvl8pPr>
            <a:lvl9pPr marL="3886200" indent="-228600"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E7A1D947-A365-403C-9864-57BA36A5389C}" type="slidenum">
              <a:rPr lang="fr-FR" altLang="fr-FR"/>
              <a:pPr algn="r" eaLnBrk="1" hangingPunct="1">
                <a:spcBef>
                  <a:spcPct val="0"/>
                </a:spcBef>
              </a:pPr>
              <a:t>49</a:t>
            </a:fld>
            <a:endParaRPr lang="fr-FR" altLang="fr-FR"/>
          </a:p>
        </p:txBody>
      </p:sp>
      <p:sp>
        <p:nvSpPr>
          <p:cNvPr id="149507" name="Rectangle 2"/>
          <p:cNvSpPr>
            <a:spLocks noGrp="1" noRot="1" noChangeAspect="1" noChangeArrowheads="1" noTextEdit="1"/>
          </p:cNvSpPr>
          <p:nvPr>
            <p:ph type="sldImg"/>
          </p:nvPr>
        </p:nvSpPr>
        <p:spPr>
          <a:xfrm>
            <a:off x="903288" y="739775"/>
            <a:ext cx="4935537" cy="3703638"/>
          </a:xfrm>
          <a:ln/>
        </p:spPr>
      </p:sp>
      <p:sp>
        <p:nvSpPr>
          <p:cNvPr id="1495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fr-FR">
              <a:latin typeface="Arial"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7"/>
          <p:cNvSpPr txBox="1">
            <a:spLocks noGrp="1" noChangeArrowheads="1"/>
          </p:cNvSpPr>
          <p:nvPr/>
        </p:nvSpPr>
        <p:spPr bwMode="auto">
          <a:xfrm>
            <a:off x="3818222" y="9376899"/>
            <a:ext cx="2922317" cy="49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836" tIns="45418" rIns="90836" bIns="45418" anchor="b"/>
          <a:lstStyle>
            <a:lvl1pPr algn="l" eaLnBrk="0" hangingPunct="0">
              <a:spcBef>
                <a:spcPct val="30000"/>
              </a:spcBef>
              <a:defRPr sz="1200">
                <a:solidFill>
                  <a:schemeClr val="tx1"/>
                </a:solidFill>
                <a:latin typeface="Arial" pitchFamily="34" charset="0"/>
              </a:defRPr>
            </a:lvl1pPr>
            <a:lvl2pPr marL="742950" indent="-285750" algn="l" eaLnBrk="0" hangingPunct="0">
              <a:spcBef>
                <a:spcPct val="30000"/>
              </a:spcBef>
              <a:defRPr sz="1200">
                <a:solidFill>
                  <a:schemeClr val="tx1"/>
                </a:solidFill>
                <a:latin typeface="Arial" pitchFamily="34" charset="0"/>
              </a:defRPr>
            </a:lvl2pPr>
            <a:lvl3pPr marL="1143000" indent="-228600" algn="l" eaLnBrk="0" hangingPunct="0">
              <a:spcBef>
                <a:spcPct val="30000"/>
              </a:spcBef>
              <a:defRPr sz="1200">
                <a:solidFill>
                  <a:schemeClr val="tx1"/>
                </a:solidFill>
                <a:latin typeface="Arial" pitchFamily="34" charset="0"/>
              </a:defRPr>
            </a:lvl3pPr>
            <a:lvl4pPr marL="1600200" indent="-228600" algn="l" eaLnBrk="0" hangingPunct="0">
              <a:spcBef>
                <a:spcPct val="30000"/>
              </a:spcBef>
              <a:defRPr sz="1200">
                <a:solidFill>
                  <a:schemeClr val="tx1"/>
                </a:solidFill>
                <a:latin typeface="Arial" pitchFamily="34" charset="0"/>
              </a:defRPr>
            </a:lvl4pPr>
            <a:lvl5pPr marL="2057400" indent="-228600" algn="l" eaLnBrk="0" hangingPunct="0">
              <a:spcBef>
                <a:spcPct val="30000"/>
              </a:spcBef>
              <a:defRPr sz="1200">
                <a:solidFill>
                  <a:schemeClr val="tx1"/>
                </a:solidFill>
                <a:latin typeface="Arial" pitchFamily="34" charset="0"/>
              </a:defRPr>
            </a:lvl5pPr>
            <a:lvl6pPr marL="2514600" indent="-228600" eaLnBrk="0" fontAlgn="base" hangingPunct="0">
              <a:spcBef>
                <a:spcPct val="30000"/>
              </a:spcBef>
              <a:spcAft>
                <a:spcPct val="0"/>
              </a:spcAft>
              <a:defRPr sz="1200">
                <a:solidFill>
                  <a:schemeClr val="tx1"/>
                </a:solidFill>
                <a:latin typeface="Arial" pitchFamily="34" charset="0"/>
              </a:defRPr>
            </a:lvl6pPr>
            <a:lvl7pPr marL="2971800" indent="-228600" eaLnBrk="0" fontAlgn="base" hangingPunct="0">
              <a:spcBef>
                <a:spcPct val="30000"/>
              </a:spcBef>
              <a:spcAft>
                <a:spcPct val="0"/>
              </a:spcAft>
              <a:defRPr sz="1200">
                <a:solidFill>
                  <a:schemeClr val="tx1"/>
                </a:solidFill>
                <a:latin typeface="Arial" pitchFamily="34" charset="0"/>
              </a:defRPr>
            </a:lvl7pPr>
            <a:lvl8pPr marL="3429000" indent="-228600" eaLnBrk="0" fontAlgn="base" hangingPunct="0">
              <a:spcBef>
                <a:spcPct val="30000"/>
              </a:spcBef>
              <a:spcAft>
                <a:spcPct val="0"/>
              </a:spcAft>
              <a:defRPr sz="1200">
                <a:solidFill>
                  <a:schemeClr val="tx1"/>
                </a:solidFill>
                <a:latin typeface="Arial" pitchFamily="34" charset="0"/>
              </a:defRPr>
            </a:lvl8pPr>
            <a:lvl9pPr marL="3886200" indent="-228600"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2CCA4E5A-AAA2-45EA-A41C-15ABC40D2217}" type="slidenum">
              <a:rPr lang="fr-FR" altLang="fr-FR"/>
              <a:pPr algn="r" eaLnBrk="1" hangingPunct="1">
                <a:spcBef>
                  <a:spcPct val="0"/>
                </a:spcBef>
              </a:pPr>
              <a:t>55</a:t>
            </a:fld>
            <a:endParaRPr lang="fr-FR" altLang="fr-FR"/>
          </a:p>
        </p:txBody>
      </p:sp>
      <p:sp>
        <p:nvSpPr>
          <p:cNvPr id="151555" name="Rectangle 2"/>
          <p:cNvSpPr>
            <a:spLocks noGrp="1" noRot="1" noChangeAspect="1" noChangeArrowheads="1" noTextEdit="1"/>
          </p:cNvSpPr>
          <p:nvPr>
            <p:ph type="sldImg"/>
          </p:nvPr>
        </p:nvSpPr>
        <p:spPr>
          <a:xfrm>
            <a:off x="903288" y="739775"/>
            <a:ext cx="4935537" cy="3703638"/>
          </a:xfrm>
          <a:ln/>
        </p:spPr>
      </p:sp>
      <p:sp>
        <p:nvSpPr>
          <p:cNvPr id="1515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fr-FR">
              <a:latin typeface="Arial"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7"/>
          <p:cNvSpPr txBox="1">
            <a:spLocks noGrp="1" noChangeArrowheads="1"/>
          </p:cNvSpPr>
          <p:nvPr/>
        </p:nvSpPr>
        <p:spPr bwMode="auto">
          <a:xfrm>
            <a:off x="3818222" y="9376899"/>
            <a:ext cx="2922317" cy="49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836" tIns="45418" rIns="90836" bIns="45418" anchor="b"/>
          <a:lstStyle>
            <a:lvl1pPr algn="l" eaLnBrk="0" hangingPunct="0">
              <a:spcBef>
                <a:spcPct val="30000"/>
              </a:spcBef>
              <a:defRPr sz="1200">
                <a:solidFill>
                  <a:schemeClr val="tx1"/>
                </a:solidFill>
                <a:latin typeface="Arial" pitchFamily="34" charset="0"/>
              </a:defRPr>
            </a:lvl1pPr>
            <a:lvl2pPr marL="742950" indent="-285750" algn="l" eaLnBrk="0" hangingPunct="0">
              <a:spcBef>
                <a:spcPct val="30000"/>
              </a:spcBef>
              <a:defRPr sz="1200">
                <a:solidFill>
                  <a:schemeClr val="tx1"/>
                </a:solidFill>
                <a:latin typeface="Arial" pitchFamily="34" charset="0"/>
              </a:defRPr>
            </a:lvl2pPr>
            <a:lvl3pPr marL="1143000" indent="-228600" algn="l" eaLnBrk="0" hangingPunct="0">
              <a:spcBef>
                <a:spcPct val="30000"/>
              </a:spcBef>
              <a:defRPr sz="1200">
                <a:solidFill>
                  <a:schemeClr val="tx1"/>
                </a:solidFill>
                <a:latin typeface="Arial" pitchFamily="34" charset="0"/>
              </a:defRPr>
            </a:lvl3pPr>
            <a:lvl4pPr marL="1600200" indent="-228600" algn="l" eaLnBrk="0" hangingPunct="0">
              <a:spcBef>
                <a:spcPct val="30000"/>
              </a:spcBef>
              <a:defRPr sz="1200">
                <a:solidFill>
                  <a:schemeClr val="tx1"/>
                </a:solidFill>
                <a:latin typeface="Arial" pitchFamily="34" charset="0"/>
              </a:defRPr>
            </a:lvl4pPr>
            <a:lvl5pPr marL="2057400" indent="-228600" algn="l" eaLnBrk="0" hangingPunct="0">
              <a:spcBef>
                <a:spcPct val="30000"/>
              </a:spcBef>
              <a:defRPr sz="1200">
                <a:solidFill>
                  <a:schemeClr val="tx1"/>
                </a:solidFill>
                <a:latin typeface="Arial" pitchFamily="34" charset="0"/>
              </a:defRPr>
            </a:lvl5pPr>
            <a:lvl6pPr marL="2514600" indent="-228600" eaLnBrk="0" fontAlgn="base" hangingPunct="0">
              <a:spcBef>
                <a:spcPct val="30000"/>
              </a:spcBef>
              <a:spcAft>
                <a:spcPct val="0"/>
              </a:spcAft>
              <a:defRPr sz="1200">
                <a:solidFill>
                  <a:schemeClr val="tx1"/>
                </a:solidFill>
                <a:latin typeface="Arial" pitchFamily="34" charset="0"/>
              </a:defRPr>
            </a:lvl6pPr>
            <a:lvl7pPr marL="2971800" indent="-228600" eaLnBrk="0" fontAlgn="base" hangingPunct="0">
              <a:spcBef>
                <a:spcPct val="30000"/>
              </a:spcBef>
              <a:spcAft>
                <a:spcPct val="0"/>
              </a:spcAft>
              <a:defRPr sz="1200">
                <a:solidFill>
                  <a:schemeClr val="tx1"/>
                </a:solidFill>
                <a:latin typeface="Arial" pitchFamily="34" charset="0"/>
              </a:defRPr>
            </a:lvl7pPr>
            <a:lvl8pPr marL="3429000" indent="-228600" eaLnBrk="0" fontAlgn="base" hangingPunct="0">
              <a:spcBef>
                <a:spcPct val="30000"/>
              </a:spcBef>
              <a:spcAft>
                <a:spcPct val="0"/>
              </a:spcAft>
              <a:defRPr sz="1200">
                <a:solidFill>
                  <a:schemeClr val="tx1"/>
                </a:solidFill>
                <a:latin typeface="Arial" pitchFamily="34" charset="0"/>
              </a:defRPr>
            </a:lvl8pPr>
            <a:lvl9pPr marL="3886200" indent="-228600"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2CCA4E5A-AAA2-45EA-A41C-15ABC40D2217}" type="slidenum">
              <a:rPr lang="fr-FR" altLang="fr-FR"/>
              <a:pPr algn="r" eaLnBrk="1" hangingPunct="1">
                <a:spcBef>
                  <a:spcPct val="0"/>
                </a:spcBef>
              </a:pPr>
              <a:t>58</a:t>
            </a:fld>
            <a:endParaRPr lang="fr-FR" altLang="fr-FR"/>
          </a:p>
        </p:txBody>
      </p:sp>
      <p:sp>
        <p:nvSpPr>
          <p:cNvPr id="151555" name="Rectangle 2"/>
          <p:cNvSpPr>
            <a:spLocks noGrp="1" noRot="1" noChangeAspect="1" noChangeArrowheads="1" noTextEdit="1"/>
          </p:cNvSpPr>
          <p:nvPr>
            <p:ph type="sldImg"/>
          </p:nvPr>
        </p:nvSpPr>
        <p:spPr>
          <a:xfrm>
            <a:off x="903288" y="739775"/>
            <a:ext cx="4935537" cy="3703638"/>
          </a:xfrm>
          <a:ln/>
        </p:spPr>
      </p:sp>
      <p:sp>
        <p:nvSpPr>
          <p:cNvPr id="1515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fr-FR">
              <a:latin typeface="Arial" pitchFamily="34" charset="0"/>
            </a:endParaRPr>
          </a:p>
        </p:txBody>
      </p:sp>
    </p:spTree>
    <p:extLst>
      <p:ext uri="{BB962C8B-B14F-4D97-AF65-F5344CB8AC3E}">
        <p14:creationId xmlns:p14="http://schemas.microsoft.com/office/powerpoint/2010/main" val="3795610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txBox="1">
            <a:spLocks noGrp="1" noChangeArrowheads="1"/>
          </p:cNvSpPr>
          <p:nvPr/>
        </p:nvSpPr>
        <p:spPr bwMode="auto">
          <a:xfrm>
            <a:off x="3818222" y="9376899"/>
            <a:ext cx="2922317" cy="49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836" tIns="45418" rIns="90836" bIns="45418" anchor="b"/>
          <a:lstStyle>
            <a:lvl1pPr algn="l" eaLnBrk="0" hangingPunct="0">
              <a:spcBef>
                <a:spcPct val="30000"/>
              </a:spcBef>
              <a:defRPr sz="1200">
                <a:solidFill>
                  <a:schemeClr val="tx1"/>
                </a:solidFill>
                <a:latin typeface="Arial" pitchFamily="34" charset="0"/>
              </a:defRPr>
            </a:lvl1pPr>
            <a:lvl2pPr marL="742950" indent="-285750" algn="l" eaLnBrk="0" hangingPunct="0">
              <a:spcBef>
                <a:spcPct val="30000"/>
              </a:spcBef>
              <a:defRPr sz="1200">
                <a:solidFill>
                  <a:schemeClr val="tx1"/>
                </a:solidFill>
                <a:latin typeface="Arial" pitchFamily="34" charset="0"/>
              </a:defRPr>
            </a:lvl2pPr>
            <a:lvl3pPr marL="1143000" indent="-228600" algn="l" eaLnBrk="0" hangingPunct="0">
              <a:spcBef>
                <a:spcPct val="30000"/>
              </a:spcBef>
              <a:defRPr sz="1200">
                <a:solidFill>
                  <a:schemeClr val="tx1"/>
                </a:solidFill>
                <a:latin typeface="Arial" pitchFamily="34" charset="0"/>
              </a:defRPr>
            </a:lvl3pPr>
            <a:lvl4pPr marL="1600200" indent="-228600" algn="l" eaLnBrk="0" hangingPunct="0">
              <a:spcBef>
                <a:spcPct val="30000"/>
              </a:spcBef>
              <a:defRPr sz="1200">
                <a:solidFill>
                  <a:schemeClr val="tx1"/>
                </a:solidFill>
                <a:latin typeface="Arial" pitchFamily="34" charset="0"/>
              </a:defRPr>
            </a:lvl4pPr>
            <a:lvl5pPr marL="2057400" indent="-228600" algn="l" eaLnBrk="0" hangingPunct="0">
              <a:spcBef>
                <a:spcPct val="30000"/>
              </a:spcBef>
              <a:defRPr sz="1200">
                <a:solidFill>
                  <a:schemeClr val="tx1"/>
                </a:solidFill>
                <a:latin typeface="Arial" pitchFamily="34" charset="0"/>
              </a:defRPr>
            </a:lvl5pPr>
            <a:lvl6pPr marL="2514600" indent="-228600" eaLnBrk="0" fontAlgn="base" hangingPunct="0">
              <a:spcBef>
                <a:spcPct val="30000"/>
              </a:spcBef>
              <a:spcAft>
                <a:spcPct val="0"/>
              </a:spcAft>
              <a:defRPr sz="1200">
                <a:solidFill>
                  <a:schemeClr val="tx1"/>
                </a:solidFill>
                <a:latin typeface="Arial" pitchFamily="34" charset="0"/>
              </a:defRPr>
            </a:lvl6pPr>
            <a:lvl7pPr marL="2971800" indent="-228600" eaLnBrk="0" fontAlgn="base" hangingPunct="0">
              <a:spcBef>
                <a:spcPct val="30000"/>
              </a:spcBef>
              <a:spcAft>
                <a:spcPct val="0"/>
              </a:spcAft>
              <a:defRPr sz="1200">
                <a:solidFill>
                  <a:schemeClr val="tx1"/>
                </a:solidFill>
                <a:latin typeface="Arial" pitchFamily="34" charset="0"/>
              </a:defRPr>
            </a:lvl7pPr>
            <a:lvl8pPr marL="3429000" indent="-228600" eaLnBrk="0" fontAlgn="base" hangingPunct="0">
              <a:spcBef>
                <a:spcPct val="30000"/>
              </a:spcBef>
              <a:spcAft>
                <a:spcPct val="0"/>
              </a:spcAft>
              <a:defRPr sz="1200">
                <a:solidFill>
                  <a:schemeClr val="tx1"/>
                </a:solidFill>
                <a:latin typeface="Arial" pitchFamily="34" charset="0"/>
              </a:defRPr>
            </a:lvl8pPr>
            <a:lvl9pPr marL="3886200" indent="-228600"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74E426A9-7A94-4BDD-BD21-2C187CFAD6B5}" type="slidenum">
              <a:rPr lang="fr-FR" altLang="fr-FR"/>
              <a:pPr algn="r" eaLnBrk="1" hangingPunct="1">
                <a:spcBef>
                  <a:spcPct val="0"/>
                </a:spcBef>
              </a:pPr>
              <a:t>2</a:t>
            </a:fld>
            <a:endParaRPr lang="fr-FR" altLang="fr-FR"/>
          </a:p>
        </p:txBody>
      </p:sp>
      <p:sp>
        <p:nvSpPr>
          <p:cNvPr id="139267" name="Rectangle 2"/>
          <p:cNvSpPr>
            <a:spLocks noGrp="1" noRot="1" noChangeAspect="1" noChangeArrowheads="1" noTextEdit="1"/>
          </p:cNvSpPr>
          <p:nvPr>
            <p:ph type="sldImg"/>
          </p:nvPr>
        </p:nvSpPr>
        <p:spPr>
          <a:xfrm>
            <a:off x="903288" y="739775"/>
            <a:ext cx="4935537" cy="3703638"/>
          </a:xfrm>
          <a:ln/>
        </p:spPr>
      </p:sp>
      <p:sp>
        <p:nvSpPr>
          <p:cNvPr id="1392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fr-FR">
              <a:latin typeface="Arial"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Espace réservé de l'image des diapositives 1"/>
          <p:cNvSpPr>
            <a:spLocks noGrp="1" noRot="1" noChangeAspect="1" noTextEdit="1"/>
          </p:cNvSpPr>
          <p:nvPr>
            <p:ph type="sldImg"/>
          </p:nvPr>
        </p:nvSpPr>
        <p:spPr>
          <a:xfrm>
            <a:off x="903288" y="739775"/>
            <a:ext cx="4935537" cy="3703638"/>
          </a:xfrm>
          <a:ln/>
        </p:spPr>
      </p:sp>
      <p:sp>
        <p:nvSpPr>
          <p:cNvPr id="146435" name="Espace réservé des commentaires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0637" indent="-340637">
              <a:spcBef>
                <a:spcPct val="10000"/>
              </a:spcBef>
            </a:pPr>
            <a:r>
              <a:rPr lang="fr-FR" altLang="fr-FR" sz="1600" b="1">
                <a:solidFill>
                  <a:schemeClr val="accent2"/>
                </a:solidFill>
                <a:latin typeface="Arial" pitchFamily="34" charset="0"/>
              </a:rPr>
              <a:t>Tango is a multidimensional tool composed of several cubes</a:t>
            </a:r>
          </a:p>
          <a:p>
            <a:pPr marL="756971" lvl="1" indent="-302788">
              <a:spcBef>
                <a:spcPct val="10000"/>
              </a:spcBef>
              <a:buClr>
                <a:schemeClr val="accent2"/>
              </a:buClr>
              <a:buSzPct val="90000"/>
              <a:buFont typeface="Wingdings" pitchFamily="2" charset="2"/>
              <a:buChar char="l"/>
            </a:pPr>
            <a:r>
              <a:rPr lang="fr-FR" altLang="fr-FR" sz="1400">
                <a:solidFill>
                  <a:schemeClr val="hlink"/>
                </a:solidFill>
                <a:latin typeface="Arial" pitchFamily="34" charset="0"/>
              </a:rPr>
              <a:t>Each data is registered :</a:t>
            </a:r>
          </a:p>
          <a:p>
            <a:pPr marL="537765" lvl="2" indent="-264940">
              <a:spcBef>
                <a:spcPct val="10000"/>
              </a:spcBef>
              <a:buClr>
                <a:schemeClr val="accent1"/>
              </a:buClr>
              <a:buFont typeface="Wingdings" pitchFamily="2" charset="2"/>
              <a:buChar char="§"/>
            </a:pPr>
            <a:r>
              <a:rPr lang="fr-FR" altLang="fr-FR" sz="1400">
                <a:solidFill>
                  <a:schemeClr val="hlink"/>
                </a:solidFill>
                <a:latin typeface="Arial" pitchFamily="34" charset="0"/>
              </a:rPr>
              <a:t>In one cell</a:t>
            </a:r>
          </a:p>
          <a:p>
            <a:pPr marL="537765" lvl="2" indent="-264940">
              <a:spcBef>
                <a:spcPct val="10000"/>
              </a:spcBef>
              <a:buClr>
                <a:schemeClr val="accent1"/>
              </a:buClr>
              <a:buFont typeface="Wingdings" pitchFamily="2" charset="2"/>
              <a:buChar char="§"/>
            </a:pPr>
            <a:r>
              <a:rPr lang="fr-FR" altLang="fr-FR" sz="1400">
                <a:solidFill>
                  <a:schemeClr val="hlink"/>
                </a:solidFill>
                <a:latin typeface="Arial" pitchFamily="34" charset="0"/>
              </a:rPr>
              <a:t>In one cube (each cube has at least 2 dimensions)</a:t>
            </a:r>
          </a:p>
          <a:p>
            <a:pPr marL="537765" lvl="2" indent="-264940">
              <a:spcBef>
                <a:spcPct val="10000"/>
              </a:spcBef>
              <a:buClr>
                <a:schemeClr val="accent1"/>
              </a:buClr>
              <a:buFont typeface="Wingdings" pitchFamily="2" charset="2"/>
              <a:buChar char="§"/>
            </a:pPr>
            <a:r>
              <a:rPr lang="fr-FR" altLang="fr-FR" sz="1400">
                <a:solidFill>
                  <a:schemeClr val="hlink"/>
                </a:solidFill>
                <a:latin typeface="Arial" pitchFamily="34" charset="0"/>
              </a:rPr>
              <a:t>At the crossing between the dimensions that define the cube (each dimension is defined by attributes, hierarchies…)</a:t>
            </a:r>
          </a:p>
          <a:p>
            <a:pPr marL="340637" indent="-340637">
              <a:spcBef>
                <a:spcPct val="10000"/>
              </a:spcBef>
            </a:pPr>
            <a:endParaRPr lang="fr-FR" altLang="fr-FR" sz="1400" b="1">
              <a:solidFill>
                <a:schemeClr val="accent2"/>
              </a:solidFill>
              <a:latin typeface="Arial" pitchFamily="34" charset="0"/>
            </a:endParaRPr>
          </a:p>
          <a:p>
            <a:pPr marL="756971" lvl="1" indent="-302788">
              <a:spcBef>
                <a:spcPct val="10000"/>
              </a:spcBef>
              <a:buClr>
                <a:schemeClr val="accent2"/>
              </a:buClr>
              <a:buSzPct val="90000"/>
              <a:buFont typeface="Wingdings" pitchFamily="2" charset="2"/>
              <a:buChar char="Ä"/>
            </a:pPr>
            <a:r>
              <a:rPr lang="fr-FR" altLang="fr-FR" sz="1400">
                <a:solidFill>
                  <a:schemeClr val="hlink"/>
                </a:solidFill>
                <a:latin typeface="Arial" pitchFamily="34" charset="0"/>
              </a:rPr>
              <a:t>Tango will become the interface for performance management in different phases (Actual, Budget, Forecast, LTP) </a:t>
            </a:r>
          </a:p>
          <a:p>
            <a:pPr marL="756971" lvl="1" indent="-302788">
              <a:spcBef>
                <a:spcPct val="10000"/>
              </a:spcBef>
              <a:buClr>
                <a:schemeClr val="accent2"/>
              </a:buClr>
              <a:buSzPct val="90000"/>
              <a:buFont typeface="Wingdings" pitchFamily="2" charset="2"/>
              <a:buChar char="Ä"/>
            </a:pPr>
            <a:r>
              <a:rPr lang="fr-FR" altLang="fr-FR" sz="1400">
                <a:solidFill>
                  <a:schemeClr val="hlink"/>
                </a:solidFill>
                <a:latin typeface="Arial" pitchFamily="34" charset="0"/>
              </a:rPr>
              <a:t>Tango enables sharing the same data</a:t>
            </a:r>
          </a:p>
          <a:p>
            <a:pPr marL="340637" indent="-340637">
              <a:spcBef>
                <a:spcPct val="10000"/>
              </a:spcBef>
            </a:pPr>
            <a:endParaRPr lang="fr-FR" altLang="fr-FR" sz="1400" b="1">
              <a:solidFill>
                <a:schemeClr val="accent2"/>
              </a:solidFill>
              <a:latin typeface="Arial" pitchFamily="34" charset="0"/>
            </a:endParaRPr>
          </a:p>
          <a:p>
            <a:pPr marL="340637" indent="-340637">
              <a:spcBef>
                <a:spcPct val="10000"/>
              </a:spcBef>
            </a:pPr>
            <a:endParaRPr lang="fr-FR" altLang="fr-FR" b="1">
              <a:solidFill>
                <a:schemeClr val="accent2"/>
              </a:solidFill>
              <a:latin typeface="Arial" pitchFamily="34" charset="0"/>
            </a:endParaRPr>
          </a:p>
          <a:p>
            <a:pPr marL="340637" indent="-340637">
              <a:spcBef>
                <a:spcPct val="10000"/>
              </a:spcBef>
            </a:pPr>
            <a:endParaRPr lang="fr-FR" altLang="fr-FR" b="1">
              <a:solidFill>
                <a:schemeClr val="accent2"/>
              </a:solidFill>
              <a:latin typeface="Arial" pitchFamily="34" charset="0"/>
            </a:endParaRPr>
          </a:p>
          <a:p>
            <a:pPr marL="340637" indent="-340637">
              <a:spcBef>
                <a:spcPct val="10000"/>
              </a:spcBef>
            </a:pPr>
            <a:endParaRPr lang="fr-FR" altLang="fr-FR" b="1">
              <a:solidFill>
                <a:schemeClr val="accent2"/>
              </a:solidFill>
              <a:latin typeface="Arial" pitchFamily="34" charset="0"/>
            </a:endParaRPr>
          </a:p>
          <a:p>
            <a:pPr marL="340637" indent="-340637">
              <a:spcBef>
                <a:spcPct val="10000"/>
              </a:spcBef>
            </a:pPr>
            <a:endParaRPr lang="fr-FR" altLang="fr-FR" sz="1600" b="1">
              <a:solidFill>
                <a:schemeClr val="accent2"/>
              </a:solidFill>
              <a:latin typeface="Arial" pitchFamily="34" charset="0"/>
            </a:endParaRPr>
          </a:p>
          <a:p>
            <a:pPr marL="340637" indent="-340637">
              <a:spcBef>
                <a:spcPct val="10000"/>
              </a:spcBef>
            </a:pPr>
            <a:r>
              <a:rPr lang="fr-FR" altLang="fr-FR" sz="1600" b="1">
                <a:solidFill>
                  <a:schemeClr val="accent2"/>
                </a:solidFill>
                <a:latin typeface="Arial" pitchFamily="34" charset="0"/>
              </a:rPr>
              <a:t>The data’s input, to a contract level, in multidimensional application</a:t>
            </a:r>
          </a:p>
          <a:p>
            <a:pPr marL="340637" indent="-340637">
              <a:spcBef>
                <a:spcPct val="10000"/>
              </a:spcBef>
            </a:pPr>
            <a:r>
              <a:rPr lang="fr-FR" altLang="fr-FR" sz="1600" b="1">
                <a:solidFill>
                  <a:schemeClr val="accent2"/>
                </a:solidFill>
                <a:latin typeface="Arial" pitchFamily="34" charset="0"/>
              </a:rPr>
              <a:t>enables the automatic restoration of Tango restoration states and</a:t>
            </a:r>
          </a:p>
          <a:p>
            <a:pPr marL="340637" indent="-340637">
              <a:spcBef>
                <a:spcPct val="10000"/>
              </a:spcBef>
            </a:pPr>
            <a:r>
              <a:rPr lang="fr-FR" altLang="fr-FR" sz="1600" b="1">
                <a:solidFill>
                  <a:schemeClr val="accent2"/>
                </a:solidFill>
                <a:latin typeface="Arial" pitchFamily="34" charset="0"/>
              </a:rPr>
              <a:t>personalized restoration states:</a:t>
            </a:r>
            <a:endParaRPr lang="fr-FR" altLang="fr-FR" sz="1600" b="1">
              <a:solidFill>
                <a:srgbClr val="000000"/>
              </a:solidFill>
              <a:latin typeface="Arial" pitchFamily="34" charset="0"/>
            </a:endParaRPr>
          </a:p>
          <a:p>
            <a:pPr marL="756971" lvl="1" indent="-302788">
              <a:spcBef>
                <a:spcPct val="10000"/>
              </a:spcBef>
              <a:buClr>
                <a:schemeClr val="accent2"/>
              </a:buClr>
              <a:buSzPct val="90000"/>
              <a:buFont typeface="Wingdings" pitchFamily="2" charset="2"/>
              <a:buChar char="l"/>
            </a:pPr>
            <a:r>
              <a:rPr lang="fr-FR" altLang="fr-FR" sz="1400">
                <a:solidFill>
                  <a:schemeClr val="hlink"/>
                </a:solidFill>
                <a:latin typeface="Arial" pitchFamily="34" charset="0"/>
              </a:rPr>
              <a:t>Less manual restatements</a:t>
            </a:r>
          </a:p>
          <a:p>
            <a:pPr marL="756971" lvl="1" indent="-302788">
              <a:spcBef>
                <a:spcPct val="10000"/>
              </a:spcBef>
              <a:buClr>
                <a:schemeClr val="accent2"/>
              </a:buClr>
              <a:buSzPct val="90000"/>
              <a:buFont typeface="Wingdings" pitchFamily="2" charset="2"/>
              <a:buChar char="l"/>
            </a:pPr>
            <a:r>
              <a:rPr lang="fr-FR" altLang="fr-FR" sz="1400">
                <a:solidFill>
                  <a:schemeClr val="hlink"/>
                </a:solidFill>
                <a:latin typeface="Arial" pitchFamily="34" charset="0"/>
              </a:rPr>
              <a:t>More time for analysis</a:t>
            </a:r>
          </a:p>
        </p:txBody>
      </p:sp>
      <p:sp>
        <p:nvSpPr>
          <p:cNvPr id="146436" name="Espace réservé du numéro de diapositive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30000"/>
              </a:spcBef>
              <a:defRPr sz="1200">
                <a:solidFill>
                  <a:schemeClr val="tx1"/>
                </a:solidFill>
                <a:latin typeface="Arial" pitchFamily="34" charset="0"/>
              </a:defRPr>
            </a:lvl1pPr>
            <a:lvl2pPr marL="738047" indent="-283864" algn="l" eaLnBrk="0" hangingPunct="0">
              <a:spcBef>
                <a:spcPct val="30000"/>
              </a:spcBef>
              <a:defRPr sz="1200">
                <a:solidFill>
                  <a:schemeClr val="tx1"/>
                </a:solidFill>
                <a:latin typeface="Arial" pitchFamily="34" charset="0"/>
              </a:defRPr>
            </a:lvl2pPr>
            <a:lvl3pPr marL="1135456" indent="-227091" algn="l" eaLnBrk="0" hangingPunct="0">
              <a:spcBef>
                <a:spcPct val="30000"/>
              </a:spcBef>
              <a:defRPr sz="1200">
                <a:solidFill>
                  <a:schemeClr val="tx1"/>
                </a:solidFill>
                <a:latin typeface="Arial" pitchFamily="34" charset="0"/>
              </a:defRPr>
            </a:lvl3pPr>
            <a:lvl4pPr marL="1589639" indent="-227091" algn="l" eaLnBrk="0" hangingPunct="0">
              <a:spcBef>
                <a:spcPct val="30000"/>
              </a:spcBef>
              <a:defRPr sz="1200">
                <a:solidFill>
                  <a:schemeClr val="tx1"/>
                </a:solidFill>
                <a:latin typeface="Arial" pitchFamily="34" charset="0"/>
              </a:defRPr>
            </a:lvl4pPr>
            <a:lvl5pPr marL="2043821" indent="-227091" algn="l" eaLnBrk="0" hangingPunct="0">
              <a:spcBef>
                <a:spcPct val="30000"/>
              </a:spcBef>
              <a:defRPr sz="1200">
                <a:solidFill>
                  <a:schemeClr val="tx1"/>
                </a:solidFill>
                <a:latin typeface="Arial" pitchFamily="34" charset="0"/>
              </a:defRPr>
            </a:lvl5pPr>
            <a:lvl6pPr marL="2498004" indent="-227091" eaLnBrk="0" fontAlgn="base" hangingPunct="0">
              <a:spcBef>
                <a:spcPct val="30000"/>
              </a:spcBef>
              <a:spcAft>
                <a:spcPct val="0"/>
              </a:spcAft>
              <a:defRPr sz="1200">
                <a:solidFill>
                  <a:schemeClr val="tx1"/>
                </a:solidFill>
                <a:latin typeface="Arial" pitchFamily="34" charset="0"/>
              </a:defRPr>
            </a:lvl6pPr>
            <a:lvl7pPr marL="2952186" indent="-227091" eaLnBrk="0" fontAlgn="base" hangingPunct="0">
              <a:spcBef>
                <a:spcPct val="30000"/>
              </a:spcBef>
              <a:spcAft>
                <a:spcPct val="0"/>
              </a:spcAft>
              <a:defRPr sz="1200">
                <a:solidFill>
                  <a:schemeClr val="tx1"/>
                </a:solidFill>
                <a:latin typeface="Arial" pitchFamily="34" charset="0"/>
              </a:defRPr>
            </a:lvl7pPr>
            <a:lvl8pPr marL="3406369" indent="-227091" eaLnBrk="0" fontAlgn="base" hangingPunct="0">
              <a:spcBef>
                <a:spcPct val="30000"/>
              </a:spcBef>
              <a:spcAft>
                <a:spcPct val="0"/>
              </a:spcAft>
              <a:defRPr sz="1200">
                <a:solidFill>
                  <a:schemeClr val="tx1"/>
                </a:solidFill>
                <a:latin typeface="Arial" pitchFamily="34" charset="0"/>
              </a:defRPr>
            </a:lvl8pPr>
            <a:lvl9pPr marL="3860551" indent="-227091"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C67F2B95-848A-4BCF-AECD-253C41B78A3F}" type="slidenum">
              <a:rPr lang="fr-FR" altLang="fr-FR" smtClean="0"/>
              <a:pPr algn="r" eaLnBrk="1" hangingPunct="1">
                <a:spcBef>
                  <a:spcPct val="0"/>
                </a:spcBef>
              </a:pPr>
              <a:t>6</a:t>
            </a:fld>
            <a:endParaRPr lang="fr-FR" altLang="fr-FR"/>
          </a:p>
        </p:txBody>
      </p:sp>
    </p:spTree>
    <p:extLst>
      <p:ext uri="{BB962C8B-B14F-4D97-AF65-F5344CB8AC3E}">
        <p14:creationId xmlns:p14="http://schemas.microsoft.com/office/powerpoint/2010/main" val="19080089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7"/>
          <p:cNvSpPr txBox="1">
            <a:spLocks noGrp="1" noChangeArrowheads="1"/>
          </p:cNvSpPr>
          <p:nvPr/>
        </p:nvSpPr>
        <p:spPr bwMode="auto">
          <a:xfrm>
            <a:off x="3818222" y="9376899"/>
            <a:ext cx="2922317" cy="49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836" tIns="45418" rIns="90836" bIns="45418" anchor="b"/>
          <a:lstStyle>
            <a:lvl1pPr algn="l" eaLnBrk="0" hangingPunct="0">
              <a:spcBef>
                <a:spcPct val="30000"/>
              </a:spcBef>
              <a:defRPr sz="1200">
                <a:solidFill>
                  <a:schemeClr val="tx1"/>
                </a:solidFill>
                <a:latin typeface="Arial" pitchFamily="34" charset="0"/>
              </a:defRPr>
            </a:lvl1pPr>
            <a:lvl2pPr marL="742950" indent="-285750" algn="l" eaLnBrk="0" hangingPunct="0">
              <a:spcBef>
                <a:spcPct val="30000"/>
              </a:spcBef>
              <a:defRPr sz="1200">
                <a:solidFill>
                  <a:schemeClr val="tx1"/>
                </a:solidFill>
                <a:latin typeface="Arial" pitchFamily="34" charset="0"/>
              </a:defRPr>
            </a:lvl2pPr>
            <a:lvl3pPr marL="1143000" indent="-228600" algn="l" eaLnBrk="0" hangingPunct="0">
              <a:spcBef>
                <a:spcPct val="30000"/>
              </a:spcBef>
              <a:defRPr sz="1200">
                <a:solidFill>
                  <a:schemeClr val="tx1"/>
                </a:solidFill>
                <a:latin typeface="Arial" pitchFamily="34" charset="0"/>
              </a:defRPr>
            </a:lvl3pPr>
            <a:lvl4pPr marL="1600200" indent="-228600" algn="l" eaLnBrk="0" hangingPunct="0">
              <a:spcBef>
                <a:spcPct val="30000"/>
              </a:spcBef>
              <a:defRPr sz="1200">
                <a:solidFill>
                  <a:schemeClr val="tx1"/>
                </a:solidFill>
                <a:latin typeface="Arial" pitchFamily="34" charset="0"/>
              </a:defRPr>
            </a:lvl4pPr>
            <a:lvl5pPr marL="2057400" indent="-228600" algn="l" eaLnBrk="0" hangingPunct="0">
              <a:spcBef>
                <a:spcPct val="30000"/>
              </a:spcBef>
              <a:defRPr sz="1200">
                <a:solidFill>
                  <a:schemeClr val="tx1"/>
                </a:solidFill>
                <a:latin typeface="Arial" pitchFamily="34" charset="0"/>
              </a:defRPr>
            </a:lvl5pPr>
            <a:lvl6pPr marL="2514600" indent="-228600" eaLnBrk="0" fontAlgn="base" hangingPunct="0">
              <a:spcBef>
                <a:spcPct val="30000"/>
              </a:spcBef>
              <a:spcAft>
                <a:spcPct val="0"/>
              </a:spcAft>
              <a:defRPr sz="1200">
                <a:solidFill>
                  <a:schemeClr val="tx1"/>
                </a:solidFill>
                <a:latin typeface="Arial" pitchFamily="34" charset="0"/>
              </a:defRPr>
            </a:lvl6pPr>
            <a:lvl7pPr marL="2971800" indent="-228600" eaLnBrk="0" fontAlgn="base" hangingPunct="0">
              <a:spcBef>
                <a:spcPct val="30000"/>
              </a:spcBef>
              <a:spcAft>
                <a:spcPct val="0"/>
              </a:spcAft>
              <a:defRPr sz="1200">
                <a:solidFill>
                  <a:schemeClr val="tx1"/>
                </a:solidFill>
                <a:latin typeface="Arial" pitchFamily="34" charset="0"/>
              </a:defRPr>
            </a:lvl7pPr>
            <a:lvl8pPr marL="3429000" indent="-228600" eaLnBrk="0" fontAlgn="base" hangingPunct="0">
              <a:spcBef>
                <a:spcPct val="30000"/>
              </a:spcBef>
              <a:spcAft>
                <a:spcPct val="0"/>
              </a:spcAft>
              <a:defRPr sz="1200">
                <a:solidFill>
                  <a:schemeClr val="tx1"/>
                </a:solidFill>
                <a:latin typeface="Arial" pitchFamily="34" charset="0"/>
              </a:defRPr>
            </a:lvl8pPr>
            <a:lvl9pPr marL="3886200" indent="-228600"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CCBD25B1-4CAF-493F-9FA1-5FB09117D6BF}" type="slidenum">
              <a:rPr lang="fr-FR" altLang="fr-FR"/>
              <a:pPr algn="r" eaLnBrk="1" hangingPunct="1">
                <a:spcBef>
                  <a:spcPct val="0"/>
                </a:spcBef>
              </a:pPr>
              <a:t>7</a:t>
            </a:fld>
            <a:endParaRPr lang="fr-FR" altLang="fr-FR"/>
          </a:p>
        </p:txBody>
      </p:sp>
      <p:sp>
        <p:nvSpPr>
          <p:cNvPr id="143363" name="Rectangle 2"/>
          <p:cNvSpPr>
            <a:spLocks noGrp="1" noRot="1" noChangeAspect="1" noChangeArrowheads="1" noTextEdit="1"/>
          </p:cNvSpPr>
          <p:nvPr>
            <p:ph type="sldImg"/>
          </p:nvPr>
        </p:nvSpPr>
        <p:spPr>
          <a:xfrm>
            <a:off x="903288" y="739775"/>
            <a:ext cx="4935537" cy="3703638"/>
          </a:xfrm>
          <a:ln/>
        </p:spPr>
      </p:sp>
      <p:sp>
        <p:nvSpPr>
          <p:cNvPr id="1433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fr-FR">
              <a:latin typeface="Arial"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txBox="1">
            <a:spLocks noGrp="1" noChangeArrowheads="1"/>
          </p:cNvSpPr>
          <p:nvPr/>
        </p:nvSpPr>
        <p:spPr bwMode="auto">
          <a:xfrm>
            <a:off x="3818222" y="9376899"/>
            <a:ext cx="2922317" cy="49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836" tIns="45418" rIns="90836" bIns="45418" anchor="b"/>
          <a:lstStyle>
            <a:lvl1pPr algn="l" eaLnBrk="0" hangingPunct="0">
              <a:spcBef>
                <a:spcPct val="30000"/>
              </a:spcBef>
              <a:defRPr sz="1200">
                <a:solidFill>
                  <a:schemeClr val="tx1"/>
                </a:solidFill>
                <a:latin typeface="Arial" pitchFamily="34" charset="0"/>
              </a:defRPr>
            </a:lvl1pPr>
            <a:lvl2pPr marL="742950" indent="-285750" algn="l" eaLnBrk="0" hangingPunct="0">
              <a:spcBef>
                <a:spcPct val="30000"/>
              </a:spcBef>
              <a:defRPr sz="1200">
                <a:solidFill>
                  <a:schemeClr val="tx1"/>
                </a:solidFill>
                <a:latin typeface="Arial" pitchFamily="34" charset="0"/>
              </a:defRPr>
            </a:lvl2pPr>
            <a:lvl3pPr marL="1143000" indent="-228600" algn="l" eaLnBrk="0" hangingPunct="0">
              <a:spcBef>
                <a:spcPct val="30000"/>
              </a:spcBef>
              <a:defRPr sz="1200">
                <a:solidFill>
                  <a:schemeClr val="tx1"/>
                </a:solidFill>
                <a:latin typeface="Arial" pitchFamily="34" charset="0"/>
              </a:defRPr>
            </a:lvl3pPr>
            <a:lvl4pPr marL="1600200" indent="-228600" algn="l" eaLnBrk="0" hangingPunct="0">
              <a:spcBef>
                <a:spcPct val="30000"/>
              </a:spcBef>
              <a:defRPr sz="1200">
                <a:solidFill>
                  <a:schemeClr val="tx1"/>
                </a:solidFill>
                <a:latin typeface="Arial" pitchFamily="34" charset="0"/>
              </a:defRPr>
            </a:lvl4pPr>
            <a:lvl5pPr marL="2057400" indent="-228600" algn="l" eaLnBrk="0" hangingPunct="0">
              <a:spcBef>
                <a:spcPct val="30000"/>
              </a:spcBef>
              <a:defRPr sz="1200">
                <a:solidFill>
                  <a:schemeClr val="tx1"/>
                </a:solidFill>
                <a:latin typeface="Arial" pitchFamily="34" charset="0"/>
              </a:defRPr>
            </a:lvl5pPr>
            <a:lvl6pPr marL="2514600" indent="-228600" eaLnBrk="0" fontAlgn="base" hangingPunct="0">
              <a:spcBef>
                <a:spcPct val="30000"/>
              </a:spcBef>
              <a:spcAft>
                <a:spcPct val="0"/>
              </a:spcAft>
              <a:defRPr sz="1200">
                <a:solidFill>
                  <a:schemeClr val="tx1"/>
                </a:solidFill>
                <a:latin typeface="Arial" pitchFamily="34" charset="0"/>
              </a:defRPr>
            </a:lvl6pPr>
            <a:lvl7pPr marL="2971800" indent="-228600" eaLnBrk="0" fontAlgn="base" hangingPunct="0">
              <a:spcBef>
                <a:spcPct val="30000"/>
              </a:spcBef>
              <a:spcAft>
                <a:spcPct val="0"/>
              </a:spcAft>
              <a:defRPr sz="1200">
                <a:solidFill>
                  <a:schemeClr val="tx1"/>
                </a:solidFill>
                <a:latin typeface="Arial" pitchFamily="34" charset="0"/>
              </a:defRPr>
            </a:lvl7pPr>
            <a:lvl8pPr marL="3429000" indent="-228600" eaLnBrk="0" fontAlgn="base" hangingPunct="0">
              <a:spcBef>
                <a:spcPct val="30000"/>
              </a:spcBef>
              <a:spcAft>
                <a:spcPct val="0"/>
              </a:spcAft>
              <a:defRPr sz="1200">
                <a:solidFill>
                  <a:schemeClr val="tx1"/>
                </a:solidFill>
                <a:latin typeface="Arial" pitchFamily="34" charset="0"/>
              </a:defRPr>
            </a:lvl8pPr>
            <a:lvl9pPr marL="3886200" indent="-228600"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47BF8233-B358-49F4-86C2-DC1FC37917F7}" type="slidenum">
              <a:rPr lang="fr-FR" altLang="fr-FR"/>
              <a:pPr algn="r" eaLnBrk="1" hangingPunct="1">
                <a:spcBef>
                  <a:spcPct val="0"/>
                </a:spcBef>
              </a:pPr>
              <a:t>12</a:t>
            </a:fld>
            <a:endParaRPr lang="fr-FR" altLang="fr-FR"/>
          </a:p>
        </p:txBody>
      </p:sp>
      <p:sp>
        <p:nvSpPr>
          <p:cNvPr id="145411" name="Rectangle 2"/>
          <p:cNvSpPr>
            <a:spLocks noGrp="1" noRot="1" noChangeAspect="1" noChangeArrowheads="1" noTextEdit="1"/>
          </p:cNvSpPr>
          <p:nvPr>
            <p:ph type="sldImg"/>
          </p:nvPr>
        </p:nvSpPr>
        <p:spPr>
          <a:xfrm>
            <a:off x="903288" y="739775"/>
            <a:ext cx="4935537" cy="3703638"/>
          </a:xfrm>
          <a:ln/>
        </p:spPr>
      </p:sp>
      <p:sp>
        <p:nvSpPr>
          <p:cNvPr id="145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fr-FR">
              <a:latin typeface="Arial"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Slide Image Placeholder 1"/>
          <p:cNvSpPr>
            <a:spLocks noGrp="1" noRot="1" noChangeAspect="1" noTextEdit="1"/>
          </p:cNvSpPr>
          <p:nvPr>
            <p:ph type="sldImg"/>
          </p:nvPr>
        </p:nvSpPr>
        <p:spPr>
          <a:xfrm>
            <a:off x="903288" y="739775"/>
            <a:ext cx="4935537" cy="3703638"/>
          </a:xfrm>
          <a:ln/>
        </p:spPr>
      </p:sp>
      <p:sp>
        <p:nvSpPr>
          <p:cNvPr id="1474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7574" tIns="43787" rIns="87574" bIns="43787"/>
          <a:lstStyle/>
          <a:p>
            <a:pPr eaLnBrk="1" hangingPunct="1">
              <a:spcBef>
                <a:spcPct val="0"/>
              </a:spcBef>
            </a:pPr>
            <a:endParaRPr lang="en-US" altLang="fr-FR">
              <a:latin typeface="Arial" pitchFamily="34" charset="0"/>
            </a:endParaRPr>
          </a:p>
        </p:txBody>
      </p:sp>
      <p:sp>
        <p:nvSpPr>
          <p:cNvPr id="147460" name="Slide Number Placeholder 3"/>
          <p:cNvSpPr txBox="1">
            <a:spLocks noGrp="1"/>
          </p:cNvSpPr>
          <p:nvPr/>
        </p:nvSpPr>
        <p:spPr bwMode="auto">
          <a:xfrm>
            <a:off x="3819796" y="9376899"/>
            <a:ext cx="2920743" cy="49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7574" tIns="43787" rIns="87574" bIns="43787" anchor="b"/>
          <a:lstStyle>
            <a:lvl1pPr algn="l" defTabSz="882650" eaLnBrk="0" hangingPunct="0">
              <a:spcBef>
                <a:spcPct val="30000"/>
              </a:spcBef>
              <a:defRPr sz="1200">
                <a:solidFill>
                  <a:schemeClr val="tx1"/>
                </a:solidFill>
                <a:latin typeface="Arial" pitchFamily="34" charset="0"/>
              </a:defRPr>
            </a:lvl1pPr>
            <a:lvl2pPr marL="742950" indent="-285750" algn="l" defTabSz="882650" eaLnBrk="0" hangingPunct="0">
              <a:spcBef>
                <a:spcPct val="30000"/>
              </a:spcBef>
              <a:defRPr sz="1200">
                <a:solidFill>
                  <a:schemeClr val="tx1"/>
                </a:solidFill>
                <a:latin typeface="Arial" pitchFamily="34" charset="0"/>
              </a:defRPr>
            </a:lvl2pPr>
            <a:lvl3pPr marL="1143000" indent="-228600" algn="l" defTabSz="882650" eaLnBrk="0" hangingPunct="0">
              <a:spcBef>
                <a:spcPct val="30000"/>
              </a:spcBef>
              <a:defRPr sz="1200">
                <a:solidFill>
                  <a:schemeClr val="tx1"/>
                </a:solidFill>
                <a:latin typeface="Arial" pitchFamily="34" charset="0"/>
              </a:defRPr>
            </a:lvl3pPr>
            <a:lvl4pPr marL="1600200" indent="-228600" algn="l" defTabSz="882650" eaLnBrk="0" hangingPunct="0">
              <a:spcBef>
                <a:spcPct val="30000"/>
              </a:spcBef>
              <a:defRPr sz="1200">
                <a:solidFill>
                  <a:schemeClr val="tx1"/>
                </a:solidFill>
                <a:latin typeface="Arial" pitchFamily="34" charset="0"/>
              </a:defRPr>
            </a:lvl4pPr>
            <a:lvl5pPr marL="2057400" indent="-228600" algn="l" defTabSz="882650" eaLnBrk="0" hangingPunct="0">
              <a:spcBef>
                <a:spcPct val="30000"/>
              </a:spcBef>
              <a:defRPr sz="1200">
                <a:solidFill>
                  <a:schemeClr val="tx1"/>
                </a:solidFill>
                <a:latin typeface="Arial" pitchFamily="34" charset="0"/>
              </a:defRPr>
            </a:lvl5pPr>
            <a:lvl6pPr marL="2514600" indent="-228600" defTabSz="882650" eaLnBrk="0" fontAlgn="base" hangingPunct="0">
              <a:spcBef>
                <a:spcPct val="30000"/>
              </a:spcBef>
              <a:spcAft>
                <a:spcPct val="0"/>
              </a:spcAft>
              <a:defRPr sz="1200">
                <a:solidFill>
                  <a:schemeClr val="tx1"/>
                </a:solidFill>
                <a:latin typeface="Arial" pitchFamily="34" charset="0"/>
              </a:defRPr>
            </a:lvl6pPr>
            <a:lvl7pPr marL="2971800" indent="-228600" defTabSz="882650" eaLnBrk="0" fontAlgn="base" hangingPunct="0">
              <a:spcBef>
                <a:spcPct val="30000"/>
              </a:spcBef>
              <a:spcAft>
                <a:spcPct val="0"/>
              </a:spcAft>
              <a:defRPr sz="1200">
                <a:solidFill>
                  <a:schemeClr val="tx1"/>
                </a:solidFill>
                <a:latin typeface="Arial" pitchFamily="34" charset="0"/>
              </a:defRPr>
            </a:lvl7pPr>
            <a:lvl8pPr marL="3429000" indent="-228600" defTabSz="882650" eaLnBrk="0" fontAlgn="base" hangingPunct="0">
              <a:spcBef>
                <a:spcPct val="30000"/>
              </a:spcBef>
              <a:spcAft>
                <a:spcPct val="0"/>
              </a:spcAft>
              <a:defRPr sz="1200">
                <a:solidFill>
                  <a:schemeClr val="tx1"/>
                </a:solidFill>
                <a:latin typeface="Arial" pitchFamily="34" charset="0"/>
              </a:defRPr>
            </a:lvl8pPr>
            <a:lvl9pPr marL="3886200" indent="-228600" defTabSz="882650"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6B47ECA3-3A81-4C28-9B8E-C956CC1B81BA}" type="slidenum">
              <a:rPr lang="fr-FR" altLang="fr-FR">
                <a:solidFill>
                  <a:srgbClr val="000000"/>
                </a:solidFill>
                <a:cs typeface="Arial" pitchFamily="34" charset="0"/>
              </a:rPr>
              <a:pPr algn="r" eaLnBrk="1" hangingPunct="1">
                <a:spcBef>
                  <a:spcPct val="0"/>
                </a:spcBef>
              </a:pPr>
              <a:t>13</a:t>
            </a:fld>
            <a:endParaRPr lang="fr-FR" altLang="fr-FR">
              <a:solidFill>
                <a:srgbClr val="000000"/>
              </a:solidFill>
              <a:cs typeface="Arial"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903288" y="739775"/>
            <a:ext cx="4935537" cy="3703638"/>
          </a:xfrm>
        </p:spPr>
      </p:sp>
      <p:sp>
        <p:nvSpPr>
          <p:cNvPr id="3" name="Espace réservé des commentaires 2"/>
          <p:cNvSpPr>
            <a:spLocks noGrp="1"/>
          </p:cNvSpPr>
          <p:nvPr>
            <p:ph type="body" idx="1"/>
          </p:nvPr>
        </p:nvSpPr>
        <p:spPr/>
        <p:txBody>
          <a:bodyPr/>
          <a:lstStyle/>
          <a:p>
            <a:pPr defTabSz="908365"/>
            <a:r>
              <a:rPr lang="en-CA" i="1" dirty="0"/>
              <a:t>A TM1 Dimension can have unbalanced or ragged hierarchy structure.  </a:t>
            </a:r>
          </a:p>
          <a:p>
            <a:pPr defTabSz="908365"/>
            <a:r>
              <a:rPr lang="en-CA" i="1" dirty="0"/>
              <a:t>TM1 is able to have parallel hierarchies.  It is not recommended to use this approach with an unbalanced hierarchy as the results are not what would typically be used for reporting and may cause confusion.</a:t>
            </a:r>
          </a:p>
          <a:p>
            <a:pPr defTabSz="908365"/>
            <a:endParaRPr lang="en-CA" i="1" dirty="0"/>
          </a:p>
          <a:p>
            <a:pPr defTabSz="908365"/>
            <a:endParaRPr lang="fr-FR" dirty="0"/>
          </a:p>
          <a:p>
            <a:endParaRPr lang="fr-FR" dirty="0"/>
          </a:p>
        </p:txBody>
      </p:sp>
      <p:sp>
        <p:nvSpPr>
          <p:cNvPr id="4" name="Espace réservé du numéro de diapositive 3"/>
          <p:cNvSpPr>
            <a:spLocks noGrp="1"/>
          </p:cNvSpPr>
          <p:nvPr>
            <p:ph type="sldNum" sz="quarter" idx="10"/>
          </p:nvPr>
        </p:nvSpPr>
        <p:spPr/>
        <p:txBody>
          <a:bodyPr/>
          <a:lstStyle/>
          <a:p>
            <a:pPr>
              <a:defRPr/>
            </a:pPr>
            <a:fld id="{ED9B952D-1C66-46AA-A250-E11CE6A93C29}" type="slidenum">
              <a:rPr lang="fr-FR" smtClean="0"/>
              <a:pPr>
                <a:defRPr/>
              </a:pPr>
              <a:t>24</a:t>
            </a:fld>
            <a:endParaRPr lang="fr-FR"/>
          </a:p>
        </p:txBody>
      </p:sp>
    </p:spTree>
    <p:extLst>
      <p:ext uri="{BB962C8B-B14F-4D97-AF65-F5344CB8AC3E}">
        <p14:creationId xmlns:p14="http://schemas.microsoft.com/office/powerpoint/2010/main" val="750179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txBox="1">
            <a:spLocks noGrp="1" noChangeArrowheads="1"/>
          </p:cNvSpPr>
          <p:nvPr/>
        </p:nvSpPr>
        <p:spPr bwMode="auto">
          <a:xfrm>
            <a:off x="3818222" y="9376899"/>
            <a:ext cx="2922317" cy="49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836" tIns="45418" rIns="90836" bIns="45418" anchor="b"/>
          <a:lstStyle>
            <a:lvl1pPr algn="l" eaLnBrk="0" hangingPunct="0">
              <a:spcBef>
                <a:spcPct val="30000"/>
              </a:spcBef>
              <a:defRPr sz="1200">
                <a:solidFill>
                  <a:schemeClr val="tx1"/>
                </a:solidFill>
                <a:latin typeface="Arial" pitchFamily="34" charset="0"/>
              </a:defRPr>
            </a:lvl1pPr>
            <a:lvl2pPr marL="742950" indent="-285750" algn="l" eaLnBrk="0" hangingPunct="0">
              <a:spcBef>
                <a:spcPct val="30000"/>
              </a:spcBef>
              <a:defRPr sz="1200">
                <a:solidFill>
                  <a:schemeClr val="tx1"/>
                </a:solidFill>
                <a:latin typeface="Arial" pitchFamily="34" charset="0"/>
              </a:defRPr>
            </a:lvl2pPr>
            <a:lvl3pPr marL="1143000" indent="-228600" algn="l" eaLnBrk="0" hangingPunct="0">
              <a:spcBef>
                <a:spcPct val="30000"/>
              </a:spcBef>
              <a:defRPr sz="1200">
                <a:solidFill>
                  <a:schemeClr val="tx1"/>
                </a:solidFill>
                <a:latin typeface="Arial" pitchFamily="34" charset="0"/>
              </a:defRPr>
            </a:lvl3pPr>
            <a:lvl4pPr marL="1600200" indent="-228600" algn="l" eaLnBrk="0" hangingPunct="0">
              <a:spcBef>
                <a:spcPct val="30000"/>
              </a:spcBef>
              <a:defRPr sz="1200">
                <a:solidFill>
                  <a:schemeClr val="tx1"/>
                </a:solidFill>
                <a:latin typeface="Arial" pitchFamily="34" charset="0"/>
              </a:defRPr>
            </a:lvl4pPr>
            <a:lvl5pPr marL="2057400" indent="-228600" algn="l" eaLnBrk="0" hangingPunct="0">
              <a:spcBef>
                <a:spcPct val="30000"/>
              </a:spcBef>
              <a:defRPr sz="1200">
                <a:solidFill>
                  <a:schemeClr val="tx1"/>
                </a:solidFill>
                <a:latin typeface="Arial" pitchFamily="34" charset="0"/>
              </a:defRPr>
            </a:lvl5pPr>
            <a:lvl6pPr marL="2514600" indent="-228600" eaLnBrk="0" fontAlgn="base" hangingPunct="0">
              <a:spcBef>
                <a:spcPct val="30000"/>
              </a:spcBef>
              <a:spcAft>
                <a:spcPct val="0"/>
              </a:spcAft>
              <a:defRPr sz="1200">
                <a:solidFill>
                  <a:schemeClr val="tx1"/>
                </a:solidFill>
                <a:latin typeface="Arial" pitchFamily="34" charset="0"/>
              </a:defRPr>
            </a:lvl6pPr>
            <a:lvl7pPr marL="2971800" indent="-228600" eaLnBrk="0" fontAlgn="base" hangingPunct="0">
              <a:spcBef>
                <a:spcPct val="30000"/>
              </a:spcBef>
              <a:spcAft>
                <a:spcPct val="0"/>
              </a:spcAft>
              <a:defRPr sz="1200">
                <a:solidFill>
                  <a:schemeClr val="tx1"/>
                </a:solidFill>
                <a:latin typeface="Arial" pitchFamily="34" charset="0"/>
              </a:defRPr>
            </a:lvl7pPr>
            <a:lvl8pPr marL="3429000" indent="-228600" eaLnBrk="0" fontAlgn="base" hangingPunct="0">
              <a:spcBef>
                <a:spcPct val="30000"/>
              </a:spcBef>
              <a:spcAft>
                <a:spcPct val="0"/>
              </a:spcAft>
              <a:defRPr sz="1200">
                <a:solidFill>
                  <a:schemeClr val="tx1"/>
                </a:solidFill>
                <a:latin typeface="Arial" pitchFamily="34" charset="0"/>
              </a:defRPr>
            </a:lvl8pPr>
            <a:lvl9pPr marL="3886200" indent="-228600"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47BF8233-B358-49F4-86C2-DC1FC37917F7}" type="slidenum">
              <a:rPr lang="fr-FR" altLang="fr-FR"/>
              <a:pPr algn="r" eaLnBrk="1" hangingPunct="1">
                <a:spcBef>
                  <a:spcPct val="0"/>
                </a:spcBef>
              </a:pPr>
              <a:t>30</a:t>
            </a:fld>
            <a:endParaRPr lang="fr-FR" altLang="fr-FR"/>
          </a:p>
        </p:txBody>
      </p:sp>
      <p:sp>
        <p:nvSpPr>
          <p:cNvPr id="145411" name="Rectangle 2"/>
          <p:cNvSpPr>
            <a:spLocks noGrp="1" noRot="1" noChangeAspect="1" noChangeArrowheads="1" noTextEdit="1"/>
          </p:cNvSpPr>
          <p:nvPr>
            <p:ph type="sldImg"/>
          </p:nvPr>
        </p:nvSpPr>
        <p:spPr>
          <a:xfrm>
            <a:off x="903288" y="739775"/>
            <a:ext cx="4935537" cy="3703638"/>
          </a:xfrm>
          <a:ln/>
        </p:spPr>
      </p:sp>
      <p:sp>
        <p:nvSpPr>
          <p:cNvPr id="145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fr-FR">
              <a:latin typeface="Arial"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7"/>
          <p:cNvSpPr txBox="1">
            <a:spLocks noGrp="1" noChangeArrowheads="1"/>
          </p:cNvSpPr>
          <p:nvPr/>
        </p:nvSpPr>
        <p:spPr bwMode="auto">
          <a:xfrm>
            <a:off x="3818222" y="9376899"/>
            <a:ext cx="2922317" cy="49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836" tIns="45418" rIns="90836" bIns="45418" anchor="b"/>
          <a:lstStyle>
            <a:lvl1pPr algn="l" eaLnBrk="0" hangingPunct="0">
              <a:spcBef>
                <a:spcPct val="30000"/>
              </a:spcBef>
              <a:defRPr sz="1200">
                <a:solidFill>
                  <a:schemeClr val="tx1"/>
                </a:solidFill>
                <a:latin typeface="Arial" pitchFamily="34" charset="0"/>
              </a:defRPr>
            </a:lvl1pPr>
            <a:lvl2pPr marL="742950" indent="-285750" algn="l" eaLnBrk="0" hangingPunct="0">
              <a:spcBef>
                <a:spcPct val="30000"/>
              </a:spcBef>
              <a:defRPr sz="1200">
                <a:solidFill>
                  <a:schemeClr val="tx1"/>
                </a:solidFill>
                <a:latin typeface="Arial" pitchFamily="34" charset="0"/>
              </a:defRPr>
            </a:lvl2pPr>
            <a:lvl3pPr marL="1143000" indent="-228600" algn="l" eaLnBrk="0" hangingPunct="0">
              <a:spcBef>
                <a:spcPct val="30000"/>
              </a:spcBef>
              <a:defRPr sz="1200">
                <a:solidFill>
                  <a:schemeClr val="tx1"/>
                </a:solidFill>
                <a:latin typeface="Arial" pitchFamily="34" charset="0"/>
              </a:defRPr>
            </a:lvl3pPr>
            <a:lvl4pPr marL="1600200" indent="-228600" algn="l" eaLnBrk="0" hangingPunct="0">
              <a:spcBef>
                <a:spcPct val="30000"/>
              </a:spcBef>
              <a:defRPr sz="1200">
                <a:solidFill>
                  <a:schemeClr val="tx1"/>
                </a:solidFill>
                <a:latin typeface="Arial" pitchFamily="34" charset="0"/>
              </a:defRPr>
            </a:lvl4pPr>
            <a:lvl5pPr marL="2057400" indent="-228600" algn="l" eaLnBrk="0" hangingPunct="0">
              <a:spcBef>
                <a:spcPct val="30000"/>
              </a:spcBef>
              <a:defRPr sz="1200">
                <a:solidFill>
                  <a:schemeClr val="tx1"/>
                </a:solidFill>
                <a:latin typeface="Arial" pitchFamily="34" charset="0"/>
              </a:defRPr>
            </a:lvl5pPr>
            <a:lvl6pPr marL="2514600" indent="-228600" eaLnBrk="0" fontAlgn="base" hangingPunct="0">
              <a:spcBef>
                <a:spcPct val="30000"/>
              </a:spcBef>
              <a:spcAft>
                <a:spcPct val="0"/>
              </a:spcAft>
              <a:defRPr sz="1200">
                <a:solidFill>
                  <a:schemeClr val="tx1"/>
                </a:solidFill>
                <a:latin typeface="Arial" pitchFamily="34" charset="0"/>
              </a:defRPr>
            </a:lvl6pPr>
            <a:lvl7pPr marL="2971800" indent="-228600" eaLnBrk="0" fontAlgn="base" hangingPunct="0">
              <a:spcBef>
                <a:spcPct val="30000"/>
              </a:spcBef>
              <a:spcAft>
                <a:spcPct val="0"/>
              </a:spcAft>
              <a:defRPr sz="1200">
                <a:solidFill>
                  <a:schemeClr val="tx1"/>
                </a:solidFill>
                <a:latin typeface="Arial" pitchFamily="34" charset="0"/>
              </a:defRPr>
            </a:lvl7pPr>
            <a:lvl8pPr marL="3429000" indent="-228600" eaLnBrk="0" fontAlgn="base" hangingPunct="0">
              <a:spcBef>
                <a:spcPct val="30000"/>
              </a:spcBef>
              <a:spcAft>
                <a:spcPct val="0"/>
              </a:spcAft>
              <a:defRPr sz="1200">
                <a:solidFill>
                  <a:schemeClr val="tx1"/>
                </a:solidFill>
                <a:latin typeface="Arial" pitchFamily="34" charset="0"/>
              </a:defRPr>
            </a:lvl8pPr>
            <a:lvl9pPr marL="3886200" indent="-228600" eaLnBrk="0" fontAlgn="base" hangingPunct="0">
              <a:spcBef>
                <a:spcPct val="30000"/>
              </a:spcBef>
              <a:spcAft>
                <a:spcPct val="0"/>
              </a:spcAft>
              <a:defRPr sz="1200">
                <a:solidFill>
                  <a:schemeClr val="tx1"/>
                </a:solidFill>
                <a:latin typeface="Arial" pitchFamily="34" charset="0"/>
              </a:defRPr>
            </a:lvl9pPr>
          </a:lstStyle>
          <a:p>
            <a:pPr algn="r" eaLnBrk="1" hangingPunct="1">
              <a:spcBef>
                <a:spcPct val="0"/>
              </a:spcBef>
            </a:pPr>
            <a:fld id="{C3416420-6669-4F41-A60C-D4E6EF338382}" type="slidenum">
              <a:rPr lang="fr-FR" altLang="fr-FR"/>
              <a:pPr algn="r" eaLnBrk="1" hangingPunct="1">
                <a:spcBef>
                  <a:spcPct val="0"/>
                </a:spcBef>
              </a:pPr>
              <a:t>38</a:t>
            </a:fld>
            <a:endParaRPr lang="fr-FR" altLang="fr-FR"/>
          </a:p>
        </p:txBody>
      </p:sp>
      <p:sp>
        <p:nvSpPr>
          <p:cNvPr id="148483" name="Rectangle 2"/>
          <p:cNvSpPr>
            <a:spLocks noGrp="1" noRot="1" noChangeAspect="1" noChangeArrowheads="1" noTextEdit="1"/>
          </p:cNvSpPr>
          <p:nvPr>
            <p:ph type="sldImg"/>
          </p:nvPr>
        </p:nvSpPr>
        <p:spPr>
          <a:xfrm>
            <a:off x="903288" y="739775"/>
            <a:ext cx="4935537" cy="3703638"/>
          </a:xfrm>
          <a:ln/>
        </p:spPr>
      </p:sp>
      <p:sp>
        <p:nvSpPr>
          <p:cNvPr id="1484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fr-FR">
              <a:latin typeface="Arial"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1"/>
          <p:cNvSpPr>
            <a:spLocks noChangeArrowheads="1"/>
          </p:cNvSpPr>
          <p:nvPr userDrawn="1"/>
        </p:nvSpPr>
        <p:spPr bwMode="gray">
          <a:xfrm>
            <a:off x="0" y="0"/>
            <a:ext cx="9140825" cy="19796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eaLnBrk="1" hangingPunct="1">
              <a:defRPr/>
            </a:pPr>
            <a:endParaRPr lang="en-US" altLang="fr-FR"/>
          </a:p>
        </p:txBody>
      </p:sp>
      <p:sp>
        <p:nvSpPr>
          <p:cNvPr id="3074" name="Rectangle 2"/>
          <p:cNvSpPr>
            <a:spLocks noGrp="1" noChangeArrowheads="1"/>
          </p:cNvSpPr>
          <p:nvPr>
            <p:ph type="ctrTitle"/>
          </p:nvPr>
        </p:nvSpPr>
        <p:spPr>
          <a:xfrm>
            <a:off x="0" y="876300"/>
            <a:ext cx="9144000" cy="1112838"/>
          </a:xfrm>
        </p:spPr>
        <p:txBody>
          <a:bodyPr/>
          <a:lstStyle>
            <a:lvl1pPr algn="ctr">
              <a:defRPr b="1" baseline="0">
                <a:solidFill>
                  <a:srgbClr val="FF0000"/>
                </a:solidFill>
              </a:defRPr>
            </a:lvl1pPr>
          </a:lstStyle>
          <a:p>
            <a:r>
              <a:rPr lang="fr-FR"/>
              <a:t>Modifiez le style du titre</a:t>
            </a:r>
            <a:endParaRPr lang="fr-FR" dirty="0"/>
          </a:p>
        </p:txBody>
      </p:sp>
      <p:sp>
        <p:nvSpPr>
          <p:cNvPr id="3075" name="Rectangle 3"/>
          <p:cNvSpPr>
            <a:spLocks noGrp="1" noChangeArrowheads="1"/>
          </p:cNvSpPr>
          <p:nvPr>
            <p:ph type="subTitle" idx="1"/>
          </p:nvPr>
        </p:nvSpPr>
        <p:spPr>
          <a:xfrm>
            <a:off x="0" y="146050"/>
            <a:ext cx="9144000" cy="712788"/>
          </a:xfrm>
        </p:spPr>
        <p:txBody>
          <a:bodyPr anchor="ctr"/>
          <a:lstStyle>
            <a:lvl1pPr algn="ctr">
              <a:defRPr sz="1400">
                <a:solidFill>
                  <a:schemeClr val="accent1"/>
                </a:solidFill>
              </a:defRPr>
            </a:lvl1pPr>
          </a:lstStyle>
          <a:p>
            <a:r>
              <a:rPr lang="fr-FR" dirty="0"/>
              <a:t>Cliquez pour modifier le style des sous-titres du masque</a:t>
            </a:r>
          </a:p>
        </p:txBody>
      </p:sp>
    </p:spTree>
    <p:extLst>
      <p:ext uri="{BB962C8B-B14F-4D97-AF65-F5344CB8AC3E}">
        <p14:creationId xmlns:p14="http://schemas.microsoft.com/office/powerpoint/2010/main" val="1629425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0091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62725" y="211138"/>
            <a:ext cx="1958975" cy="60356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2625" y="211138"/>
            <a:ext cx="5727700" cy="6035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97630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2625" y="211138"/>
            <a:ext cx="7839075" cy="806450"/>
          </a:xfrm>
        </p:spPr>
        <p:txBody>
          <a:bodyPr/>
          <a:lstStyle/>
          <a:p>
            <a:r>
              <a:rPr lang="en-US"/>
              <a:t>Click to edit Master title style</a:t>
            </a:r>
          </a:p>
        </p:txBody>
      </p:sp>
      <p:sp>
        <p:nvSpPr>
          <p:cNvPr id="3" name="Text Placeholder 2"/>
          <p:cNvSpPr>
            <a:spLocks noGrp="1"/>
          </p:cNvSpPr>
          <p:nvPr>
            <p:ph type="body" sz="half" idx="1"/>
          </p:nvPr>
        </p:nvSpPr>
        <p:spPr>
          <a:xfrm>
            <a:off x="682625" y="1520825"/>
            <a:ext cx="3843338" cy="472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78363" y="1520825"/>
            <a:ext cx="3843337" cy="472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06697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folHlink"/>
        </a:solidFill>
        <a:effectLst/>
      </p:bgPr>
    </p:bg>
    <p:spTree>
      <p:nvGrpSpPr>
        <p:cNvPr id="1" name=""/>
        <p:cNvGrpSpPr/>
        <p:nvPr/>
      </p:nvGrpSpPr>
      <p:grpSpPr>
        <a:xfrm>
          <a:off x="0" y="0"/>
          <a:ext cx="0" cy="0"/>
          <a:chOff x="0" y="0"/>
          <a:chExt cx="0" cy="0"/>
        </a:xfrm>
      </p:grpSpPr>
      <p:sp>
        <p:nvSpPr>
          <p:cNvPr id="4" name="Rectangle 23"/>
          <p:cNvSpPr>
            <a:spLocks noChangeArrowheads="1"/>
          </p:cNvSpPr>
          <p:nvPr userDrawn="1"/>
        </p:nvSpPr>
        <p:spPr bwMode="auto">
          <a:xfrm>
            <a:off x="0" y="6381750"/>
            <a:ext cx="9144000" cy="476250"/>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eaLnBrk="1" hangingPunct="1">
              <a:defRPr/>
            </a:pPr>
            <a:endParaRPr lang="en-US" altLang="fr-FR"/>
          </a:p>
        </p:txBody>
      </p:sp>
      <p:sp>
        <p:nvSpPr>
          <p:cNvPr id="5" name="Rectangle 20"/>
          <p:cNvSpPr>
            <a:spLocks noChangeArrowheads="1"/>
          </p:cNvSpPr>
          <p:nvPr userDrawn="1"/>
        </p:nvSpPr>
        <p:spPr bwMode="gray">
          <a:xfrm>
            <a:off x="0" y="2708275"/>
            <a:ext cx="9144000" cy="365283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eaLnBrk="1" hangingPunct="1">
              <a:defRPr/>
            </a:pPr>
            <a:endParaRPr lang="en-US" altLang="fr-FR"/>
          </a:p>
        </p:txBody>
      </p:sp>
      <p:sp>
        <p:nvSpPr>
          <p:cNvPr id="6" name="Rectangle 5"/>
          <p:cNvSpPr>
            <a:spLocks noChangeArrowheads="1"/>
          </p:cNvSpPr>
          <p:nvPr userDrawn="1"/>
        </p:nvSpPr>
        <p:spPr bwMode="auto">
          <a:xfrm>
            <a:off x="0" y="6361113"/>
            <a:ext cx="9144000" cy="53975"/>
          </a:xfrm>
          <a:prstGeom prst="rect">
            <a:avLst/>
          </a:prstGeom>
          <a:solidFill>
            <a:schemeClr val="bg1">
              <a:lumMod val="65000"/>
            </a:schemeClr>
          </a:solidFill>
          <a:ln>
            <a:noFill/>
          </a:ln>
        </p:spPr>
        <p:txBody>
          <a:bodyPr wrap="none" anchor="ctr"/>
          <a:lstStyle/>
          <a:p>
            <a:pPr>
              <a:defRPr/>
            </a:pPr>
            <a:endParaRPr lang="en-US"/>
          </a:p>
        </p:txBody>
      </p:sp>
      <p:sp>
        <p:nvSpPr>
          <p:cNvPr id="41990" name="Rectangle 6"/>
          <p:cNvSpPr>
            <a:spLocks noGrp="1" noChangeArrowheads="1"/>
          </p:cNvSpPr>
          <p:nvPr>
            <p:ph type="ctrTitle"/>
          </p:nvPr>
        </p:nvSpPr>
        <p:spPr>
          <a:xfrm>
            <a:off x="685800" y="3573463"/>
            <a:ext cx="7835900" cy="2116137"/>
          </a:xfrm>
        </p:spPr>
        <p:txBody>
          <a:bodyPr anchor="ctr"/>
          <a:lstStyle>
            <a:lvl1pPr algn="ctr">
              <a:defRPr sz="4100" b="0"/>
            </a:lvl1pPr>
          </a:lstStyle>
          <a:p>
            <a:r>
              <a:rPr lang="fr-FR"/>
              <a:t>Cliquez et modifiez le titre</a:t>
            </a:r>
          </a:p>
        </p:txBody>
      </p:sp>
      <p:sp>
        <p:nvSpPr>
          <p:cNvPr id="41991" name="Rectangle 7"/>
          <p:cNvSpPr>
            <a:spLocks noGrp="1" noChangeArrowheads="1"/>
          </p:cNvSpPr>
          <p:nvPr>
            <p:ph type="subTitle" idx="1"/>
          </p:nvPr>
        </p:nvSpPr>
        <p:spPr>
          <a:xfrm>
            <a:off x="685800" y="2709863"/>
            <a:ext cx="7835900" cy="719137"/>
          </a:xfrm>
        </p:spPr>
        <p:txBody>
          <a:bodyPr anchor="ctr"/>
          <a:lstStyle>
            <a:lvl1pPr algn="ctr">
              <a:defRPr sz="2000"/>
            </a:lvl1pPr>
          </a:lstStyle>
          <a:p>
            <a:r>
              <a:rPr lang="fr-FR"/>
              <a:t>Cliquez pour modifier le style des sous-titres du masque</a:t>
            </a:r>
          </a:p>
        </p:txBody>
      </p:sp>
    </p:spTree>
    <p:extLst>
      <p:ext uri="{BB962C8B-B14F-4D97-AF65-F5344CB8AC3E}">
        <p14:creationId xmlns:p14="http://schemas.microsoft.com/office/powerpoint/2010/main" val="9185329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946835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1925223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2625" y="1520825"/>
            <a:ext cx="3843338" cy="47259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78363" y="1520825"/>
            <a:ext cx="3843337" cy="47259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807760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84327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12054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6403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04515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9365407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478476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25219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62725" y="211138"/>
            <a:ext cx="1958975" cy="60356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2625" y="211138"/>
            <a:ext cx="5727700" cy="6035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945516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2625" y="211138"/>
            <a:ext cx="7839075" cy="1273175"/>
          </a:xfrm>
        </p:spPr>
        <p:txBody>
          <a:bodyPr/>
          <a:lstStyle/>
          <a:p>
            <a:r>
              <a:rPr lang="en-US"/>
              <a:t>Click to edit Master title style</a:t>
            </a:r>
          </a:p>
        </p:txBody>
      </p:sp>
      <p:sp>
        <p:nvSpPr>
          <p:cNvPr id="3" name="Table Placeholder 2"/>
          <p:cNvSpPr>
            <a:spLocks noGrp="1"/>
          </p:cNvSpPr>
          <p:nvPr>
            <p:ph type="tbl" idx="1"/>
          </p:nvPr>
        </p:nvSpPr>
        <p:spPr>
          <a:xfrm>
            <a:off x="682625" y="1520825"/>
            <a:ext cx="7839075" cy="4725988"/>
          </a:xfrm>
        </p:spPr>
        <p:txBody>
          <a:bodyPr/>
          <a:lstStyle/>
          <a:p>
            <a:pPr lvl="0"/>
            <a:endParaRPr lang="en-US" noProof="0"/>
          </a:p>
        </p:txBody>
      </p:sp>
    </p:spTree>
    <p:extLst>
      <p:ext uri="{BB962C8B-B14F-4D97-AF65-F5344CB8AC3E}">
        <p14:creationId xmlns:p14="http://schemas.microsoft.com/office/powerpoint/2010/main" val="34281778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3582751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132998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7839581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2625" y="1520825"/>
            <a:ext cx="3843338" cy="47259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78363" y="1520825"/>
            <a:ext cx="3843337" cy="47259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612624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0590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295321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6860434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6356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solidFill>
                  <a:srgbClr val="FF0000"/>
                </a:solidFill>
              </a:defRPr>
            </a:lvl1pPr>
          </a:lstStyle>
          <a:p>
            <a:r>
              <a:rPr lang="en-US" dirty="0"/>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solidFill>
                  <a:srgbClr val="FF0000"/>
                </a:solidFill>
              </a:defRPr>
            </a:lvl1pPr>
            <a:lvl2pPr>
              <a:buClr>
                <a:srgbClr val="FF0000"/>
              </a:buClr>
              <a:defRPr sz="2800"/>
            </a:lvl2pPr>
            <a:lvl3pPr>
              <a:buClr>
                <a:schemeClr val="bg1">
                  <a:lumMod val="50000"/>
                </a:schemeClr>
              </a:buCl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300124595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58396484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80482" y="221772"/>
            <a:ext cx="7889360" cy="1245522"/>
          </a:xfrm>
        </p:spPr>
        <p:txBody>
          <a:bodyPr/>
          <a:lstStyle>
            <a:lvl1pPr>
              <a:defRPr>
                <a:solidFill>
                  <a:srgbClr val="FF0000"/>
                </a:solidFill>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solidFill>
                  <a:srgbClr val="FF0000"/>
                </a:solidFill>
              </a:defRPr>
            </a:lvl1pPr>
            <a:lvl2pPr>
              <a:buClr>
                <a:srgbClr val="FF0000"/>
              </a:buClr>
              <a:defRPr/>
            </a:lvl2pPr>
            <a:lvl3pPr>
              <a:buClr>
                <a:schemeClr val="bg1">
                  <a:lumMod val="50000"/>
                </a:schemeClr>
              </a:buClr>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8787381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62725" y="211138"/>
            <a:ext cx="1958975" cy="6035675"/>
          </a:xfrm>
        </p:spPr>
        <p:txBody>
          <a:bodyPr vert="eaVert"/>
          <a:lstStyle>
            <a:lvl1pPr>
              <a:defRPr>
                <a:solidFill>
                  <a:srgbClr val="FF0000"/>
                </a:solidFill>
              </a:defRPr>
            </a:lvl1pPr>
          </a:lstStyle>
          <a:p>
            <a:r>
              <a:rPr lang="en-US" dirty="0"/>
              <a:t>Click to edit Master title style</a:t>
            </a:r>
          </a:p>
        </p:txBody>
      </p:sp>
      <p:sp>
        <p:nvSpPr>
          <p:cNvPr id="3" name="Vertical Text Placeholder 2"/>
          <p:cNvSpPr>
            <a:spLocks noGrp="1"/>
          </p:cNvSpPr>
          <p:nvPr>
            <p:ph type="body" orient="vert" idx="1"/>
          </p:nvPr>
        </p:nvSpPr>
        <p:spPr>
          <a:xfrm>
            <a:off x="682625" y="211138"/>
            <a:ext cx="5727700" cy="6035675"/>
          </a:xfrm>
        </p:spPr>
        <p:txBody>
          <a:bodyPr vert="eaVert"/>
          <a:lstStyle>
            <a:lvl1pPr>
              <a:defRPr>
                <a:solidFill>
                  <a:srgbClr val="FF0000"/>
                </a:solidFill>
              </a:defRPr>
            </a:lvl1pPr>
            <a:lvl2pPr>
              <a:buClr>
                <a:srgbClr val="FF0000"/>
              </a:buClr>
              <a:defRPr/>
            </a:lvl2pPr>
            <a:lvl3pPr>
              <a:buClr>
                <a:schemeClr val="bg1">
                  <a:lumMod val="50000"/>
                </a:schemeClr>
              </a:buClr>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4021073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11311909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683372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2340639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2625" y="1520825"/>
            <a:ext cx="3843338" cy="47259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78363" y="1520825"/>
            <a:ext cx="3843337" cy="47259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0797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2625" y="1520825"/>
            <a:ext cx="3843338" cy="47259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78363" y="1520825"/>
            <a:ext cx="3843337" cy="47259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0092200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13430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0506133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355169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0550215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03057812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0697451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62725" y="211138"/>
            <a:ext cx="1958975" cy="60356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2625" y="211138"/>
            <a:ext cx="5727700" cy="6035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37790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9319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51696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97353" y="6096755"/>
            <a:ext cx="1830411" cy="414811"/>
          </a:xfrm>
          <a:prstGeom prst="rect">
            <a:avLst/>
          </a:prstGeom>
        </p:spPr>
      </p:pic>
    </p:spTree>
    <p:extLst>
      <p:ext uri="{BB962C8B-B14F-4D97-AF65-F5344CB8AC3E}">
        <p14:creationId xmlns:p14="http://schemas.microsoft.com/office/powerpoint/2010/main" val="2065412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044788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26737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4.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13"/>
          <p:cNvSpPr>
            <a:spLocks noChangeArrowheads="1"/>
          </p:cNvSpPr>
          <p:nvPr userDrawn="1"/>
        </p:nvSpPr>
        <p:spPr bwMode="auto">
          <a:xfrm>
            <a:off x="0" y="6381750"/>
            <a:ext cx="9144000" cy="476250"/>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eaLnBrk="1" hangingPunct="1">
              <a:defRPr/>
            </a:pPr>
            <a:endParaRPr lang="en-US" altLang="fr-FR"/>
          </a:p>
        </p:txBody>
      </p:sp>
      <p:sp>
        <p:nvSpPr>
          <p:cNvPr id="1028" name="Rectangle 2"/>
          <p:cNvSpPr>
            <a:spLocks noGrp="1" noChangeArrowheads="1"/>
          </p:cNvSpPr>
          <p:nvPr>
            <p:ph type="title"/>
          </p:nvPr>
        </p:nvSpPr>
        <p:spPr bwMode="gray">
          <a:xfrm>
            <a:off x="682625" y="2111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fr-FR"/>
              <a:t>Cliquez et modifiez le titre</a:t>
            </a:r>
          </a:p>
        </p:txBody>
      </p:sp>
      <p:sp>
        <p:nvSpPr>
          <p:cNvPr id="1029" name="Rectangle 3"/>
          <p:cNvSpPr>
            <a:spLocks noGrp="1" noChangeArrowheads="1"/>
          </p:cNvSpPr>
          <p:nvPr>
            <p:ph type="body" idx="1"/>
          </p:nvPr>
        </p:nvSpPr>
        <p:spPr bwMode="gray">
          <a:xfrm>
            <a:off x="682625" y="1520825"/>
            <a:ext cx="7839075" cy="472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fr-FR"/>
              <a:t>Cliquez pour modifier les styles du texte du masque</a:t>
            </a:r>
          </a:p>
          <a:p>
            <a:pPr lvl="1"/>
            <a:r>
              <a:rPr lang="fr-FR" altLang="fr-FR"/>
              <a:t>Deuxième niveau</a:t>
            </a:r>
          </a:p>
          <a:p>
            <a:pPr lvl="2"/>
            <a:r>
              <a:rPr lang="fr-FR" altLang="fr-FR"/>
              <a:t>Troisième niveau</a:t>
            </a:r>
          </a:p>
          <a:p>
            <a:pPr lvl="3"/>
            <a:r>
              <a:rPr lang="fr-FR" altLang="fr-FR"/>
              <a:t>Quatrième niveau</a:t>
            </a:r>
          </a:p>
          <a:p>
            <a:pPr lvl="4"/>
            <a:r>
              <a:rPr lang="fr-FR" altLang="fr-FR"/>
              <a:t>Cinquième niveau</a:t>
            </a:r>
          </a:p>
        </p:txBody>
      </p:sp>
      <p:grpSp>
        <p:nvGrpSpPr>
          <p:cNvPr id="1031" name="Group 43"/>
          <p:cNvGrpSpPr>
            <a:grpSpLocks/>
          </p:cNvGrpSpPr>
          <p:nvPr userDrawn="1"/>
        </p:nvGrpSpPr>
        <p:grpSpPr bwMode="auto">
          <a:xfrm>
            <a:off x="38100" y="6597650"/>
            <a:ext cx="1581150" cy="71438"/>
            <a:chOff x="0" y="4065"/>
            <a:chExt cx="4918" cy="212"/>
          </a:xfrm>
        </p:grpSpPr>
        <p:sp>
          <p:nvSpPr>
            <p:cNvPr id="1032" name="AutoShape 17"/>
            <p:cNvSpPr>
              <a:spLocks noChangeAspect="1" noChangeArrowheads="1" noTextEdit="1"/>
            </p:cNvSpPr>
            <p:nvPr userDrawn="1"/>
          </p:nvSpPr>
          <p:spPr bwMode="auto">
            <a:xfrm>
              <a:off x="0" y="4065"/>
              <a:ext cx="491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p>
          </p:txBody>
        </p:sp>
        <p:sp>
          <p:nvSpPr>
            <p:cNvPr id="1033" name="Freeform 19"/>
            <p:cNvSpPr>
              <a:spLocks/>
            </p:cNvSpPr>
            <p:nvPr userDrawn="1"/>
          </p:nvSpPr>
          <p:spPr bwMode="auto">
            <a:xfrm>
              <a:off x="0" y="4074"/>
              <a:ext cx="30" cy="203"/>
            </a:xfrm>
            <a:custGeom>
              <a:avLst/>
              <a:gdLst>
                <a:gd name="T0" fmla="*/ 8 w 32"/>
                <a:gd name="T1" fmla="*/ 102 h 204"/>
                <a:gd name="T2" fmla="*/ 8 w 32"/>
                <a:gd name="T3" fmla="*/ 102 h 204"/>
                <a:gd name="T4" fmla="*/ 8 w 32"/>
                <a:gd name="T5" fmla="*/ 120 h 204"/>
                <a:gd name="T6" fmla="*/ 8 w 32"/>
                <a:gd name="T7" fmla="*/ 152 h 204"/>
                <a:gd name="T8" fmla="*/ 8 w 32"/>
                <a:gd name="T9" fmla="*/ 174 h 204"/>
                <a:gd name="T10" fmla="*/ 8 w 32"/>
                <a:gd name="T11" fmla="*/ 180 h 204"/>
                <a:gd name="T12" fmla="*/ 8 w 32"/>
                <a:gd name="T13" fmla="*/ 182 h 204"/>
                <a:gd name="T14" fmla="*/ 8 w 32"/>
                <a:gd name="T15" fmla="*/ 182 h 204"/>
                <a:gd name="T16" fmla="*/ 8 w 32"/>
                <a:gd name="T17" fmla="*/ 180 h 204"/>
                <a:gd name="T18" fmla="*/ 8 w 32"/>
                <a:gd name="T19" fmla="*/ 174 h 204"/>
                <a:gd name="T20" fmla="*/ 4 w 32"/>
                <a:gd name="T21" fmla="*/ 152 h 204"/>
                <a:gd name="T22" fmla="*/ 2 w 32"/>
                <a:gd name="T23" fmla="*/ 120 h 204"/>
                <a:gd name="T24" fmla="*/ 0 w 32"/>
                <a:gd name="T25" fmla="*/ 102 h 204"/>
                <a:gd name="T26" fmla="*/ 0 w 32"/>
                <a:gd name="T27" fmla="*/ 102 h 204"/>
                <a:gd name="T28" fmla="*/ 2 w 32"/>
                <a:gd name="T29" fmla="*/ 62 h 204"/>
                <a:gd name="T30" fmla="*/ 4 w 32"/>
                <a:gd name="T31" fmla="*/ 30 h 204"/>
                <a:gd name="T32" fmla="*/ 8 w 32"/>
                <a:gd name="T33" fmla="*/ 8 h 204"/>
                <a:gd name="T34" fmla="*/ 8 w 32"/>
                <a:gd name="T35" fmla="*/ 2 h 204"/>
                <a:gd name="T36" fmla="*/ 8 w 32"/>
                <a:gd name="T37" fmla="*/ 0 h 204"/>
                <a:gd name="T38" fmla="*/ 8 w 32"/>
                <a:gd name="T39" fmla="*/ 0 h 204"/>
                <a:gd name="T40" fmla="*/ 8 w 32"/>
                <a:gd name="T41" fmla="*/ 2 h 204"/>
                <a:gd name="T42" fmla="*/ 8 w 32"/>
                <a:gd name="T43" fmla="*/ 8 h 204"/>
                <a:gd name="T44" fmla="*/ 8 w 32"/>
                <a:gd name="T45" fmla="*/ 30 h 204"/>
                <a:gd name="T46" fmla="*/ 8 w 32"/>
                <a:gd name="T47" fmla="*/ 62 h 204"/>
                <a:gd name="T48" fmla="*/ 8 w 32"/>
                <a:gd name="T49" fmla="*/ 102 h 204"/>
                <a:gd name="T50" fmla="*/ 8 w 32"/>
                <a:gd name="T51" fmla="*/ 102 h 2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2" h="204">
                  <a:moveTo>
                    <a:pt x="32" y="102"/>
                  </a:moveTo>
                  <a:lnTo>
                    <a:pt x="32" y="102"/>
                  </a:lnTo>
                  <a:lnTo>
                    <a:pt x="30" y="142"/>
                  </a:lnTo>
                  <a:lnTo>
                    <a:pt x="28" y="174"/>
                  </a:lnTo>
                  <a:lnTo>
                    <a:pt x="22" y="196"/>
                  </a:lnTo>
                  <a:lnTo>
                    <a:pt x="20" y="202"/>
                  </a:lnTo>
                  <a:lnTo>
                    <a:pt x="16" y="204"/>
                  </a:lnTo>
                  <a:lnTo>
                    <a:pt x="12" y="202"/>
                  </a:lnTo>
                  <a:lnTo>
                    <a:pt x="10" y="196"/>
                  </a:lnTo>
                  <a:lnTo>
                    <a:pt x="4" y="174"/>
                  </a:lnTo>
                  <a:lnTo>
                    <a:pt x="2" y="142"/>
                  </a:lnTo>
                  <a:lnTo>
                    <a:pt x="0" y="102"/>
                  </a:lnTo>
                  <a:lnTo>
                    <a:pt x="2" y="62"/>
                  </a:lnTo>
                  <a:lnTo>
                    <a:pt x="4" y="30"/>
                  </a:lnTo>
                  <a:lnTo>
                    <a:pt x="10" y="8"/>
                  </a:lnTo>
                  <a:lnTo>
                    <a:pt x="12" y="2"/>
                  </a:lnTo>
                  <a:lnTo>
                    <a:pt x="16" y="0"/>
                  </a:lnTo>
                  <a:lnTo>
                    <a:pt x="20" y="2"/>
                  </a:lnTo>
                  <a:lnTo>
                    <a:pt x="22" y="8"/>
                  </a:lnTo>
                  <a:lnTo>
                    <a:pt x="28" y="30"/>
                  </a:lnTo>
                  <a:lnTo>
                    <a:pt x="30" y="62"/>
                  </a:lnTo>
                  <a:lnTo>
                    <a:pt x="32"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34" name="Freeform 20"/>
            <p:cNvSpPr>
              <a:spLocks/>
            </p:cNvSpPr>
            <p:nvPr userDrawn="1"/>
          </p:nvSpPr>
          <p:spPr bwMode="auto">
            <a:xfrm>
              <a:off x="222" y="4070"/>
              <a:ext cx="54" cy="207"/>
            </a:xfrm>
            <a:custGeom>
              <a:avLst/>
              <a:gdLst>
                <a:gd name="T0" fmla="*/ 13 w 58"/>
                <a:gd name="T1" fmla="*/ 126 h 206"/>
                <a:gd name="T2" fmla="*/ 13 w 58"/>
                <a:gd name="T3" fmla="*/ 126 h 206"/>
                <a:gd name="T4" fmla="*/ 13 w 58"/>
                <a:gd name="T5" fmla="*/ 146 h 206"/>
                <a:gd name="T6" fmla="*/ 12 w 58"/>
                <a:gd name="T7" fmla="*/ 166 h 206"/>
                <a:gd name="T8" fmla="*/ 12 w 58"/>
                <a:gd name="T9" fmla="*/ 182 h 206"/>
                <a:gd name="T10" fmla="*/ 11 w 58"/>
                <a:gd name="T11" fmla="*/ 198 h 206"/>
                <a:gd name="T12" fmla="*/ 9 w 58"/>
                <a:gd name="T13" fmla="*/ 210 h 206"/>
                <a:gd name="T14" fmla="*/ 7 w 58"/>
                <a:gd name="T15" fmla="*/ 220 h 206"/>
                <a:gd name="T16" fmla="*/ 7 w 58"/>
                <a:gd name="T17" fmla="*/ 226 h 206"/>
                <a:gd name="T18" fmla="*/ 7 w 58"/>
                <a:gd name="T19" fmla="*/ 228 h 206"/>
                <a:gd name="T20" fmla="*/ 7 w 58"/>
                <a:gd name="T21" fmla="*/ 228 h 206"/>
                <a:gd name="T22" fmla="*/ 7 w 58"/>
                <a:gd name="T23" fmla="*/ 226 h 206"/>
                <a:gd name="T24" fmla="*/ 7 w 58"/>
                <a:gd name="T25" fmla="*/ 220 h 206"/>
                <a:gd name="T26" fmla="*/ 7 w 58"/>
                <a:gd name="T27" fmla="*/ 210 h 206"/>
                <a:gd name="T28" fmla="*/ 7 w 58"/>
                <a:gd name="T29" fmla="*/ 198 h 206"/>
                <a:gd name="T30" fmla="*/ 6 w 58"/>
                <a:gd name="T31" fmla="*/ 182 h 206"/>
                <a:gd name="T32" fmla="*/ 2 w 58"/>
                <a:gd name="T33" fmla="*/ 166 h 206"/>
                <a:gd name="T34" fmla="*/ 2 w 58"/>
                <a:gd name="T35" fmla="*/ 146 h 206"/>
                <a:gd name="T36" fmla="*/ 0 w 58"/>
                <a:gd name="T37" fmla="*/ 126 h 206"/>
                <a:gd name="T38" fmla="*/ 0 w 58"/>
                <a:gd name="T39" fmla="*/ 126 h 206"/>
                <a:gd name="T40" fmla="*/ 2 w 58"/>
                <a:gd name="T41" fmla="*/ 82 h 206"/>
                <a:gd name="T42" fmla="*/ 2 w 58"/>
                <a:gd name="T43" fmla="*/ 64 h 206"/>
                <a:gd name="T44" fmla="*/ 6 w 58"/>
                <a:gd name="T45" fmla="*/ 46 h 206"/>
                <a:gd name="T46" fmla="*/ 7 w 58"/>
                <a:gd name="T47" fmla="*/ 30 h 206"/>
                <a:gd name="T48" fmla="*/ 7 w 58"/>
                <a:gd name="T49" fmla="*/ 18 h 206"/>
                <a:gd name="T50" fmla="*/ 7 w 58"/>
                <a:gd name="T51" fmla="*/ 8 h 206"/>
                <a:gd name="T52" fmla="*/ 7 w 58"/>
                <a:gd name="T53" fmla="*/ 2 h 206"/>
                <a:gd name="T54" fmla="*/ 7 w 58"/>
                <a:gd name="T55" fmla="*/ 0 h 206"/>
                <a:gd name="T56" fmla="*/ 7 w 58"/>
                <a:gd name="T57" fmla="*/ 0 h 206"/>
                <a:gd name="T58" fmla="*/ 7 w 58"/>
                <a:gd name="T59" fmla="*/ 2 h 206"/>
                <a:gd name="T60" fmla="*/ 7 w 58"/>
                <a:gd name="T61" fmla="*/ 8 h 206"/>
                <a:gd name="T62" fmla="*/ 9 w 58"/>
                <a:gd name="T63" fmla="*/ 18 h 206"/>
                <a:gd name="T64" fmla="*/ 11 w 58"/>
                <a:gd name="T65" fmla="*/ 30 h 206"/>
                <a:gd name="T66" fmla="*/ 12 w 58"/>
                <a:gd name="T67" fmla="*/ 46 h 206"/>
                <a:gd name="T68" fmla="*/ 12 w 58"/>
                <a:gd name="T69" fmla="*/ 64 h 206"/>
                <a:gd name="T70" fmla="*/ 13 w 58"/>
                <a:gd name="T71" fmla="*/ 82 h 206"/>
                <a:gd name="T72" fmla="*/ 13 w 58"/>
                <a:gd name="T73" fmla="*/ 126 h 206"/>
                <a:gd name="T74" fmla="*/ 13 w 58"/>
                <a:gd name="T75" fmla="*/ 126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8" h="206">
                  <a:moveTo>
                    <a:pt x="58" y="104"/>
                  </a:moveTo>
                  <a:lnTo>
                    <a:pt x="58" y="104"/>
                  </a:lnTo>
                  <a:lnTo>
                    <a:pt x="58" y="124"/>
                  </a:lnTo>
                  <a:lnTo>
                    <a:pt x="56" y="144"/>
                  </a:lnTo>
                  <a:lnTo>
                    <a:pt x="54" y="160"/>
                  </a:lnTo>
                  <a:lnTo>
                    <a:pt x="50" y="176"/>
                  </a:lnTo>
                  <a:lnTo>
                    <a:pt x="46" y="188"/>
                  </a:lnTo>
                  <a:lnTo>
                    <a:pt x="40" y="198"/>
                  </a:lnTo>
                  <a:lnTo>
                    <a:pt x="36" y="204"/>
                  </a:lnTo>
                  <a:lnTo>
                    <a:pt x="30" y="206"/>
                  </a:lnTo>
                  <a:lnTo>
                    <a:pt x="24" y="204"/>
                  </a:lnTo>
                  <a:lnTo>
                    <a:pt x="18" y="198"/>
                  </a:lnTo>
                  <a:lnTo>
                    <a:pt x="14" y="188"/>
                  </a:lnTo>
                  <a:lnTo>
                    <a:pt x="10" y="176"/>
                  </a:lnTo>
                  <a:lnTo>
                    <a:pt x="6" y="160"/>
                  </a:lnTo>
                  <a:lnTo>
                    <a:pt x="2" y="144"/>
                  </a:lnTo>
                  <a:lnTo>
                    <a:pt x="2" y="124"/>
                  </a:lnTo>
                  <a:lnTo>
                    <a:pt x="0" y="104"/>
                  </a:lnTo>
                  <a:lnTo>
                    <a:pt x="2" y="82"/>
                  </a:lnTo>
                  <a:lnTo>
                    <a:pt x="2" y="64"/>
                  </a:lnTo>
                  <a:lnTo>
                    <a:pt x="6" y="46"/>
                  </a:lnTo>
                  <a:lnTo>
                    <a:pt x="10" y="30"/>
                  </a:lnTo>
                  <a:lnTo>
                    <a:pt x="14" y="18"/>
                  </a:lnTo>
                  <a:lnTo>
                    <a:pt x="18" y="8"/>
                  </a:lnTo>
                  <a:lnTo>
                    <a:pt x="24" y="2"/>
                  </a:lnTo>
                  <a:lnTo>
                    <a:pt x="30" y="0"/>
                  </a:lnTo>
                  <a:lnTo>
                    <a:pt x="36" y="2"/>
                  </a:lnTo>
                  <a:lnTo>
                    <a:pt x="40" y="8"/>
                  </a:lnTo>
                  <a:lnTo>
                    <a:pt x="46" y="18"/>
                  </a:lnTo>
                  <a:lnTo>
                    <a:pt x="50" y="30"/>
                  </a:lnTo>
                  <a:lnTo>
                    <a:pt x="54" y="46"/>
                  </a:lnTo>
                  <a:lnTo>
                    <a:pt x="56" y="64"/>
                  </a:lnTo>
                  <a:lnTo>
                    <a:pt x="58" y="82"/>
                  </a:lnTo>
                  <a:lnTo>
                    <a:pt x="58"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35" name="Freeform 21"/>
            <p:cNvSpPr>
              <a:spLocks/>
            </p:cNvSpPr>
            <p:nvPr userDrawn="1"/>
          </p:nvSpPr>
          <p:spPr bwMode="auto">
            <a:xfrm>
              <a:off x="444" y="4070"/>
              <a:ext cx="84" cy="207"/>
            </a:xfrm>
            <a:custGeom>
              <a:avLst/>
              <a:gdLst>
                <a:gd name="T0" fmla="*/ 84 w 84"/>
                <a:gd name="T1" fmla="*/ 102 h 206"/>
                <a:gd name="T2" fmla="*/ 84 w 84"/>
                <a:gd name="T3" fmla="*/ 102 h 206"/>
                <a:gd name="T4" fmla="*/ 82 w 84"/>
                <a:gd name="T5" fmla="*/ 146 h 206"/>
                <a:gd name="T6" fmla="*/ 80 w 84"/>
                <a:gd name="T7" fmla="*/ 164 h 206"/>
                <a:gd name="T8" fmla="*/ 76 w 84"/>
                <a:gd name="T9" fmla="*/ 182 h 206"/>
                <a:gd name="T10" fmla="*/ 70 w 84"/>
                <a:gd name="T11" fmla="*/ 198 h 206"/>
                <a:gd name="T12" fmla="*/ 64 w 84"/>
                <a:gd name="T13" fmla="*/ 210 h 206"/>
                <a:gd name="T14" fmla="*/ 58 w 84"/>
                <a:gd name="T15" fmla="*/ 220 h 206"/>
                <a:gd name="T16" fmla="*/ 50 w 84"/>
                <a:gd name="T17" fmla="*/ 226 h 206"/>
                <a:gd name="T18" fmla="*/ 42 w 84"/>
                <a:gd name="T19" fmla="*/ 228 h 206"/>
                <a:gd name="T20" fmla="*/ 42 w 84"/>
                <a:gd name="T21" fmla="*/ 228 h 206"/>
                <a:gd name="T22" fmla="*/ 32 w 84"/>
                <a:gd name="T23" fmla="*/ 226 h 206"/>
                <a:gd name="T24" fmla="*/ 26 w 84"/>
                <a:gd name="T25" fmla="*/ 220 h 206"/>
                <a:gd name="T26" fmla="*/ 18 w 84"/>
                <a:gd name="T27" fmla="*/ 210 h 206"/>
                <a:gd name="T28" fmla="*/ 12 w 84"/>
                <a:gd name="T29" fmla="*/ 198 h 206"/>
                <a:gd name="T30" fmla="*/ 6 w 84"/>
                <a:gd name="T31" fmla="*/ 182 h 206"/>
                <a:gd name="T32" fmla="*/ 2 w 84"/>
                <a:gd name="T33" fmla="*/ 164 h 206"/>
                <a:gd name="T34" fmla="*/ 0 w 84"/>
                <a:gd name="T35" fmla="*/ 146 h 206"/>
                <a:gd name="T36" fmla="*/ 0 w 84"/>
                <a:gd name="T37" fmla="*/ 102 h 206"/>
                <a:gd name="T38" fmla="*/ 0 w 84"/>
                <a:gd name="T39" fmla="*/ 102 h 206"/>
                <a:gd name="T40" fmla="*/ 0 w 84"/>
                <a:gd name="T41" fmla="*/ 82 h 206"/>
                <a:gd name="T42" fmla="*/ 2 w 84"/>
                <a:gd name="T43" fmla="*/ 62 h 206"/>
                <a:gd name="T44" fmla="*/ 6 w 84"/>
                <a:gd name="T45" fmla="*/ 46 h 206"/>
                <a:gd name="T46" fmla="*/ 12 w 84"/>
                <a:gd name="T47" fmla="*/ 30 h 206"/>
                <a:gd name="T48" fmla="*/ 18 w 84"/>
                <a:gd name="T49" fmla="*/ 18 h 206"/>
                <a:gd name="T50" fmla="*/ 26 w 84"/>
                <a:gd name="T51" fmla="*/ 8 h 206"/>
                <a:gd name="T52" fmla="*/ 32 w 84"/>
                <a:gd name="T53" fmla="*/ 2 h 206"/>
                <a:gd name="T54" fmla="*/ 42 w 84"/>
                <a:gd name="T55" fmla="*/ 0 h 206"/>
                <a:gd name="T56" fmla="*/ 42 w 84"/>
                <a:gd name="T57" fmla="*/ 0 h 206"/>
                <a:gd name="T58" fmla="*/ 50 w 84"/>
                <a:gd name="T59" fmla="*/ 2 h 206"/>
                <a:gd name="T60" fmla="*/ 58 w 84"/>
                <a:gd name="T61" fmla="*/ 8 h 206"/>
                <a:gd name="T62" fmla="*/ 64 w 84"/>
                <a:gd name="T63" fmla="*/ 18 h 206"/>
                <a:gd name="T64" fmla="*/ 70 w 84"/>
                <a:gd name="T65" fmla="*/ 30 h 206"/>
                <a:gd name="T66" fmla="*/ 76 w 84"/>
                <a:gd name="T67" fmla="*/ 46 h 206"/>
                <a:gd name="T68" fmla="*/ 80 w 84"/>
                <a:gd name="T69" fmla="*/ 62 h 206"/>
                <a:gd name="T70" fmla="*/ 82 w 84"/>
                <a:gd name="T71" fmla="*/ 82 h 206"/>
                <a:gd name="T72" fmla="*/ 84 w 84"/>
                <a:gd name="T73" fmla="*/ 102 h 206"/>
                <a:gd name="T74" fmla="*/ 84 w 84"/>
                <a:gd name="T75" fmla="*/ 10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4" h="206">
                  <a:moveTo>
                    <a:pt x="84" y="102"/>
                  </a:moveTo>
                  <a:lnTo>
                    <a:pt x="84" y="102"/>
                  </a:lnTo>
                  <a:lnTo>
                    <a:pt x="82" y="124"/>
                  </a:lnTo>
                  <a:lnTo>
                    <a:pt x="80" y="142"/>
                  </a:lnTo>
                  <a:lnTo>
                    <a:pt x="76" y="160"/>
                  </a:lnTo>
                  <a:lnTo>
                    <a:pt x="70" y="176"/>
                  </a:lnTo>
                  <a:lnTo>
                    <a:pt x="64" y="188"/>
                  </a:lnTo>
                  <a:lnTo>
                    <a:pt x="58" y="198"/>
                  </a:lnTo>
                  <a:lnTo>
                    <a:pt x="50" y="204"/>
                  </a:lnTo>
                  <a:lnTo>
                    <a:pt x="42" y="206"/>
                  </a:lnTo>
                  <a:lnTo>
                    <a:pt x="32" y="204"/>
                  </a:lnTo>
                  <a:lnTo>
                    <a:pt x="26" y="198"/>
                  </a:lnTo>
                  <a:lnTo>
                    <a:pt x="18" y="188"/>
                  </a:lnTo>
                  <a:lnTo>
                    <a:pt x="12" y="176"/>
                  </a:lnTo>
                  <a:lnTo>
                    <a:pt x="6" y="160"/>
                  </a:lnTo>
                  <a:lnTo>
                    <a:pt x="2" y="142"/>
                  </a:lnTo>
                  <a:lnTo>
                    <a:pt x="0" y="124"/>
                  </a:lnTo>
                  <a:lnTo>
                    <a:pt x="0" y="102"/>
                  </a:lnTo>
                  <a:lnTo>
                    <a:pt x="0" y="82"/>
                  </a:lnTo>
                  <a:lnTo>
                    <a:pt x="2" y="62"/>
                  </a:lnTo>
                  <a:lnTo>
                    <a:pt x="6" y="46"/>
                  </a:lnTo>
                  <a:lnTo>
                    <a:pt x="12" y="30"/>
                  </a:lnTo>
                  <a:lnTo>
                    <a:pt x="18" y="18"/>
                  </a:lnTo>
                  <a:lnTo>
                    <a:pt x="26" y="8"/>
                  </a:lnTo>
                  <a:lnTo>
                    <a:pt x="32" y="2"/>
                  </a:lnTo>
                  <a:lnTo>
                    <a:pt x="42" y="0"/>
                  </a:lnTo>
                  <a:lnTo>
                    <a:pt x="50" y="2"/>
                  </a:lnTo>
                  <a:lnTo>
                    <a:pt x="58" y="8"/>
                  </a:lnTo>
                  <a:lnTo>
                    <a:pt x="64" y="18"/>
                  </a:lnTo>
                  <a:lnTo>
                    <a:pt x="70" y="30"/>
                  </a:lnTo>
                  <a:lnTo>
                    <a:pt x="76" y="46"/>
                  </a:lnTo>
                  <a:lnTo>
                    <a:pt x="80" y="62"/>
                  </a:lnTo>
                  <a:lnTo>
                    <a:pt x="82" y="82"/>
                  </a:lnTo>
                  <a:lnTo>
                    <a:pt x="84"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36" name="Freeform 22"/>
            <p:cNvSpPr>
              <a:spLocks/>
            </p:cNvSpPr>
            <p:nvPr userDrawn="1"/>
          </p:nvSpPr>
          <p:spPr bwMode="auto">
            <a:xfrm>
              <a:off x="662" y="4070"/>
              <a:ext cx="109" cy="207"/>
            </a:xfrm>
            <a:custGeom>
              <a:avLst/>
              <a:gdLst>
                <a:gd name="T0" fmla="*/ 88 w 110"/>
                <a:gd name="T1" fmla="*/ 104 h 208"/>
                <a:gd name="T2" fmla="*/ 88 w 110"/>
                <a:gd name="T3" fmla="*/ 104 h 208"/>
                <a:gd name="T4" fmla="*/ 86 w 110"/>
                <a:gd name="T5" fmla="*/ 104 h 208"/>
                <a:gd name="T6" fmla="*/ 84 w 110"/>
                <a:gd name="T7" fmla="*/ 122 h 208"/>
                <a:gd name="T8" fmla="*/ 78 w 110"/>
                <a:gd name="T9" fmla="*/ 140 h 208"/>
                <a:gd name="T10" fmla="*/ 72 w 110"/>
                <a:gd name="T11" fmla="*/ 156 h 208"/>
                <a:gd name="T12" fmla="*/ 64 w 110"/>
                <a:gd name="T13" fmla="*/ 168 h 208"/>
                <a:gd name="T14" fmla="*/ 55 w 110"/>
                <a:gd name="T15" fmla="*/ 178 h 208"/>
                <a:gd name="T16" fmla="*/ 55 w 110"/>
                <a:gd name="T17" fmla="*/ 184 h 208"/>
                <a:gd name="T18" fmla="*/ 55 w 110"/>
                <a:gd name="T19" fmla="*/ 186 h 208"/>
                <a:gd name="T20" fmla="*/ 55 w 110"/>
                <a:gd name="T21" fmla="*/ 186 h 208"/>
                <a:gd name="T22" fmla="*/ 44 w 110"/>
                <a:gd name="T23" fmla="*/ 184 h 208"/>
                <a:gd name="T24" fmla="*/ 34 w 110"/>
                <a:gd name="T25" fmla="*/ 178 h 208"/>
                <a:gd name="T26" fmla="*/ 24 w 110"/>
                <a:gd name="T27" fmla="*/ 168 h 208"/>
                <a:gd name="T28" fmla="*/ 16 w 110"/>
                <a:gd name="T29" fmla="*/ 156 h 208"/>
                <a:gd name="T30" fmla="*/ 10 w 110"/>
                <a:gd name="T31" fmla="*/ 140 h 208"/>
                <a:gd name="T32" fmla="*/ 4 w 110"/>
                <a:gd name="T33" fmla="*/ 122 h 208"/>
                <a:gd name="T34" fmla="*/ 2 w 110"/>
                <a:gd name="T35" fmla="*/ 104 h 208"/>
                <a:gd name="T36" fmla="*/ 0 w 110"/>
                <a:gd name="T37" fmla="*/ 104 h 208"/>
                <a:gd name="T38" fmla="*/ 0 w 110"/>
                <a:gd name="T39" fmla="*/ 104 h 208"/>
                <a:gd name="T40" fmla="*/ 2 w 110"/>
                <a:gd name="T41" fmla="*/ 84 h 208"/>
                <a:gd name="T42" fmla="*/ 4 w 110"/>
                <a:gd name="T43" fmla="*/ 64 h 208"/>
                <a:gd name="T44" fmla="*/ 10 w 110"/>
                <a:gd name="T45" fmla="*/ 46 h 208"/>
                <a:gd name="T46" fmla="*/ 16 w 110"/>
                <a:gd name="T47" fmla="*/ 30 h 208"/>
                <a:gd name="T48" fmla="*/ 24 w 110"/>
                <a:gd name="T49" fmla="*/ 18 h 208"/>
                <a:gd name="T50" fmla="*/ 34 w 110"/>
                <a:gd name="T51" fmla="*/ 8 h 208"/>
                <a:gd name="T52" fmla="*/ 44 w 110"/>
                <a:gd name="T53" fmla="*/ 2 h 208"/>
                <a:gd name="T54" fmla="*/ 55 w 110"/>
                <a:gd name="T55" fmla="*/ 0 h 208"/>
                <a:gd name="T56" fmla="*/ 55 w 110"/>
                <a:gd name="T57" fmla="*/ 0 h 208"/>
                <a:gd name="T58" fmla="*/ 55 w 110"/>
                <a:gd name="T59" fmla="*/ 2 h 208"/>
                <a:gd name="T60" fmla="*/ 55 w 110"/>
                <a:gd name="T61" fmla="*/ 8 h 208"/>
                <a:gd name="T62" fmla="*/ 64 w 110"/>
                <a:gd name="T63" fmla="*/ 18 h 208"/>
                <a:gd name="T64" fmla="*/ 72 w 110"/>
                <a:gd name="T65" fmla="*/ 30 h 208"/>
                <a:gd name="T66" fmla="*/ 78 w 110"/>
                <a:gd name="T67" fmla="*/ 46 h 208"/>
                <a:gd name="T68" fmla="*/ 84 w 110"/>
                <a:gd name="T69" fmla="*/ 64 h 208"/>
                <a:gd name="T70" fmla="*/ 86 w 110"/>
                <a:gd name="T71" fmla="*/ 84 h 208"/>
                <a:gd name="T72" fmla="*/ 88 w 110"/>
                <a:gd name="T73" fmla="*/ 104 h 208"/>
                <a:gd name="T74" fmla="*/ 88 w 110"/>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0" h="208">
                  <a:moveTo>
                    <a:pt x="110" y="104"/>
                  </a:moveTo>
                  <a:lnTo>
                    <a:pt x="110" y="104"/>
                  </a:lnTo>
                  <a:lnTo>
                    <a:pt x="108" y="126"/>
                  </a:lnTo>
                  <a:lnTo>
                    <a:pt x="106" y="144"/>
                  </a:lnTo>
                  <a:lnTo>
                    <a:pt x="100" y="162"/>
                  </a:lnTo>
                  <a:lnTo>
                    <a:pt x="94" y="178"/>
                  </a:lnTo>
                  <a:lnTo>
                    <a:pt x="86" y="190"/>
                  </a:lnTo>
                  <a:lnTo>
                    <a:pt x="76" y="200"/>
                  </a:lnTo>
                  <a:lnTo>
                    <a:pt x="66" y="206"/>
                  </a:lnTo>
                  <a:lnTo>
                    <a:pt x="56" y="208"/>
                  </a:lnTo>
                  <a:lnTo>
                    <a:pt x="44" y="206"/>
                  </a:lnTo>
                  <a:lnTo>
                    <a:pt x="34" y="200"/>
                  </a:lnTo>
                  <a:lnTo>
                    <a:pt x="24" y="190"/>
                  </a:lnTo>
                  <a:lnTo>
                    <a:pt x="16" y="178"/>
                  </a:lnTo>
                  <a:lnTo>
                    <a:pt x="10" y="162"/>
                  </a:lnTo>
                  <a:lnTo>
                    <a:pt x="4" y="144"/>
                  </a:lnTo>
                  <a:lnTo>
                    <a:pt x="2" y="126"/>
                  </a:lnTo>
                  <a:lnTo>
                    <a:pt x="0" y="104"/>
                  </a:lnTo>
                  <a:lnTo>
                    <a:pt x="2" y="84"/>
                  </a:lnTo>
                  <a:lnTo>
                    <a:pt x="4" y="64"/>
                  </a:lnTo>
                  <a:lnTo>
                    <a:pt x="10" y="46"/>
                  </a:lnTo>
                  <a:lnTo>
                    <a:pt x="16" y="30"/>
                  </a:lnTo>
                  <a:lnTo>
                    <a:pt x="24" y="18"/>
                  </a:lnTo>
                  <a:lnTo>
                    <a:pt x="34" y="8"/>
                  </a:lnTo>
                  <a:lnTo>
                    <a:pt x="44" y="2"/>
                  </a:lnTo>
                  <a:lnTo>
                    <a:pt x="56" y="0"/>
                  </a:lnTo>
                  <a:lnTo>
                    <a:pt x="66" y="2"/>
                  </a:lnTo>
                  <a:lnTo>
                    <a:pt x="76" y="8"/>
                  </a:lnTo>
                  <a:lnTo>
                    <a:pt x="86" y="18"/>
                  </a:lnTo>
                  <a:lnTo>
                    <a:pt x="94" y="30"/>
                  </a:lnTo>
                  <a:lnTo>
                    <a:pt x="100" y="46"/>
                  </a:lnTo>
                  <a:lnTo>
                    <a:pt x="106" y="64"/>
                  </a:lnTo>
                  <a:lnTo>
                    <a:pt x="108" y="84"/>
                  </a:lnTo>
                  <a:lnTo>
                    <a:pt x="11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37" name="Freeform 23"/>
            <p:cNvSpPr>
              <a:spLocks/>
            </p:cNvSpPr>
            <p:nvPr userDrawn="1"/>
          </p:nvSpPr>
          <p:spPr bwMode="auto">
            <a:xfrm>
              <a:off x="884" y="4070"/>
              <a:ext cx="133" cy="207"/>
            </a:xfrm>
            <a:custGeom>
              <a:avLst/>
              <a:gdLst>
                <a:gd name="T0" fmla="*/ 112 w 134"/>
                <a:gd name="T1" fmla="*/ 104 h 208"/>
                <a:gd name="T2" fmla="*/ 112 w 134"/>
                <a:gd name="T3" fmla="*/ 104 h 208"/>
                <a:gd name="T4" fmla="*/ 110 w 134"/>
                <a:gd name="T5" fmla="*/ 104 h 208"/>
                <a:gd name="T6" fmla="*/ 106 w 134"/>
                <a:gd name="T7" fmla="*/ 122 h 208"/>
                <a:gd name="T8" fmla="*/ 100 w 134"/>
                <a:gd name="T9" fmla="*/ 140 h 208"/>
                <a:gd name="T10" fmla="*/ 92 w 134"/>
                <a:gd name="T11" fmla="*/ 156 h 208"/>
                <a:gd name="T12" fmla="*/ 82 w 134"/>
                <a:gd name="T13" fmla="*/ 168 h 208"/>
                <a:gd name="T14" fmla="*/ 70 w 134"/>
                <a:gd name="T15" fmla="*/ 178 h 208"/>
                <a:gd name="T16" fmla="*/ 67 w 134"/>
                <a:gd name="T17" fmla="*/ 184 h 208"/>
                <a:gd name="T18" fmla="*/ 66 w 134"/>
                <a:gd name="T19" fmla="*/ 186 h 208"/>
                <a:gd name="T20" fmla="*/ 66 w 134"/>
                <a:gd name="T21" fmla="*/ 186 h 208"/>
                <a:gd name="T22" fmla="*/ 54 w 134"/>
                <a:gd name="T23" fmla="*/ 184 h 208"/>
                <a:gd name="T24" fmla="*/ 40 w 134"/>
                <a:gd name="T25" fmla="*/ 178 h 208"/>
                <a:gd name="T26" fmla="*/ 30 w 134"/>
                <a:gd name="T27" fmla="*/ 168 h 208"/>
                <a:gd name="T28" fmla="*/ 20 w 134"/>
                <a:gd name="T29" fmla="*/ 156 h 208"/>
                <a:gd name="T30" fmla="*/ 10 w 134"/>
                <a:gd name="T31" fmla="*/ 140 h 208"/>
                <a:gd name="T32" fmla="*/ 4 w 134"/>
                <a:gd name="T33" fmla="*/ 122 h 208"/>
                <a:gd name="T34" fmla="*/ 0 w 134"/>
                <a:gd name="T35" fmla="*/ 104 h 208"/>
                <a:gd name="T36" fmla="*/ 0 w 134"/>
                <a:gd name="T37" fmla="*/ 104 h 208"/>
                <a:gd name="T38" fmla="*/ 0 w 134"/>
                <a:gd name="T39" fmla="*/ 104 h 208"/>
                <a:gd name="T40" fmla="*/ 0 w 134"/>
                <a:gd name="T41" fmla="*/ 82 h 208"/>
                <a:gd name="T42" fmla="*/ 4 w 134"/>
                <a:gd name="T43" fmla="*/ 64 h 208"/>
                <a:gd name="T44" fmla="*/ 10 w 134"/>
                <a:gd name="T45" fmla="*/ 46 h 208"/>
                <a:gd name="T46" fmla="*/ 20 w 134"/>
                <a:gd name="T47" fmla="*/ 30 h 208"/>
                <a:gd name="T48" fmla="*/ 30 w 134"/>
                <a:gd name="T49" fmla="*/ 18 h 208"/>
                <a:gd name="T50" fmla="*/ 40 w 134"/>
                <a:gd name="T51" fmla="*/ 8 h 208"/>
                <a:gd name="T52" fmla="*/ 54 w 134"/>
                <a:gd name="T53" fmla="*/ 2 h 208"/>
                <a:gd name="T54" fmla="*/ 66 w 134"/>
                <a:gd name="T55" fmla="*/ 0 h 208"/>
                <a:gd name="T56" fmla="*/ 66 w 134"/>
                <a:gd name="T57" fmla="*/ 0 h 208"/>
                <a:gd name="T58" fmla="*/ 67 w 134"/>
                <a:gd name="T59" fmla="*/ 2 h 208"/>
                <a:gd name="T60" fmla="*/ 70 w 134"/>
                <a:gd name="T61" fmla="*/ 8 h 208"/>
                <a:gd name="T62" fmla="*/ 82 w 134"/>
                <a:gd name="T63" fmla="*/ 18 h 208"/>
                <a:gd name="T64" fmla="*/ 92 w 134"/>
                <a:gd name="T65" fmla="*/ 30 h 208"/>
                <a:gd name="T66" fmla="*/ 100 w 134"/>
                <a:gd name="T67" fmla="*/ 46 h 208"/>
                <a:gd name="T68" fmla="*/ 106 w 134"/>
                <a:gd name="T69" fmla="*/ 64 h 208"/>
                <a:gd name="T70" fmla="*/ 110 w 134"/>
                <a:gd name="T71" fmla="*/ 82 h 208"/>
                <a:gd name="T72" fmla="*/ 112 w 134"/>
                <a:gd name="T73" fmla="*/ 104 h 208"/>
                <a:gd name="T74" fmla="*/ 112 w 134"/>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4" h="208">
                  <a:moveTo>
                    <a:pt x="134" y="104"/>
                  </a:moveTo>
                  <a:lnTo>
                    <a:pt x="134" y="104"/>
                  </a:lnTo>
                  <a:lnTo>
                    <a:pt x="132" y="124"/>
                  </a:lnTo>
                  <a:lnTo>
                    <a:pt x="128" y="144"/>
                  </a:lnTo>
                  <a:lnTo>
                    <a:pt x="122" y="162"/>
                  </a:lnTo>
                  <a:lnTo>
                    <a:pt x="114" y="178"/>
                  </a:lnTo>
                  <a:lnTo>
                    <a:pt x="104" y="190"/>
                  </a:lnTo>
                  <a:lnTo>
                    <a:pt x="92" y="200"/>
                  </a:lnTo>
                  <a:lnTo>
                    <a:pt x="80" y="206"/>
                  </a:lnTo>
                  <a:lnTo>
                    <a:pt x="66" y="208"/>
                  </a:lnTo>
                  <a:lnTo>
                    <a:pt x="54" y="206"/>
                  </a:lnTo>
                  <a:lnTo>
                    <a:pt x="40" y="200"/>
                  </a:lnTo>
                  <a:lnTo>
                    <a:pt x="30" y="190"/>
                  </a:lnTo>
                  <a:lnTo>
                    <a:pt x="20" y="178"/>
                  </a:lnTo>
                  <a:lnTo>
                    <a:pt x="10" y="162"/>
                  </a:lnTo>
                  <a:lnTo>
                    <a:pt x="4" y="144"/>
                  </a:lnTo>
                  <a:lnTo>
                    <a:pt x="0" y="124"/>
                  </a:lnTo>
                  <a:lnTo>
                    <a:pt x="0" y="104"/>
                  </a:lnTo>
                  <a:lnTo>
                    <a:pt x="0" y="82"/>
                  </a:lnTo>
                  <a:lnTo>
                    <a:pt x="4" y="64"/>
                  </a:lnTo>
                  <a:lnTo>
                    <a:pt x="10" y="46"/>
                  </a:lnTo>
                  <a:lnTo>
                    <a:pt x="20" y="30"/>
                  </a:lnTo>
                  <a:lnTo>
                    <a:pt x="30" y="18"/>
                  </a:lnTo>
                  <a:lnTo>
                    <a:pt x="40" y="8"/>
                  </a:lnTo>
                  <a:lnTo>
                    <a:pt x="54" y="2"/>
                  </a:lnTo>
                  <a:lnTo>
                    <a:pt x="66" y="0"/>
                  </a:lnTo>
                  <a:lnTo>
                    <a:pt x="80" y="2"/>
                  </a:lnTo>
                  <a:lnTo>
                    <a:pt x="92" y="8"/>
                  </a:lnTo>
                  <a:lnTo>
                    <a:pt x="104" y="18"/>
                  </a:lnTo>
                  <a:lnTo>
                    <a:pt x="114" y="30"/>
                  </a:lnTo>
                  <a:lnTo>
                    <a:pt x="122" y="46"/>
                  </a:lnTo>
                  <a:lnTo>
                    <a:pt x="128" y="64"/>
                  </a:lnTo>
                  <a:lnTo>
                    <a:pt x="132" y="82"/>
                  </a:lnTo>
                  <a:lnTo>
                    <a:pt x="134"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38" name="Freeform 24"/>
            <p:cNvSpPr>
              <a:spLocks/>
            </p:cNvSpPr>
            <p:nvPr userDrawn="1"/>
          </p:nvSpPr>
          <p:spPr bwMode="auto">
            <a:xfrm>
              <a:off x="1106" y="4065"/>
              <a:ext cx="158" cy="212"/>
            </a:xfrm>
            <a:custGeom>
              <a:avLst/>
              <a:gdLst>
                <a:gd name="T0" fmla="*/ 118 w 160"/>
                <a:gd name="T1" fmla="*/ 128 h 210"/>
                <a:gd name="T2" fmla="*/ 118 w 160"/>
                <a:gd name="T3" fmla="*/ 128 h 210"/>
                <a:gd name="T4" fmla="*/ 118 w 160"/>
                <a:gd name="T5" fmla="*/ 148 h 210"/>
                <a:gd name="T6" fmla="*/ 115 w 160"/>
                <a:gd name="T7" fmla="*/ 178 h 210"/>
                <a:gd name="T8" fmla="*/ 111 w 160"/>
                <a:gd name="T9" fmla="*/ 208 h 210"/>
                <a:gd name="T10" fmla="*/ 107 w 160"/>
                <a:gd name="T11" fmla="*/ 224 h 210"/>
                <a:gd name="T12" fmla="*/ 101 w 160"/>
                <a:gd name="T13" fmla="*/ 236 h 210"/>
                <a:gd name="T14" fmla="*/ 90 w 160"/>
                <a:gd name="T15" fmla="*/ 246 h 210"/>
                <a:gd name="T16" fmla="*/ 74 w 160"/>
                <a:gd name="T17" fmla="*/ 252 h 210"/>
                <a:gd name="T18" fmla="*/ 58 w 160"/>
                <a:gd name="T19" fmla="*/ 254 h 210"/>
                <a:gd name="T20" fmla="*/ 58 w 160"/>
                <a:gd name="T21" fmla="*/ 254 h 210"/>
                <a:gd name="T22" fmla="*/ 42 w 160"/>
                <a:gd name="T23" fmla="*/ 252 h 210"/>
                <a:gd name="T24" fmla="*/ 40 w 160"/>
                <a:gd name="T25" fmla="*/ 246 h 210"/>
                <a:gd name="T26" fmla="*/ 36 w 160"/>
                <a:gd name="T27" fmla="*/ 236 h 210"/>
                <a:gd name="T28" fmla="*/ 24 w 160"/>
                <a:gd name="T29" fmla="*/ 224 h 210"/>
                <a:gd name="T30" fmla="*/ 14 w 160"/>
                <a:gd name="T31" fmla="*/ 208 h 210"/>
                <a:gd name="T32" fmla="*/ 6 w 160"/>
                <a:gd name="T33" fmla="*/ 178 h 210"/>
                <a:gd name="T34" fmla="*/ 2 w 160"/>
                <a:gd name="T35" fmla="*/ 148 h 210"/>
                <a:gd name="T36" fmla="*/ 0 w 160"/>
                <a:gd name="T37" fmla="*/ 128 h 210"/>
                <a:gd name="T38" fmla="*/ 0 w 160"/>
                <a:gd name="T39" fmla="*/ 128 h 210"/>
                <a:gd name="T40" fmla="*/ 2 w 160"/>
                <a:gd name="T41" fmla="*/ 106 h 210"/>
                <a:gd name="T42" fmla="*/ 6 w 160"/>
                <a:gd name="T43" fmla="*/ 86 h 210"/>
                <a:gd name="T44" fmla="*/ 14 w 160"/>
                <a:gd name="T45" fmla="*/ 46 h 210"/>
                <a:gd name="T46" fmla="*/ 24 w 160"/>
                <a:gd name="T47" fmla="*/ 30 h 210"/>
                <a:gd name="T48" fmla="*/ 36 w 160"/>
                <a:gd name="T49" fmla="*/ 18 h 210"/>
                <a:gd name="T50" fmla="*/ 40 w 160"/>
                <a:gd name="T51" fmla="*/ 8 h 210"/>
                <a:gd name="T52" fmla="*/ 42 w 160"/>
                <a:gd name="T53" fmla="*/ 2 h 210"/>
                <a:gd name="T54" fmla="*/ 58 w 160"/>
                <a:gd name="T55" fmla="*/ 0 h 210"/>
                <a:gd name="T56" fmla="*/ 58 w 160"/>
                <a:gd name="T57" fmla="*/ 0 h 210"/>
                <a:gd name="T58" fmla="*/ 74 w 160"/>
                <a:gd name="T59" fmla="*/ 2 h 210"/>
                <a:gd name="T60" fmla="*/ 90 w 160"/>
                <a:gd name="T61" fmla="*/ 8 h 210"/>
                <a:gd name="T62" fmla="*/ 101 w 160"/>
                <a:gd name="T63" fmla="*/ 18 h 210"/>
                <a:gd name="T64" fmla="*/ 107 w 160"/>
                <a:gd name="T65" fmla="*/ 30 h 210"/>
                <a:gd name="T66" fmla="*/ 111 w 160"/>
                <a:gd name="T67" fmla="*/ 46 h 210"/>
                <a:gd name="T68" fmla="*/ 115 w 160"/>
                <a:gd name="T69" fmla="*/ 86 h 210"/>
                <a:gd name="T70" fmla="*/ 118 w 160"/>
                <a:gd name="T71" fmla="*/ 106 h 210"/>
                <a:gd name="T72" fmla="*/ 118 w 160"/>
                <a:gd name="T73" fmla="*/ 128 h 210"/>
                <a:gd name="T74" fmla="*/ 118 w 160"/>
                <a:gd name="T75" fmla="*/ 128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60" h="210">
                  <a:moveTo>
                    <a:pt x="160" y="106"/>
                  </a:moveTo>
                  <a:lnTo>
                    <a:pt x="160" y="106"/>
                  </a:lnTo>
                  <a:lnTo>
                    <a:pt x="160" y="126"/>
                  </a:lnTo>
                  <a:lnTo>
                    <a:pt x="154" y="146"/>
                  </a:lnTo>
                  <a:lnTo>
                    <a:pt x="146" y="164"/>
                  </a:lnTo>
                  <a:lnTo>
                    <a:pt x="138" y="180"/>
                  </a:lnTo>
                  <a:lnTo>
                    <a:pt x="126" y="192"/>
                  </a:lnTo>
                  <a:lnTo>
                    <a:pt x="112" y="202"/>
                  </a:lnTo>
                  <a:lnTo>
                    <a:pt x="96" y="208"/>
                  </a:lnTo>
                  <a:lnTo>
                    <a:pt x="80" y="210"/>
                  </a:lnTo>
                  <a:lnTo>
                    <a:pt x="64" y="208"/>
                  </a:lnTo>
                  <a:lnTo>
                    <a:pt x="50" y="202"/>
                  </a:lnTo>
                  <a:lnTo>
                    <a:pt x="36" y="192"/>
                  </a:lnTo>
                  <a:lnTo>
                    <a:pt x="24" y="180"/>
                  </a:lnTo>
                  <a:lnTo>
                    <a:pt x="14" y="164"/>
                  </a:lnTo>
                  <a:lnTo>
                    <a:pt x="6" y="146"/>
                  </a:lnTo>
                  <a:lnTo>
                    <a:pt x="2" y="126"/>
                  </a:lnTo>
                  <a:lnTo>
                    <a:pt x="0" y="106"/>
                  </a:lnTo>
                  <a:lnTo>
                    <a:pt x="2" y="84"/>
                  </a:lnTo>
                  <a:lnTo>
                    <a:pt x="6" y="64"/>
                  </a:lnTo>
                  <a:lnTo>
                    <a:pt x="14" y="46"/>
                  </a:lnTo>
                  <a:lnTo>
                    <a:pt x="24" y="30"/>
                  </a:lnTo>
                  <a:lnTo>
                    <a:pt x="36" y="18"/>
                  </a:lnTo>
                  <a:lnTo>
                    <a:pt x="50" y="8"/>
                  </a:lnTo>
                  <a:lnTo>
                    <a:pt x="64" y="2"/>
                  </a:lnTo>
                  <a:lnTo>
                    <a:pt x="80" y="0"/>
                  </a:lnTo>
                  <a:lnTo>
                    <a:pt x="96" y="2"/>
                  </a:lnTo>
                  <a:lnTo>
                    <a:pt x="112" y="8"/>
                  </a:lnTo>
                  <a:lnTo>
                    <a:pt x="126" y="18"/>
                  </a:lnTo>
                  <a:lnTo>
                    <a:pt x="138" y="30"/>
                  </a:lnTo>
                  <a:lnTo>
                    <a:pt x="146" y="46"/>
                  </a:lnTo>
                  <a:lnTo>
                    <a:pt x="154" y="64"/>
                  </a:lnTo>
                  <a:lnTo>
                    <a:pt x="160" y="84"/>
                  </a:lnTo>
                  <a:lnTo>
                    <a:pt x="16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39" name="Freeform 25"/>
            <p:cNvSpPr>
              <a:spLocks/>
            </p:cNvSpPr>
            <p:nvPr userDrawn="1"/>
          </p:nvSpPr>
          <p:spPr bwMode="auto">
            <a:xfrm>
              <a:off x="1323" y="4065"/>
              <a:ext cx="188" cy="212"/>
            </a:xfrm>
            <a:custGeom>
              <a:avLst/>
              <a:gdLst>
                <a:gd name="T0" fmla="*/ 188 w 188"/>
                <a:gd name="T1" fmla="*/ 126 h 210"/>
                <a:gd name="T2" fmla="*/ 188 w 188"/>
                <a:gd name="T3" fmla="*/ 126 h 210"/>
                <a:gd name="T4" fmla="*/ 186 w 188"/>
                <a:gd name="T5" fmla="*/ 148 h 210"/>
                <a:gd name="T6" fmla="*/ 180 w 188"/>
                <a:gd name="T7" fmla="*/ 178 h 210"/>
                <a:gd name="T8" fmla="*/ 172 w 188"/>
                <a:gd name="T9" fmla="*/ 208 h 210"/>
                <a:gd name="T10" fmla="*/ 160 w 188"/>
                <a:gd name="T11" fmla="*/ 224 h 210"/>
                <a:gd name="T12" fmla="*/ 146 w 188"/>
                <a:gd name="T13" fmla="*/ 236 h 210"/>
                <a:gd name="T14" fmla="*/ 130 w 188"/>
                <a:gd name="T15" fmla="*/ 246 h 210"/>
                <a:gd name="T16" fmla="*/ 112 w 188"/>
                <a:gd name="T17" fmla="*/ 252 h 210"/>
                <a:gd name="T18" fmla="*/ 94 w 188"/>
                <a:gd name="T19" fmla="*/ 254 h 210"/>
                <a:gd name="T20" fmla="*/ 94 w 188"/>
                <a:gd name="T21" fmla="*/ 254 h 210"/>
                <a:gd name="T22" fmla="*/ 76 w 188"/>
                <a:gd name="T23" fmla="*/ 252 h 210"/>
                <a:gd name="T24" fmla="*/ 58 w 188"/>
                <a:gd name="T25" fmla="*/ 246 h 210"/>
                <a:gd name="T26" fmla="*/ 42 w 188"/>
                <a:gd name="T27" fmla="*/ 236 h 210"/>
                <a:gd name="T28" fmla="*/ 28 w 188"/>
                <a:gd name="T29" fmla="*/ 224 h 210"/>
                <a:gd name="T30" fmla="*/ 16 w 188"/>
                <a:gd name="T31" fmla="*/ 208 h 210"/>
                <a:gd name="T32" fmla="*/ 8 w 188"/>
                <a:gd name="T33" fmla="*/ 178 h 210"/>
                <a:gd name="T34" fmla="*/ 2 w 188"/>
                <a:gd name="T35" fmla="*/ 148 h 210"/>
                <a:gd name="T36" fmla="*/ 0 w 188"/>
                <a:gd name="T37" fmla="*/ 126 h 210"/>
                <a:gd name="T38" fmla="*/ 0 w 188"/>
                <a:gd name="T39" fmla="*/ 126 h 210"/>
                <a:gd name="T40" fmla="*/ 2 w 188"/>
                <a:gd name="T41" fmla="*/ 106 h 210"/>
                <a:gd name="T42" fmla="*/ 8 w 188"/>
                <a:gd name="T43" fmla="*/ 86 h 210"/>
                <a:gd name="T44" fmla="*/ 16 w 188"/>
                <a:gd name="T45" fmla="*/ 46 h 210"/>
                <a:gd name="T46" fmla="*/ 28 w 188"/>
                <a:gd name="T47" fmla="*/ 30 h 210"/>
                <a:gd name="T48" fmla="*/ 42 w 188"/>
                <a:gd name="T49" fmla="*/ 18 h 210"/>
                <a:gd name="T50" fmla="*/ 58 w 188"/>
                <a:gd name="T51" fmla="*/ 8 h 210"/>
                <a:gd name="T52" fmla="*/ 76 w 188"/>
                <a:gd name="T53" fmla="*/ 2 h 210"/>
                <a:gd name="T54" fmla="*/ 94 w 188"/>
                <a:gd name="T55" fmla="*/ 0 h 210"/>
                <a:gd name="T56" fmla="*/ 94 w 188"/>
                <a:gd name="T57" fmla="*/ 0 h 210"/>
                <a:gd name="T58" fmla="*/ 112 w 188"/>
                <a:gd name="T59" fmla="*/ 2 h 210"/>
                <a:gd name="T60" fmla="*/ 130 w 188"/>
                <a:gd name="T61" fmla="*/ 8 h 210"/>
                <a:gd name="T62" fmla="*/ 146 w 188"/>
                <a:gd name="T63" fmla="*/ 18 h 210"/>
                <a:gd name="T64" fmla="*/ 160 w 188"/>
                <a:gd name="T65" fmla="*/ 30 h 210"/>
                <a:gd name="T66" fmla="*/ 172 w 188"/>
                <a:gd name="T67" fmla="*/ 46 h 210"/>
                <a:gd name="T68" fmla="*/ 180 w 188"/>
                <a:gd name="T69" fmla="*/ 86 h 210"/>
                <a:gd name="T70" fmla="*/ 186 w 188"/>
                <a:gd name="T71" fmla="*/ 106 h 210"/>
                <a:gd name="T72" fmla="*/ 188 w 188"/>
                <a:gd name="T73" fmla="*/ 126 h 210"/>
                <a:gd name="T74" fmla="*/ 188 w 188"/>
                <a:gd name="T75" fmla="*/ 126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88" h="210">
                  <a:moveTo>
                    <a:pt x="188" y="104"/>
                  </a:moveTo>
                  <a:lnTo>
                    <a:pt x="188" y="104"/>
                  </a:lnTo>
                  <a:lnTo>
                    <a:pt x="186" y="126"/>
                  </a:lnTo>
                  <a:lnTo>
                    <a:pt x="180" y="146"/>
                  </a:lnTo>
                  <a:lnTo>
                    <a:pt x="172" y="164"/>
                  </a:lnTo>
                  <a:lnTo>
                    <a:pt x="160" y="180"/>
                  </a:lnTo>
                  <a:lnTo>
                    <a:pt x="146" y="192"/>
                  </a:lnTo>
                  <a:lnTo>
                    <a:pt x="130" y="202"/>
                  </a:lnTo>
                  <a:lnTo>
                    <a:pt x="112" y="208"/>
                  </a:lnTo>
                  <a:lnTo>
                    <a:pt x="94" y="210"/>
                  </a:lnTo>
                  <a:lnTo>
                    <a:pt x="76" y="208"/>
                  </a:lnTo>
                  <a:lnTo>
                    <a:pt x="58" y="202"/>
                  </a:lnTo>
                  <a:lnTo>
                    <a:pt x="42" y="192"/>
                  </a:lnTo>
                  <a:lnTo>
                    <a:pt x="28" y="180"/>
                  </a:lnTo>
                  <a:lnTo>
                    <a:pt x="16" y="164"/>
                  </a:lnTo>
                  <a:lnTo>
                    <a:pt x="8" y="146"/>
                  </a:lnTo>
                  <a:lnTo>
                    <a:pt x="2" y="126"/>
                  </a:lnTo>
                  <a:lnTo>
                    <a:pt x="0" y="104"/>
                  </a:lnTo>
                  <a:lnTo>
                    <a:pt x="2" y="84"/>
                  </a:lnTo>
                  <a:lnTo>
                    <a:pt x="8" y="64"/>
                  </a:lnTo>
                  <a:lnTo>
                    <a:pt x="16" y="46"/>
                  </a:lnTo>
                  <a:lnTo>
                    <a:pt x="28" y="30"/>
                  </a:lnTo>
                  <a:lnTo>
                    <a:pt x="42" y="18"/>
                  </a:lnTo>
                  <a:lnTo>
                    <a:pt x="58" y="8"/>
                  </a:lnTo>
                  <a:lnTo>
                    <a:pt x="76" y="2"/>
                  </a:lnTo>
                  <a:lnTo>
                    <a:pt x="94" y="0"/>
                  </a:lnTo>
                  <a:lnTo>
                    <a:pt x="112" y="2"/>
                  </a:lnTo>
                  <a:lnTo>
                    <a:pt x="130" y="8"/>
                  </a:lnTo>
                  <a:lnTo>
                    <a:pt x="146" y="18"/>
                  </a:lnTo>
                  <a:lnTo>
                    <a:pt x="160" y="30"/>
                  </a:lnTo>
                  <a:lnTo>
                    <a:pt x="172" y="46"/>
                  </a:lnTo>
                  <a:lnTo>
                    <a:pt x="180" y="64"/>
                  </a:lnTo>
                  <a:lnTo>
                    <a:pt x="186" y="84"/>
                  </a:lnTo>
                  <a:lnTo>
                    <a:pt x="188"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0" name="Freeform 26"/>
            <p:cNvSpPr>
              <a:spLocks/>
            </p:cNvSpPr>
            <p:nvPr userDrawn="1"/>
          </p:nvSpPr>
          <p:spPr bwMode="auto">
            <a:xfrm>
              <a:off x="1546"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0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0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0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0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0" y="180"/>
                  </a:lnTo>
                  <a:lnTo>
                    <a:pt x="166" y="194"/>
                  </a:lnTo>
                  <a:lnTo>
                    <a:pt x="148" y="204"/>
                  </a:lnTo>
                  <a:lnTo>
                    <a:pt x="128" y="210"/>
                  </a:lnTo>
                  <a:lnTo>
                    <a:pt x="106" y="212"/>
                  </a:lnTo>
                  <a:lnTo>
                    <a:pt x="84" y="210"/>
                  </a:lnTo>
                  <a:lnTo>
                    <a:pt x="64" y="204"/>
                  </a:lnTo>
                  <a:lnTo>
                    <a:pt x="46" y="194"/>
                  </a:lnTo>
                  <a:lnTo>
                    <a:pt x="30" y="180"/>
                  </a:lnTo>
                  <a:lnTo>
                    <a:pt x="18" y="166"/>
                  </a:lnTo>
                  <a:lnTo>
                    <a:pt x="8" y="148"/>
                  </a:lnTo>
                  <a:lnTo>
                    <a:pt x="2" y="128"/>
                  </a:lnTo>
                  <a:lnTo>
                    <a:pt x="0" y="106"/>
                  </a:lnTo>
                  <a:lnTo>
                    <a:pt x="2" y="84"/>
                  </a:lnTo>
                  <a:lnTo>
                    <a:pt x="8" y="64"/>
                  </a:lnTo>
                  <a:lnTo>
                    <a:pt x="18" y="46"/>
                  </a:lnTo>
                  <a:lnTo>
                    <a:pt x="30" y="32"/>
                  </a:lnTo>
                  <a:lnTo>
                    <a:pt x="46" y="18"/>
                  </a:lnTo>
                  <a:lnTo>
                    <a:pt x="64" y="8"/>
                  </a:lnTo>
                  <a:lnTo>
                    <a:pt x="84" y="2"/>
                  </a:lnTo>
                  <a:lnTo>
                    <a:pt x="106" y="0"/>
                  </a:lnTo>
                  <a:lnTo>
                    <a:pt x="128" y="2"/>
                  </a:lnTo>
                  <a:lnTo>
                    <a:pt x="148" y="8"/>
                  </a:lnTo>
                  <a:lnTo>
                    <a:pt x="166" y="18"/>
                  </a:lnTo>
                  <a:lnTo>
                    <a:pt x="180"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1" name="Freeform 27"/>
            <p:cNvSpPr>
              <a:spLocks/>
            </p:cNvSpPr>
            <p:nvPr userDrawn="1"/>
          </p:nvSpPr>
          <p:spPr bwMode="auto">
            <a:xfrm>
              <a:off x="4888" y="4074"/>
              <a:ext cx="30" cy="203"/>
            </a:xfrm>
            <a:custGeom>
              <a:avLst/>
              <a:gdLst>
                <a:gd name="T0" fmla="*/ 0 w 32"/>
                <a:gd name="T1" fmla="*/ 102 h 204"/>
                <a:gd name="T2" fmla="*/ 0 w 32"/>
                <a:gd name="T3" fmla="*/ 102 h 204"/>
                <a:gd name="T4" fmla="*/ 2 w 32"/>
                <a:gd name="T5" fmla="*/ 120 h 204"/>
                <a:gd name="T6" fmla="*/ 4 w 32"/>
                <a:gd name="T7" fmla="*/ 152 h 204"/>
                <a:gd name="T8" fmla="*/ 8 w 32"/>
                <a:gd name="T9" fmla="*/ 174 h 204"/>
                <a:gd name="T10" fmla="*/ 8 w 32"/>
                <a:gd name="T11" fmla="*/ 180 h 204"/>
                <a:gd name="T12" fmla="*/ 8 w 32"/>
                <a:gd name="T13" fmla="*/ 182 h 204"/>
                <a:gd name="T14" fmla="*/ 8 w 32"/>
                <a:gd name="T15" fmla="*/ 182 h 204"/>
                <a:gd name="T16" fmla="*/ 8 w 32"/>
                <a:gd name="T17" fmla="*/ 180 h 204"/>
                <a:gd name="T18" fmla="*/ 8 w 32"/>
                <a:gd name="T19" fmla="*/ 174 h 204"/>
                <a:gd name="T20" fmla="*/ 8 w 32"/>
                <a:gd name="T21" fmla="*/ 152 h 204"/>
                <a:gd name="T22" fmla="*/ 8 w 32"/>
                <a:gd name="T23" fmla="*/ 120 h 204"/>
                <a:gd name="T24" fmla="*/ 8 w 32"/>
                <a:gd name="T25" fmla="*/ 102 h 204"/>
                <a:gd name="T26" fmla="*/ 8 w 32"/>
                <a:gd name="T27" fmla="*/ 102 h 204"/>
                <a:gd name="T28" fmla="*/ 8 w 32"/>
                <a:gd name="T29" fmla="*/ 62 h 204"/>
                <a:gd name="T30" fmla="*/ 8 w 32"/>
                <a:gd name="T31" fmla="*/ 30 h 204"/>
                <a:gd name="T32" fmla="*/ 8 w 32"/>
                <a:gd name="T33" fmla="*/ 8 h 204"/>
                <a:gd name="T34" fmla="*/ 8 w 32"/>
                <a:gd name="T35" fmla="*/ 2 h 204"/>
                <a:gd name="T36" fmla="*/ 8 w 32"/>
                <a:gd name="T37" fmla="*/ 0 h 204"/>
                <a:gd name="T38" fmla="*/ 8 w 32"/>
                <a:gd name="T39" fmla="*/ 0 h 204"/>
                <a:gd name="T40" fmla="*/ 8 w 32"/>
                <a:gd name="T41" fmla="*/ 2 h 204"/>
                <a:gd name="T42" fmla="*/ 8 w 32"/>
                <a:gd name="T43" fmla="*/ 8 h 204"/>
                <a:gd name="T44" fmla="*/ 4 w 32"/>
                <a:gd name="T45" fmla="*/ 30 h 204"/>
                <a:gd name="T46" fmla="*/ 2 w 32"/>
                <a:gd name="T47" fmla="*/ 62 h 204"/>
                <a:gd name="T48" fmla="*/ 0 w 32"/>
                <a:gd name="T49" fmla="*/ 102 h 204"/>
                <a:gd name="T50" fmla="*/ 0 w 32"/>
                <a:gd name="T51" fmla="*/ 102 h 2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2" h="204">
                  <a:moveTo>
                    <a:pt x="0" y="102"/>
                  </a:moveTo>
                  <a:lnTo>
                    <a:pt x="0" y="102"/>
                  </a:lnTo>
                  <a:lnTo>
                    <a:pt x="2" y="142"/>
                  </a:lnTo>
                  <a:lnTo>
                    <a:pt x="4" y="174"/>
                  </a:lnTo>
                  <a:lnTo>
                    <a:pt x="10" y="196"/>
                  </a:lnTo>
                  <a:lnTo>
                    <a:pt x="12" y="202"/>
                  </a:lnTo>
                  <a:lnTo>
                    <a:pt x="16" y="204"/>
                  </a:lnTo>
                  <a:lnTo>
                    <a:pt x="20" y="202"/>
                  </a:lnTo>
                  <a:lnTo>
                    <a:pt x="22" y="196"/>
                  </a:lnTo>
                  <a:lnTo>
                    <a:pt x="28" y="174"/>
                  </a:lnTo>
                  <a:lnTo>
                    <a:pt x="30" y="142"/>
                  </a:lnTo>
                  <a:lnTo>
                    <a:pt x="32" y="102"/>
                  </a:lnTo>
                  <a:lnTo>
                    <a:pt x="30" y="62"/>
                  </a:lnTo>
                  <a:lnTo>
                    <a:pt x="28" y="30"/>
                  </a:lnTo>
                  <a:lnTo>
                    <a:pt x="22" y="8"/>
                  </a:lnTo>
                  <a:lnTo>
                    <a:pt x="20" y="2"/>
                  </a:lnTo>
                  <a:lnTo>
                    <a:pt x="16" y="0"/>
                  </a:lnTo>
                  <a:lnTo>
                    <a:pt x="12" y="2"/>
                  </a:lnTo>
                  <a:lnTo>
                    <a:pt x="10" y="8"/>
                  </a:lnTo>
                  <a:lnTo>
                    <a:pt x="4" y="30"/>
                  </a:lnTo>
                  <a:lnTo>
                    <a:pt x="2" y="62"/>
                  </a:lnTo>
                  <a:lnTo>
                    <a:pt x="0"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2" name="Freeform 28"/>
            <p:cNvSpPr>
              <a:spLocks/>
            </p:cNvSpPr>
            <p:nvPr userDrawn="1"/>
          </p:nvSpPr>
          <p:spPr bwMode="auto">
            <a:xfrm>
              <a:off x="4641" y="4070"/>
              <a:ext cx="54" cy="207"/>
            </a:xfrm>
            <a:custGeom>
              <a:avLst/>
              <a:gdLst>
                <a:gd name="T0" fmla="*/ 0 w 56"/>
                <a:gd name="T1" fmla="*/ 126 h 206"/>
                <a:gd name="T2" fmla="*/ 0 w 56"/>
                <a:gd name="T3" fmla="*/ 126 h 206"/>
                <a:gd name="T4" fmla="*/ 0 w 56"/>
                <a:gd name="T5" fmla="*/ 146 h 206"/>
                <a:gd name="T6" fmla="*/ 2 w 56"/>
                <a:gd name="T7" fmla="*/ 166 h 206"/>
                <a:gd name="T8" fmla="*/ 4 w 56"/>
                <a:gd name="T9" fmla="*/ 182 h 206"/>
                <a:gd name="T10" fmla="*/ 8 w 56"/>
                <a:gd name="T11" fmla="*/ 198 h 206"/>
                <a:gd name="T12" fmla="*/ 12 w 56"/>
                <a:gd name="T13" fmla="*/ 210 h 206"/>
                <a:gd name="T14" fmla="*/ 14 w 56"/>
                <a:gd name="T15" fmla="*/ 220 h 206"/>
                <a:gd name="T16" fmla="*/ 14 w 56"/>
                <a:gd name="T17" fmla="*/ 226 h 206"/>
                <a:gd name="T18" fmla="*/ 14 w 56"/>
                <a:gd name="T19" fmla="*/ 228 h 206"/>
                <a:gd name="T20" fmla="*/ 14 w 56"/>
                <a:gd name="T21" fmla="*/ 228 h 206"/>
                <a:gd name="T22" fmla="*/ 14 w 56"/>
                <a:gd name="T23" fmla="*/ 226 h 206"/>
                <a:gd name="T24" fmla="*/ 18 w 56"/>
                <a:gd name="T25" fmla="*/ 220 h 206"/>
                <a:gd name="T26" fmla="*/ 21 w 56"/>
                <a:gd name="T27" fmla="*/ 210 h 206"/>
                <a:gd name="T28" fmla="*/ 23 w 56"/>
                <a:gd name="T29" fmla="*/ 198 h 206"/>
                <a:gd name="T30" fmla="*/ 25 w 56"/>
                <a:gd name="T31" fmla="*/ 182 h 206"/>
                <a:gd name="T32" fmla="*/ 26 w 56"/>
                <a:gd name="T33" fmla="*/ 166 h 206"/>
                <a:gd name="T34" fmla="*/ 27 w 56"/>
                <a:gd name="T35" fmla="*/ 146 h 206"/>
                <a:gd name="T36" fmla="*/ 27 w 56"/>
                <a:gd name="T37" fmla="*/ 126 h 206"/>
                <a:gd name="T38" fmla="*/ 27 w 56"/>
                <a:gd name="T39" fmla="*/ 126 h 206"/>
                <a:gd name="T40" fmla="*/ 27 w 56"/>
                <a:gd name="T41" fmla="*/ 82 h 206"/>
                <a:gd name="T42" fmla="*/ 26 w 56"/>
                <a:gd name="T43" fmla="*/ 64 h 206"/>
                <a:gd name="T44" fmla="*/ 25 w 56"/>
                <a:gd name="T45" fmla="*/ 46 h 206"/>
                <a:gd name="T46" fmla="*/ 23 w 56"/>
                <a:gd name="T47" fmla="*/ 30 h 206"/>
                <a:gd name="T48" fmla="*/ 21 w 56"/>
                <a:gd name="T49" fmla="*/ 18 h 206"/>
                <a:gd name="T50" fmla="*/ 18 w 56"/>
                <a:gd name="T51" fmla="*/ 8 h 206"/>
                <a:gd name="T52" fmla="*/ 14 w 56"/>
                <a:gd name="T53" fmla="*/ 2 h 206"/>
                <a:gd name="T54" fmla="*/ 14 w 56"/>
                <a:gd name="T55" fmla="*/ 0 h 206"/>
                <a:gd name="T56" fmla="*/ 14 w 56"/>
                <a:gd name="T57" fmla="*/ 0 h 206"/>
                <a:gd name="T58" fmla="*/ 14 w 56"/>
                <a:gd name="T59" fmla="*/ 2 h 206"/>
                <a:gd name="T60" fmla="*/ 14 w 56"/>
                <a:gd name="T61" fmla="*/ 8 h 206"/>
                <a:gd name="T62" fmla="*/ 12 w 56"/>
                <a:gd name="T63" fmla="*/ 18 h 206"/>
                <a:gd name="T64" fmla="*/ 8 w 56"/>
                <a:gd name="T65" fmla="*/ 30 h 206"/>
                <a:gd name="T66" fmla="*/ 4 w 56"/>
                <a:gd name="T67" fmla="*/ 46 h 206"/>
                <a:gd name="T68" fmla="*/ 2 w 56"/>
                <a:gd name="T69" fmla="*/ 64 h 206"/>
                <a:gd name="T70" fmla="*/ 0 w 56"/>
                <a:gd name="T71" fmla="*/ 82 h 206"/>
                <a:gd name="T72" fmla="*/ 0 w 56"/>
                <a:gd name="T73" fmla="*/ 126 h 206"/>
                <a:gd name="T74" fmla="*/ 0 w 56"/>
                <a:gd name="T75" fmla="*/ 126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6" h="206">
                  <a:moveTo>
                    <a:pt x="0" y="104"/>
                  </a:moveTo>
                  <a:lnTo>
                    <a:pt x="0" y="104"/>
                  </a:lnTo>
                  <a:lnTo>
                    <a:pt x="0" y="124"/>
                  </a:lnTo>
                  <a:lnTo>
                    <a:pt x="2" y="144"/>
                  </a:lnTo>
                  <a:lnTo>
                    <a:pt x="4" y="160"/>
                  </a:lnTo>
                  <a:lnTo>
                    <a:pt x="8" y="176"/>
                  </a:lnTo>
                  <a:lnTo>
                    <a:pt x="12" y="188"/>
                  </a:lnTo>
                  <a:lnTo>
                    <a:pt x="16" y="198"/>
                  </a:lnTo>
                  <a:lnTo>
                    <a:pt x="22" y="204"/>
                  </a:lnTo>
                  <a:lnTo>
                    <a:pt x="28" y="206"/>
                  </a:lnTo>
                  <a:lnTo>
                    <a:pt x="34" y="204"/>
                  </a:lnTo>
                  <a:lnTo>
                    <a:pt x="40" y="198"/>
                  </a:lnTo>
                  <a:lnTo>
                    <a:pt x="44" y="188"/>
                  </a:lnTo>
                  <a:lnTo>
                    <a:pt x="48" y="176"/>
                  </a:lnTo>
                  <a:lnTo>
                    <a:pt x="52" y="160"/>
                  </a:lnTo>
                  <a:lnTo>
                    <a:pt x="54" y="144"/>
                  </a:lnTo>
                  <a:lnTo>
                    <a:pt x="56" y="124"/>
                  </a:lnTo>
                  <a:lnTo>
                    <a:pt x="56" y="104"/>
                  </a:lnTo>
                  <a:lnTo>
                    <a:pt x="56" y="82"/>
                  </a:lnTo>
                  <a:lnTo>
                    <a:pt x="54" y="64"/>
                  </a:lnTo>
                  <a:lnTo>
                    <a:pt x="52" y="46"/>
                  </a:lnTo>
                  <a:lnTo>
                    <a:pt x="48" y="30"/>
                  </a:lnTo>
                  <a:lnTo>
                    <a:pt x="44" y="18"/>
                  </a:lnTo>
                  <a:lnTo>
                    <a:pt x="40" y="8"/>
                  </a:lnTo>
                  <a:lnTo>
                    <a:pt x="34" y="2"/>
                  </a:lnTo>
                  <a:lnTo>
                    <a:pt x="28" y="0"/>
                  </a:lnTo>
                  <a:lnTo>
                    <a:pt x="22" y="2"/>
                  </a:lnTo>
                  <a:lnTo>
                    <a:pt x="16" y="8"/>
                  </a:lnTo>
                  <a:lnTo>
                    <a:pt x="12" y="18"/>
                  </a:lnTo>
                  <a:lnTo>
                    <a:pt x="8" y="30"/>
                  </a:lnTo>
                  <a:lnTo>
                    <a:pt x="4" y="46"/>
                  </a:lnTo>
                  <a:lnTo>
                    <a:pt x="2" y="64"/>
                  </a:lnTo>
                  <a:lnTo>
                    <a:pt x="0" y="82"/>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3" name="Freeform 29"/>
            <p:cNvSpPr>
              <a:spLocks/>
            </p:cNvSpPr>
            <p:nvPr userDrawn="1"/>
          </p:nvSpPr>
          <p:spPr bwMode="auto">
            <a:xfrm>
              <a:off x="4390" y="4070"/>
              <a:ext cx="84" cy="207"/>
            </a:xfrm>
            <a:custGeom>
              <a:avLst/>
              <a:gdLst>
                <a:gd name="T0" fmla="*/ 0 w 84"/>
                <a:gd name="T1" fmla="*/ 102 h 206"/>
                <a:gd name="T2" fmla="*/ 0 w 84"/>
                <a:gd name="T3" fmla="*/ 102 h 206"/>
                <a:gd name="T4" fmla="*/ 2 w 84"/>
                <a:gd name="T5" fmla="*/ 146 h 206"/>
                <a:gd name="T6" fmla="*/ 4 w 84"/>
                <a:gd name="T7" fmla="*/ 164 h 206"/>
                <a:gd name="T8" fmla="*/ 8 w 84"/>
                <a:gd name="T9" fmla="*/ 182 h 206"/>
                <a:gd name="T10" fmla="*/ 12 w 84"/>
                <a:gd name="T11" fmla="*/ 198 h 206"/>
                <a:gd name="T12" fmla="*/ 20 w 84"/>
                <a:gd name="T13" fmla="*/ 210 h 206"/>
                <a:gd name="T14" fmla="*/ 26 w 84"/>
                <a:gd name="T15" fmla="*/ 220 h 206"/>
                <a:gd name="T16" fmla="*/ 34 w 84"/>
                <a:gd name="T17" fmla="*/ 226 h 206"/>
                <a:gd name="T18" fmla="*/ 42 w 84"/>
                <a:gd name="T19" fmla="*/ 228 h 206"/>
                <a:gd name="T20" fmla="*/ 42 w 84"/>
                <a:gd name="T21" fmla="*/ 228 h 206"/>
                <a:gd name="T22" fmla="*/ 50 w 84"/>
                <a:gd name="T23" fmla="*/ 226 h 206"/>
                <a:gd name="T24" fmla="*/ 58 w 84"/>
                <a:gd name="T25" fmla="*/ 220 h 206"/>
                <a:gd name="T26" fmla="*/ 66 w 84"/>
                <a:gd name="T27" fmla="*/ 210 h 206"/>
                <a:gd name="T28" fmla="*/ 72 w 84"/>
                <a:gd name="T29" fmla="*/ 198 h 206"/>
                <a:gd name="T30" fmla="*/ 78 w 84"/>
                <a:gd name="T31" fmla="*/ 182 h 206"/>
                <a:gd name="T32" fmla="*/ 80 w 84"/>
                <a:gd name="T33" fmla="*/ 164 h 206"/>
                <a:gd name="T34" fmla="*/ 84 w 84"/>
                <a:gd name="T35" fmla="*/ 146 h 206"/>
                <a:gd name="T36" fmla="*/ 84 w 84"/>
                <a:gd name="T37" fmla="*/ 102 h 206"/>
                <a:gd name="T38" fmla="*/ 84 w 84"/>
                <a:gd name="T39" fmla="*/ 102 h 206"/>
                <a:gd name="T40" fmla="*/ 84 w 84"/>
                <a:gd name="T41" fmla="*/ 82 h 206"/>
                <a:gd name="T42" fmla="*/ 80 w 84"/>
                <a:gd name="T43" fmla="*/ 62 h 206"/>
                <a:gd name="T44" fmla="*/ 78 w 84"/>
                <a:gd name="T45" fmla="*/ 46 h 206"/>
                <a:gd name="T46" fmla="*/ 72 w 84"/>
                <a:gd name="T47" fmla="*/ 30 h 206"/>
                <a:gd name="T48" fmla="*/ 66 w 84"/>
                <a:gd name="T49" fmla="*/ 18 h 206"/>
                <a:gd name="T50" fmla="*/ 58 w 84"/>
                <a:gd name="T51" fmla="*/ 8 h 206"/>
                <a:gd name="T52" fmla="*/ 50 w 84"/>
                <a:gd name="T53" fmla="*/ 2 h 206"/>
                <a:gd name="T54" fmla="*/ 42 w 84"/>
                <a:gd name="T55" fmla="*/ 0 h 206"/>
                <a:gd name="T56" fmla="*/ 42 w 84"/>
                <a:gd name="T57" fmla="*/ 0 h 206"/>
                <a:gd name="T58" fmla="*/ 34 w 84"/>
                <a:gd name="T59" fmla="*/ 2 h 206"/>
                <a:gd name="T60" fmla="*/ 26 w 84"/>
                <a:gd name="T61" fmla="*/ 8 h 206"/>
                <a:gd name="T62" fmla="*/ 20 w 84"/>
                <a:gd name="T63" fmla="*/ 18 h 206"/>
                <a:gd name="T64" fmla="*/ 12 w 84"/>
                <a:gd name="T65" fmla="*/ 30 h 206"/>
                <a:gd name="T66" fmla="*/ 8 w 84"/>
                <a:gd name="T67" fmla="*/ 46 h 206"/>
                <a:gd name="T68" fmla="*/ 4 w 84"/>
                <a:gd name="T69" fmla="*/ 62 h 206"/>
                <a:gd name="T70" fmla="*/ 2 w 84"/>
                <a:gd name="T71" fmla="*/ 82 h 206"/>
                <a:gd name="T72" fmla="*/ 0 w 84"/>
                <a:gd name="T73" fmla="*/ 102 h 206"/>
                <a:gd name="T74" fmla="*/ 0 w 84"/>
                <a:gd name="T75" fmla="*/ 10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4" h="206">
                  <a:moveTo>
                    <a:pt x="0" y="102"/>
                  </a:moveTo>
                  <a:lnTo>
                    <a:pt x="0" y="102"/>
                  </a:lnTo>
                  <a:lnTo>
                    <a:pt x="2" y="124"/>
                  </a:lnTo>
                  <a:lnTo>
                    <a:pt x="4" y="142"/>
                  </a:lnTo>
                  <a:lnTo>
                    <a:pt x="8" y="160"/>
                  </a:lnTo>
                  <a:lnTo>
                    <a:pt x="12" y="176"/>
                  </a:lnTo>
                  <a:lnTo>
                    <a:pt x="20" y="188"/>
                  </a:lnTo>
                  <a:lnTo>
                    <a:pt x="26" y="198"/>
                  </a:lnTo>
                  <a:lnTo>
                    <a:pt x="34" y="204"/>
                  </a:lnTo>
                  <a:lnTo>
                    <a:pt x="42" y="206"/>
                  </a:lnTo>
                  <a:lnTo>
                    <a:pt x="50" y="204"/>
                  </a:lnTo>
                  <a:lnTo>
                    <a:pt x="58" y="198"/>
                  </a:lnTo>
                  <a:lnTo>
                    <a:pt x="66" y="188"/>
                  </a:lnTo>
                  <a:lnTo>
                    <a:pt x="72" y="176"/>
                  </a:lnTo>
                  <a:lnTo>
                    <a:pt x="78" y="160"/>
                  </a:lnTo>
                  <a:lnTo>
                    <a:pt x="80" y="142"/>
                  </a:lnTo>
                  <a:lnTo>
                    <a:pt x="84" y="124"/>
                  </a:lnTo>
                  <a:lnTo>
                    <a:pt x="84" y="102"/>
                  </a:lnTo>
                  <a:lnTo>
                    <a:pt x="84" y="82"/>
                  </a:lnTo>
                  <a:lnTo>
                    <a:pt x="80" y="62"/>
                  </a:lnTo>
                  <a:lnTo>
                    <a:pt x="78" y="46"/>
                  </a:lnTo>
                  <a:lnTo>
                    <a:pt x="72" y="30"/>
                  </a:lnTo>
                  <a:lnTo>
                    <a:pt x="66" y="18"/>
                  </a:lnTo>
                  <a:lnTo>
                    <a:pt x="58" y="8"/>
                  </a:lnTo>
                  <a:lnTo>
                    <a:pt x="50" y="2"/>
                  </a:lnTo>
                  <a:lnTo>
                    <a:pt x="42" y="0"/>
                  </a:lnTo>
                  <a:lnTo>
                    <a:pt x="34" y="2"/>
                  </a:lnTo>
                  <a:lnTo>
                    <a:pt x="26" y="8"/>
                  </a:lnTo>
                  <a:lnTo>
                    <a:pt x="20" y="18"/>
                  </a:lnTo>
                  <a:lnTo>
                    <a:pt x="12" y="30"/>
                  </a:lnTo>
                  <a:lnTo>
                    <a:pt x="8" y="46"/>
                  </a:lnTo>
                  <a:lnTo>
                    <a:pt x="4" y="62"/>
                  </a:lnTo>
                  <a:lnTo>
                    <a:pt x="2" y="82"/>
                  </a:lnTo>
                  <a:lnTo>
                    <a:pt x="0"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4" name="Freeform 30"/>
            <p:cNvSpPr>
              <a:spLocks/>
            </p:cNvSpPr>
            <p:nvPr userDrawn="1"/>
          </p:nvSpPr>
          <p:spPr bwMode="auto">
            <a:xfrm>
              <a:off x="4148" y="4070"/>
              <a:ext cx="109" cy="207"/>
            </a:xfrm>
            <a:custGeom>
              <a:avLst/>
              <a:gdLst>
                <a:gd name="T0" fmla="*/ 0 w 110"/>
                <a:gd name="T1" fmla="*/ 104 h 208"/>
                <a:gd name="T2" fmla="*/ 0 w 110"/>
                <a:gd name="T3" fmla="*/ 104 h 208"/>
                <a:gd name="T4" fmla="*/ 2 w 110"/>
                <a:gd name="T5" fmla="*/ 104 h 208"/>
                <a:gd name="T6" fmla="*/ 4 w 110"/>
                <a:gd name="T7" fmla="*/ 122 h 208"/>
                <a:gd name="T8" fmla="*/ 10 w 110"/>
                <a:gd name="T9" fmla="*/ 140 h 208"/>
                <a:gd name="T10" fmla="*/ 16 w 110"/>
                <a:gd name="T11" fmla="*/ 156 h 208"/>
                <a:gd name="T12" fmla="*/ 24 w 110"/>
                <a:gd name="T13" fmla="*/ 168 h 208"/>
                <a:gd name="T14" fmla="*/ 34 w 110"/>
                <a:gd name="T15" fmla="*/ 178 h 208"/>
                <a:gd name="T16" fmla="*/ 44 w 110"/>
                <a:gd name="T17" fmla="*/ 184 h 208"/>
                <a:gd name="T18" fmla="*/ 54 w 110"/>
                <a:gd name="T19" fmla="*/ 186 h 208"/>
                <a:gd name="T20" fmla="*/ 54 w 110"/>
                <a:gd name="T21" fmla="*/ 186 h 208"/>
                <a:gd name="T22" fmla="*/ 55 w 110"/>
                <a:gd name="T23" fmla="*/ 184 h 208"/>
                <a:gd name="T24" fmla="*/ 55 w 110"/>
                <a:gd name="T25" fmla="*/ 178 h 208"/>
                <a:gd name="T26" fmla="*/ 64 w 110"/>
                <a:gd name="T27" fmla="*/ 168 h 208"/>
                <a:gd name="T28" fmla="*/ 72 w 110"/>
                <a:gd name="T29" fmla="*/ 156 h 208"/>
                <a:gd name="T30" fmla="*/ 78 w 110"/>
                <a:gd name="T31" fmla="*/ 140 h 208"/>
                <a:gd name="T32" fmla="*/ 82 w 110"/>
                <a:gd name="T33" fmla="*/ 122 h 208"/>
                <a:gd name="T34" fmla="*/ 86 w 110"/>
                <a:gd name="T35" fmla="*/ 104 h 208"/>
                <a:gd name="T36" fmla="*/ 88 w 110"/>
                <a:gd name="T37" fmla="*/ 104 h 208"/>
                <a:gd name="T38" fmla="*/ 88 w 110"/>
                <a:gd name="T39" fmla="*/ 104 h 208"/>
                <a:gd name="T40" fmla="*/ 86 w 110"/>
                <a:gd name="T41" fmla="*/ 84 h 208"/>
                <a:gd name="T42" fmla="*/ 82 w 110"/>
                <a:gd name="T43" fmla="*/ 64 h 208"/>
                <a:gd name="T44" fmla="*/ 78 w 110"/>
                <a:gd name="T45" fmla="*/ 46 h 208"/>
                <a:gd name="T46" fmla="*/ 72 w 110"/>
                <a:gd name="T47" fmla="*/ 30 h 208"/>
                <a:gd name="T48" fmla="*/ 64 w 110"/>
                <a:gd name="T49" fmla="*/ 18 h 208"/>
                <a:gd name="T50" fmla="*/ 55 w 110"/>
                <a:gd name="T51" fmla="*/ 8 h 208"/>
                <a:gd name="T52" fmla="*/ 55 w 110"/>
                <a:gd name="T53" fmla="*/ 2 h 208"/>
                <a:gd name="T54" fmla="*/ 54 w 110"/>
                <a:gd name="T55" fmla="*/ 0 h 208"/>
                <a:gd name="T56" fmla="*/ 54 w 110"/>
                <a:gd name="T57" fmla="*/ 0 h 208"/>
                <a:gd name="T58" fmla="*/ 44 w 110"/>
                <a:gd name="T59" fmla="*/ 2 h 208"/>
                <a:gd name="T60" fmla="*/ 34 w 110"/>
                <a:gd name="T61" fmla="*/ 8 h 208"/>
                <a:gd name="T62" fmla="*/ 24 w 110"/>
                <a:gd name="T63" fmla="*/ 18 h 208"/>
                <a:gd name="T64" fmla="*/ 16 w 110"/>
                <a:gd name="T65" fmla="*/ 30 h 208"/>
                <a:gd name="T66" fmla="*/ 10 w 110"/>
                <a:gd name="T67" fmla="*/ 46 h 208"/>
                <a:gd name="T68" fmla="*/ 4 w 110"/>
                <a:gd name="T69" fmla="*/ 64 h 208"/>
                <a:gd name="T70" fmla="*/ 2 w 110"/>
                <a:gd name="T71" fmla="*/ 84 h 208"/>
                <a:gd name="T72" fmla="*/ 0 w 110"/>
                <a:gd name="T73" fmla="*/ 104 h 208"/>
                <a:gd name="T74" fmla="*/ 0 w 110"/>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0" h="208">
                  <a:moveTo>
                    <a:pt x="0" y="104"/>
                  </a:moveTo>
                  <a:lnTo>
                    <a:pt x="0" y="104"/>
                  </a:lnTo>
                  <a:lnTo>
                    <a:pt x="2" y="126"/>
                  </a:lnTo>
                  <a:lnTo>
                    <a:pt x="4" y="144"/>
                  </a:lnTo>
                  <a:lnTo>
                    <a:pt x="10" y="162"/>
                  </a:lnTo>
                  <a:lnTo>
                    <a:pt x="16" y="178"/>
                  </a:lnTo>
                  <a:lnTo>
                    <a:pt x="24" y="190"/>
                  </a:lnTo>
                  <a:lnTo>
                    <a:pt x="34" y="200"/>
                  </a:lnTo>
                  <a:lnTo>
                    <a:pt x="44" y="206"/>
                  </a:lnTo>
                  <a:lnTo>
                    <a:pt x="54" y="208"/>
                  </a:lnTo>
                  <a:lnTo>
                    <a:pt x="66" y="206"/>
                  </a:lnTo>
                  <a:lnTo>
                    <a:pt x="76" y="200"/>
                  </a:lnTo>
                  <a:lnTo>
                    <a:pt x="86" y="190"/>
                  </a:lnTo>
                  <a:lnTo>
                    <a:pt x="94" y="178"/>
                  </a:lnTo>
                  <a:lnTo>
                    <a:pt x="100" y="162"/>
                  </a:lnTo>
                  <a:lnTo>
                    <a:pt x="104" y="144"/>
                  </a:lnTo>
                  <a:lnTo>
                    <a:pt x="108" y="126"/>
                  </a:lnTo>
                  <a:lnTo>
                    <a:pt x="110" y="104"/>
                  </a:lnTo>
                  <a:lnTo>
                    <a:pt x="108" y="84"/>
                  </a:lnTo>
                  <a:lnTo>
                    <a:pt x="104" y="64"/>
                  </a:lnTo>
                  <a:lnTo>
                    <a:pt x="100" y="46"/>
                  </a:lnTo>
                  <a:lnTo>
                    <a:pt x="94" y="30"/>
                  </a:lnTo>
                  <a:lnTo>
                    <a:pt x="86" y="18"/>
                  </a:lnTo>
                  <a:lnTo>
                    <a:pt x="76" y="8"/>
                  </a:lnTo>
                  <a:lnTo>
                    <a:pt x="66" y="2"/>
                  </a:lnTo>
                  <a:lnTo>
                    <a:pt x="54" y="0"/>
                  </a:lnTo>
                  <a:lnTo>
                    <a:pt x="44" y="2"/>
                  </a:lnTo>
                  <a:lnTo>
                    <a:pt x="34" y="8"/>
                  </a:lnTo>
                  <a:lnTo>
                    <a:pt x="24" y="18"/>
                  </a:lnTo>
                  <a:lnTo>
                    <a:pt x="16" y="30"/>
                  </a:lnTo>
                  <a:lnTo>
                    <a:pt x="10" y="46"/>
                  </a:lnTo>
                  <a:lnTo>
                    <a:pt x="4" y="64"/>
                  </a:lnTo>
                  <a:lnTo>
                    <a:pt x="2" y="84"/>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5" name="Freeform 31"/>
            <p:cNvSpPr>
              <a:spLocks/>
            </p:cNvSpPr>
            <p:nvPr userDrawn="1"/>
          </p:nvSpPr>
          <p:spPr bwMode="auto">
            <a:xfrm>
              <a:off x="3901" y="4070"/>
              <a:ext cx="133" cy="207"/>
            </a:xfrm>
            <a:custGeom>
              <a:avLst/>
              <a:gdLst>
                <a:gd name="T0" fmla="*/ 0 w 134"/>
                <a:gd name="T1" fmla="*/ 104 h 208"/>
                <a:gd name="T2" fmla="*/ 0 w 134"/>
                <a:gd name="T3" fmla="*/ 104 h 208"/>
                <a:gd name="T4" fmla="*/ 0 w 134"/>
                <a:gd name="T5" fmla="*/ 104 h 208"/>
                <a:gd name="T6" fmla="*/ 4 w 134"/>
                <a:gd name="T7" fmla="*/ 122 h 208"/>
                <a:gd name="T8" fmla="*/ 12 w 134"/>
                <a:gd name="T9" fmla="*/ 140 h 208"/>
                <a:gd name="T10" fmla="*/ 20 w 134"/>
                <a:gd name="T11" fmla="*/ 156 h 208"/>
                <a:gd name="T12" fmla="*/ 30 w 134"/>
                <a:gd name="T13" fmla="*/ 168 h 208"/>
                <a:gd name="T14" fmla="*/ 40 w 134"/>
                <a:gd name="T15" fmla="*/ 178 h 208"/>
                <a:gd name="T16" fmla="*/ 54 w 134"/>
                <a:gd name="T17" fmla="*/ 184 h 208"/>
                <a:gd name="T18" fmla="*/ 67 w 134"/>
                <a:gd name="T19" fmla="*/ 186 h 208"/>
                <a:gd name="T20" fmla="*/ 67 w 134"/>
                <a:gd name="T21" fmla="*/ 186 h 208"/>
                <a:gd name="T22" fmla="*/ 67 w 134"/>
                <a:gd name="T23" fmla="*/ 184 h 208"/>
                <a:gd name="T24" fmla="*/ 72 w 134"/>
                <a:gd name="T25" fmla="*/ 178 h 208"/>
                <a:gd name="T26" fmla="*/ 82 w 134"/>
                <a:gd name="T27" fmla="*/ 168 h 208"/>
                <a:gd name="T28" fmla="*/ 92 w 134"/>
                <a:gd name="T29" fmla="*/ 156 h 208"/>
                <a:gd name="T30" fmla="*/ 100 w 134"/>
                <a:gd name="T31" fmla="*/ 140 h 208"/>
                <a:gd name="T32" fmla="*/ 108 w 134"/>
                <a:gd name="T33" fmla="*/ 122 h 208"/>
                <a:gd name="T34" fmla="*/ 112 w 134"/>
                <a:gd name="T35" fmla="*/ 104 h 208"/>
                <a:gd name="T36" fmla="*/ 112 w 134"/>
                <a:gd name="T37" fmla="*/ 104 h 208"/>
                <a:gd name="T38" fmla="*/ 112 w 134"/>
                <a:gd name="T39" fmla="*/ 104 h 208"/>
                <a:gd name="T40" fmla="*/ 112 w 134"/>
                <a:gd name="T41" fmla="*/ 82 h 208"/>
                <a:gd name="T42" fmla="*/ 108 w 134"/>
                <a:gd name="T43" fmla="*/ 64 h 208"/>
                <a:gd name="T44" fmla="*/ 100 w 134"/>
                <a:gd name="T45" fmla="*/ 46 h 208"/>
                <a:gd name="T46" fmla="*/ 92 w 134"/>
                <a:gd name="T47" fmla="*/ 30 h 208"/>
                <a:gd name="T48" fmla="*/ 82 w 134"/>
                <a:gd name="T49" fmla="*/ 18 h 208"/>
                <a:gd name="T50" fmla="*/ 72 w 134"/>
                <a:gd name="T51" fmla="*/ 8 h 208"/>
                <a:gd name="T52" fmla="*/ 67 w 134"/>
                <a:gd name="T53" fmla="*/ 2 h 208"/>
                <a:gd name="T54" fmla="*/ 67 w 134"/>
                <a:gd name="T55" fmla="*/ 0 h 208"/>
                <a:gd name="T56" fmla="*/ 67 w 134"/>
                <a:gd name="T57" fmla="*/ 0 h 208"/>
                <a:gd name="T58" fmla="*/ 54 w 134"/>
                <a:gd name="T59" fmla="*/ 2 h 208"/>
                <a:gd name="T60" fmla="*/ 40 w 134"/>
                <a:gd name="T61" fmla="*/ 8 h 208"/>
                <a:gd name="T62" fmla="*/ 30 w 134"/>
                <a:gd name="T63" fmla="*/ 18 h 208"/>
                <a:gd name="T64" fmla="*/ 20 w 134"/>
                <a:gd name="T65" fmla="*/ 30 h 208"/>
                <a:gd name="T66" fmla="*/ 12 w 134"/>
                <a:gd name="T67" fmla="*/ 46 h 208"/>
                <a:gd name="T68" fmla="*/ 4 w 134"/>
                <a:gd name="T69" fmla="*/ 64 h 208"/>
                <a:gd name="T70" fmla="*/ 0 w 134"/>
                <a:gd name="T71" fmla="*/ 82 h 208"/>
                <a:gd name="T72" fmla="*/ 0 w 134"/>
                <a:gd name="T73" fmla="*/ 104 h 208"/>
                <a:gd name="T74" fmla="*/ 0 w 134"/>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4" h="208">
                  <a:moveTo>
                    <a:pt x="0" y="104"/>
                  </a:moveTo>
                  <a:lnTo>
                    <a:pt x="0" y="104"/>
                  </a:lnTo>
                  <a:lnTo>
                    <a:pt x="0" y="124"/>
                  </a:lnTo>
                  <a:lnTo>
                    <a:pt x="4" y="144"/>
                  </a:lnTo>
                  <a:lnTo>
                    <a:pt x="12" y="162"/>
                  </a:lnTo>
                  <a:lnTo>
                    <a:pt x="20" y="178"/>
                  </a:lnTo>
                  <a:lnTo>
                    <a:pt x="30" y="190"/>
                  </a:lnTo>
                  <a:lnTo>
                    <a:pt x="40" y="200"/>
                  </a:lnTo>
                  <a:lnTo>
                    <a:pt x="54" y="206"/>
                  </a:lnTo>
                  <a:lnTo>
                    <a:pt x="68" y="208"/>
                  </a:lnTo>
                  <a:lnTo>
                    <a:pt x="80" y="206"/>
                  </a:lnTo>
                  <a:lnTo>
                    <a:pt x="94" y="200"/>
                  </a:lnTo>
                  <a:lnTo>
                    <a:pt x="104" y="190"/>
                  </a:lnTo>
                  <a:lnTo>
                    <a:pt x="114" y="178"/>
                  </a:lnTo>
                  <a:lnTo>
                    <a:pt x="122" y="162"/>
                  </a:lnTo>
                  <a:lnTo>
                    <a:pt x="130" y="144"/>
                  </a:lnTo>
                  <a:lnTo>
                    <a:pt x="134" y="124"/>
                  </a:lnTo>
                  <a:lnTo>
                    <a:pt x="134" y="104"/>
                  </a:lnTo>
                  <a:lnTo>
                    <a:pt x="134" y="82"/>
                  </a:lnTo>
                  <a:lnTo>
                    <a:pt x="130" y="64"/>
                  </a:lnTo>
                  <a:lnTo>
                    <a:pt x="122" y="46"/>
                  </a:lnTo>
                  <a:lnTo>
                    <a:pt x="114" y="30"/>
                  </a:lnTo>
                  <a:lnTo>
                    <a:pt x="104" y="18"/>
                  </a:lnTo>
                  <a:lnTo>
                    <a:pt x="94" y="8"/>
                  </a:lnTo>
                  <a:lnTo>
                    <a:pt x="80" y="2"/>
                  </a:lnTo>
                  <a:lnTo>
                    <a:pt x="68" y="0"/>
                  </a:lnTo>
                  <a:lnTo>
                    <a:pt x="54" y="2"/>
                  </a:lnTo>
                  <a:lnTo>
                    <a:pt x="40" y="8"/>
                  </a:lnTo>
                  <a:lnTo>
                    <a:pt x="30" y="18"/>
                  </a:lnTo>
                  <a:lnTo>
                    <a:pt x="20" y="30"/>
                  </a:lnTo>
                  <a:lnTo>
                    <a:pt x="12" y="46"/>
                  </a:lnTo>
                  <a:lnTo>
                    <a:pt x="4" y="64"/>
                  </a:lnTo>
                  <a:lnTo>
                    <a:pt x="0" y="82"/>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6" name="Freeform 32"/>
            <p:cNvSpPr>
              <a:spLocks/>
            </p:cNvSpPr>
            <p:nvPr userDrawn="1"/>
          </p:nvSpPr>
          <p:spPr bwMode="auto">
            <a:xfrm>
              <a:off x="3654" y="4065"/>
              <a:ext cx="158" cy="212"/>
            </a:xfrm>
            <a:custGeom>
              <a:avLst/>
              <a:gdLst>
                <a:gd name="T0" fmla="*/ 0 w 160"/>
                <a:gd name="T1" fmla="*/ 128 h 210"/>
                <a:gd name="T2" fmla="*/ 0 w 160"/>
                <a:gd name="T3" fmla="*/ 128 h 210"/>
                <a:gd name="T4" fmla="*/ 0 w 160"/>
                <a:gd name="T5" fmla="*/ 148 h 210"/>
                <a:gd name="T6" fmla="*/ 6 w 160"/>
                <a:gd name="T7" fmla="*/ 178 h 210"/>
                <a:gd name="T8" fmla="*/ 12 w 160"/>
                <a:gd name="T9" fmla="*/ 208 h 210"/>
                <a:gd name="T10" fmla="*/ 22 w 160"/>
                <a:gd name="T11" fmla="*/ 224 h 210"/>
                <a:gd name="T12" fmla="*/ 34 w 160"/>
                <a:gd name="T13" fmla="*/ 236 h 210"/>
                <a:gd name="T14" fmla="*/ 40 w 160"/>
                <a:gd name="T15" fmla="*/ 246 h 210"/>
                <a:gd name="T16" fmla="*/ 42 w 160"/>
                <a:gd name="T17" fmla="*/ 252 h 210"/>
                <a:gd name="T18" fmla="*/ 58 w 160"/>
                <a:gd name="T19" fmla="*/ 254 h 210"/>
                <a:gd name="T20" fmla="*/ 58 w 160"/>
                <a:gd name="T21" fmla="*/ 254 h 210"/>
                <a:gd name="T22" fmla="*/ 74 w 160"/>
                <a:gd name="T23" fmla="*/ 252 h 210"/>
                <a:gd name="T24" fmla="*/ 88 w 160"/>
                <a:gd name="T25" fmla="*/ 246 h 210"/>
                <a:gd name="T26" fmla="*/ 100 w 160"/>
                <a:gd name="T27" fmla="*/ 236 h 210"/>
                <a:gd name="T28" fmla="*/ 106 w 160"/>
                <a:gd name="T29" fmla="*/ 224 h 210"/>
                <a:gd name="T30" fmla="*/ 111 w 160"/>
                <a:gd name="T31" fmla="*/ 208 h 210"/>
                <a:gd name="T32" fmla="*/ 115 w 160"/>
                <a:gd name="T33" fmla="*/ 178 h 210"/>
                <a:gd name="T34" fmla="*/ 117 w 160"/>
                <a:gd name="T35" fmla="*/ 148 h 210"/>
                <a:gd name="T36" fmla="*/ 118 w 160"/>
                <a:gd name="T37" fmla="*/ 128 h 210"/>
                <a:gd name="T38" fmla="*/ 118 w 160"/>
                <a:gd name="T39" fmla="*/ 128 h 210"/>
                <a:gd name="T40" fmla="*/ 117 w 160"/>
                <a:gd name="T41" fmla="*/ 106 h 210"/>
                <a:gd name="T42" fmla="*/ 115 w 160"/>
                <a:gd name="T43" fmla="*/ 86 h 210"/>
                <a:gd name="T44" fmla="*/ 111 w 160"/>
                <a:gd name="T45" fmla="*/ 46 h 210"/>
                <a:gd name="T46" fmla="*/ 106 w 160"/>
                <a:gd name="T47" fmla="*/ 30 h 210"/>
                <a:gd name="T48" fmla="*/ 100 w 160"/>
                <a:gd name="T49" fmla="*/ 18 h 210"/>
                <a:gd name="T50" fmla="*/ 88 w 160"/>
                <a:gd name="T51" fmla="*/ 8 h 210"/>
                <a:gd name="T52" fmla="*/ 74 w 160"/>
                <a:gd name="T53" fmla="*/ 2 h 210"/>
                <a:gd name="T54" fmla="*/ 58 w 160"/>
                <a:gd name="T55" fmla="*/ 0 h 210"/>
                <a:gd name="T56" fmla="*/ 58 w 160"/>
                <a:gd name="T57" fmla="*/ 0 h 210"/>
                <a:gd name="T58" fmla="*/ 42 w 160"/>
                <a:gd name="T59" fmla="*/ 2 h 210"/>
                <a:gd name="T60" fmla="*/ 40 w 160"/>
                <a:gd name="T61" fmla="*/ 8 h 210"/>
                <a:gd name="T62" fmla="*/ 34 w 160"/>
                <a:gd name="T63" fmla="*/ 18 h 210"/>
                <a:gd name="T64" fmla="*/ 22 w 160"/>
                <a:gd name="T65" fmla="*/ 30 h 210"/>
                <a:gd name="T66" fmla="*/ 12 w 160"/>
                <a:gd name="T67" fmla="*/ 46 h 210"/>
                <a:gd name="T68" fmla="*/ 6 w 160"/>
                <a:gd name="T69" fmla="*/ 86 h 210"/>
                <a:gd name="T70" fmla="*/ 0 w 160"/>
                <a:gd name="T71" fmla="*/ 106 h 210"/>
                <a:gd name="T72" fmla="*/ 0 w 160"/>
                <a:gd name="T73" fmla="*/ 128 h 210"/>
                <a:gd name="T74" fmla="*/ 0 w 160"/>
                <a:gd name="T75" fmla="*/ 128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60" h="210">
                  <a:moveTo>
                    <a:pt x="0" y="106"/>
                  </a:moveTo>
                  <a:lnTo>
                    <a:pt x="0" y="106"/>
                  </a:lnTo>
                  <a:lnTo>
                    <a:pt x="0" y="126"/>
                  </a:lnTo>
                  <a:lnTo>
                    <a:pt x="6" y="146"/>
                  </a:lnTo>
                  <a:lnTo>
                    <a:pt x="12" y="164"/>
                  </a:lnTo>
                  <a:lnTo>
                    <a:pt x="22" y="180"/>
                  </a:lnTo>
                  <a:lnTo>
                    <a:pt x="34" y="192"/>
                  </a:lnTo>
                  <a:lnTo>
                    <a:pt x="48" y="202"/>
                  </a:lnTo>
                  <a:lnTo>
                    <a:pt x="64" y="208"/>
                  </a:lnTo>
                  <a:lnTo>
                    <a:pt x="80" y="210"/>
                  </a:lnTo>
                  <a:lnTo>
                    <a:pt x="96" y="208"/>
                  </a:lnTo>
                  <a:lnTo>
                    <a:pt x="110" y="202"/>
                  </a:lnTo>
                  <a:lnTo>
                    <a:pt x="124" y="192"/>
                  </a:lnTo>
                  <a:lnTo>
                    <a:pt x="136" y="180"/>
                  </a:lnTo>
                  <a:lnTo>
                    <a:pt x="146" y="164"/>
                  </a:lnTo>
                  <a:lnTo>
                    <a:pt x="154" y="146"/>
                  </a:lnTo>
                  <a:lnTo>
                    <a:pt x="158" y="126"/>
                  </a:lnTo>
                  <a:lnTo>
                    <a:pt x="160" y="106"/>
                  </a:lnTo>
                  <a:lnTo>
                    <a:pt x="158" y="84"/>
                  </a:lnTo>
                  <a:lnTo>
                    <a:pt x="154" y="64"/>
                  </a:lnTo>
                  <a:lnTo>
                    <a:pt x="146" y="46"/>
                  </a:lnTo>
                  <a:lnTo>
                    <a:pt x="136" y="30"/>
                  </a:lnTo>
                  <a:lnTo>
                    <a:pt x="124" y="18"/>
                  </a:lnTo>
                  <a:lnTo>
                    <a:pt x="110" y="8"/>
                  </a:lnTo>
                  <a:lnTo>
                    <a:pt x="96" y="2"/>
                  </a:lnTo>
                  <a:lnTo>
                    <a:pt x="80" y="0"/>
                  </a:lnTo>
                  <a:lnTo>
                    <a:pt x="64" y="2"/>
                  </a:lnTo>
                  <a:lnTo>
                    <a:pt x="48" y="8"/>
                  </a:lnTo>
                  <a:lnTo>
                    <a:pt x="34" y="18"/>
                  </a:lnTo>
                  <a:lnTo>
                    <a:pt x="22" y="30"/>
                  </a:lnTo>
                  <a:lnTo>
                    <a:pt x="12" y="46"/>
                  </a:lnTo>
                  <a:lnTo>
                    <a:pt x="6" y="64"/>
                  </a:lnTo>
                  <a:lnTo>
                    <a:pt x="0" y="84"/>
                  </a:lnTo>
                  <a:lnTo>
                    <a:pt x="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7" name="Freeform 33"/>
            <p:cNvSpPr>
              <a:spLocks/>
            </p:cNvSpPr>
            <p:nvPr userDrawn="1"/>
          </p:nvSpPr>
          <p:spPr bwMode="auto">
            <a:xfrm>
              <a:off x="3407" y="4065"/>
              <a:ext cx="183" cy="212"/>
            </a:xfrm>
            <a:custGeom>
              <a:avLst/>
              <a:gdLst>
                <a:gd name="T0" fmla="*/ 0 w 186"/>
                <a:gd name="T1" fmla="*/ 126 h 210"/>
                <a:gd name="T2" fmla="*/ 0 w 186"/>
                <a:gd name="T3" fmla="*/ 126 h 210"/>
                <a:gd name="T4" fmla="*/ 2 w 186"/>
                <a:gd name="T5" fmla="*/ 148 h 210"/>
                <a:gd name="T6" fmla="*/ 8 w 186"/>
                <a:gd name="T7" fmla="*/ 178 h 210"/>
                <a:gd name="T8" fmla="*/ 16 w 186"/>
                <a:gd name="T9" fmla="*/ 208 h 210"/>
                <a:gd name="T10" fmla="*/ 28 w 186"/>
                <a:gd name="T11" fmla="*/ 224 h 210"/>
                <a:gd name="T12" fmla="*/ 31 w 186"/>
                <a:gd name="T13" fmla="*/ 236 h 210"/>
                <a:gd name="T14" fmla="*/ 36 w 186"/>
                <a:gd name="T15" fmla="*/ 246 h 210"/>
                <a:gd name="T16" fmla="*/ 52 w 186"/>
                <a:gd name="T17" fmla="*/ 252 h 210"/>
                <a:gd name="T18" fmla="*/ 71 w 186"/>
                <a:gd name="T19" fmla="*/ 254 h 210"/>
                <a:gd name="T20" fmla="*/ 71 w 186"/>
                <a:gd name="T21" fmla="*/ 254 h 210"/>
                <a:gd name="T22" fmla="*/ 80 w 186"/>
                <a:gd name="T23" fmla="*/ 252 h 210"/>
                <a:gd name="T24" fmla="*/ 89 w 186"/>
                <a:gd name="T25" fmla="*/ 246 h 210"/>
                <a:gd name="T26" fmla="*/ 102 w 186"/>
                <a:gd name="T27" fmla="*/ 236 h 210"/>
                <a:gd name="T28" fmla="*/ 114 w 186"/>
                <a:gd name="T29" fmla="*/ 224 h 210"/>
                <a:gd name="T30" fmla="*/ 121 w 186"/>
                <a:gd name="T31" fmla="*/ 208 h 210"/>
                <a:gd name="T32" fmla="*/ 127 w 186"/>
                <a:gd name="T33" fmla="*/ 178 h 210"/>
                <a:gd name="T34" fmla="*/ 130 w 186"/>
                <a:gd name="T35" fmla="*/ 148 h 210"/>
                <a:gd name="T36" fmla="*/ 131 w 186"/>
                <a:gd name="T37" fmla="*/ 126 h 210"/>
                <a:gd name="T38" fmla="*/ 131 w 186"/>
                <a:gd name="T39" fmla="*/ 126 h 210"/>
                <a:gd name="T40" fmla="*/ 130 w 186"/>
                <a:gd name="T41" fmla="*/ 106 h 210"/>
                <a:gd name="T42" fmla="*/ 127 w 186"/>
                <a:gd name="T43" fmla="*/ 86 h 210"/>
                <a:gd name="T44" fmla="*/ 121 w 186"/>
                <a:gd name="T45" fmla="*/ 46 h 210"/>
                <a:gd name="T46" fmla="*/ 114 w 186"/>
                <a:gd name="T47" fmla="*/ 30 h 210"/>
                <a:gd name="T48" fmla="*/ 102 w 186"/>
                <a:gd name="T49" fmla="*/ 18 h 210"/>
                <a:gd name="T50" fmla="*/ 89 w 186"/>
                <a:gd name="T51" fmla="*/ 8 h 210"/>
                <a:gd name="T52" fmla="*/ 80 w 186"/>
                <a:gd name="T53" fmla="*/ 2 h 210"/>
                <a:gd name="T54" fmla="*/ 71 w 186"/>
                <a:gd name="T55" fmla="*/ 0 h 210"/>
                <a:gd name="T56" fmla="*/ 71 w 186"/>
                <a:gd name="T57" fmla="*/ 0 h 210"/>
                <a:gd name="T58" fmla="*/ 52 w 186"/>
                <a:gd name="T59" fmla="*/ 2 h 210"/>
                <a:gd name="T60" fmla="*/ 36 w 186"/>
                <a:gd name="T61" fmla="*/ 8 h 210"/>
                <a:gd name="T62" fmla="*/ 31 w 186"/>
                <a:gd name="T63" fmla="*/ 18 h 210"/>
                <a:gd name="T64" fmla="*/ 28 w 186"/>
                <a:gd name="T65" fmla="*/ 30 h 210"/>
                <a:gd name="T66" fmla="*/ 16 w 186"/>
                <a:gd name="T67" fmla="*/ 46 h 210"/>
                <a:gd name="T68" fmla="*/ 8 w 186"/>
                <a:gd name="T69" fmla="*/ 86 h 210"/>
                <a:gd name="T70" fmla="*/ 2 w 186"/>
                <a:gd name="T71" fmla="*/ 106 h 210"/>
                <a:gd name="T72" fmla="*/ 0 w 186"/>
                <a:gd name="T73" fmla="*/ 126 h 210"/>
                <a:gd name="T74" fmla="*/ 0 w 186"/>
                <a:gd name="T75" fmla="*/ 126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86" h="210">
                  <a:moveTo>
                    <a:pt x="0" y="104"/>
                  </a:moveTo>
                  <a:lnTo>
                    <a:pt x="0" y="104"/>
                  </a:lnTo>
                  <a:lnTo>
                    <a:pt x="2" y="126"/>
                  </a:lnTo>
                  <a:lnTo>
                    <a:pt x="8" y="146"/>
                  </a:lnTo>
                  <a:lnTo>
                    <a:pt x="16" y="164"/>
                  </a:lnTo>
                  <a:lnTo>
                    <a:pt x="28" y="180"/>
                  </a:lnTo>
                  <a:lnTo>
                    <a:pt x="42" y="192"/>
                  </a:lnTo>
                  <a:lnTo>
                    <a:pt x="58" y="202"/>
                  </a:lnTo>
                  <a:lnTo>
                    <a:pt x="74" y="208"/>
                  </a:lnTo>
                  <a:lnTo>
                    <a:pt x="94" y="210"/>
                  </a:lnTo>
                  <a:lnTo>
                    <a:pt x="112" y="208"/>
                  </a:lnTo>
                  <a:lnTo>
                    <a:pt x="130" y="202"/>
                  </a:lnTo>
                  <a:lnTo>
                    <a:pt x="146" y="192"/>
                  </a:lnTo>
                  <a:lnTo>
                    <a:pt x="160" y="180"/>
                  </a:lnTo>
                  <a:lnTo>
                    <a:pt x="170" y="164"/>
                  </a:lnTo>
                  <a:lnTo>
                    <a:pt x="180" y="146"/>
                  </a:lnTo>
                  <a:lnTo>
                    <a:pt x="184" y="126"/>
                  </a:lnTo>
                  <a:lnTo>
                    <a:pt x="186" y="104"/>
                  </a:lnTo>
                  <a:lnTo>
                    <a:pt x="184" y="84"/>
                  </a:lnTo>
                  <a:lnTo>
                    <a:pt x="180" y="64"/>
                  </a:lnTo>
                  <a:lnTo>
                    <a:pt x="170" y="46"/>
                  </a:lnTo>
                  <a:lnTo>
                    <a:pt x="160" y="30"/>
                  </a:lnTo>
                  <a:lnTo>
                    <a:pt x="146" y="18"/>
                  </a:lnTo>
                  <a:lnTo>
                    <a:pt x="130" y="8"/>
                  </a:lnTo>
                  <a:lnTo>
                    <a:pt x="112" y="2"/>
                  </a:lnTo>
                  <a:lnTo>
                    <a:pt x="94" y="0"/>
                  </a:lnTo>
                  <a:lnTo>
                    <a:pt x="74" y="2"/>
                  </a:lnTo>
                  <a:lnTo>
                    <a:pt x="58" y="8"/>
                  </a:lnTo>
                  <a:lnTo>
                    <a:pt x="42" y="18"/>
                  </a:lnTo>
                  <a:lnTo>
                    <a:pt x="28" y="30"/>
                  </a:lnTo>
                  <a:lnTo>
                    <a:pt x="16" y="46"/>
                  </a:lnTo>
                  <a:lnTo>
                    <a:pt x="8" y="64"/>
                  </a:lnTo>
                  <a:lnTo>
                    <a:pt x="2" y="84"/>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8" name="Freeform 34"/>
            <p:cNvSpPr>
              <a:spLocks/>
            </p:cNvSpPr>
            <p:nvPr userDrawn="1"/>
          </p:nvSpPr>
          <p:spPr bwMode="auto">
            <a:xfrm>
              <a:off x="3160" y="4065"/>
              <a:ext cx="212" cy="212"/>
            </a:xfrm>
            <a:custGeom>
              <a:avLst/>
              <a:gdLst>
                <a:gd name="T0" fmla="*/ 0 w 212"/>
                <a:gd name="T1" fmla="*/ 106 h 212"/>
                <a:gd name="T2" fmla="*/ 0 w 212"/>
                <a:gd name="T3" fmla="*/ 106 h 212"/>
                <a:gd name="T4" fmla="*/ 2 w 212"/>
                <a:gd name="T5" fmla="*/ 128 h 212"/>
                <a:gd name="T6" fmla="*/ 8 w 212"/>
                <a:gd name="T7" fmla="*/ 148 h 212"/>
                <a:gd name="T8" fmla="*/ 18 w 212"/>
                <a:gd name="T9" fmla="*/ 166 h 212"/>
                <a:gd name="T10" fmla="*/ 30 w 212"/>
                <a:gd name="T11" fmla="*/ 180 h 212"/>
                <a:gd name="T12" fmla="*/ 46 w 212"/>
                <a:gd name="T13" fmla="*/ 194 h 212"/>
                <a:gd name="T14" fmla="*/ 64 w 212"/>
                <a:gd name="T15" fmla="*/ 204 h 212"/>
                <a:gd name="T16" fmla="*/ 84 w 212"/>
                <a:gd name="T17" fmla="*/ 210 h 212"/>
                <a:gd name="T18" fmla="*/ 106 w 212"/>
                <a:gd name="T19" fmla="*/ 212 h 212"/>
                <a:gd name="T20" fmla="*/ 106 w 212"/>
                <a:gd name="T21" fmla="*/ 212 h 212"/>
                <a:gd name="T22" fmla="*/ 128 w 212"/>
                <a:gd name="T23" fmla="*/ 210 h 212"/>
                <a:gd name="T24" fmla="*/ 148 w 212"/>
                <a:gd name="T25" fmla="*/ 204 h 212"/>
                <a:gd name="T26" fmla="*/ 166 w 212"/>
                <a:gd name="T27" fmla="*/ 194 h 212"/>
                <a:gd name="T28" fmla="*/ 180 w 212"/>
                <a:gd name="T29" fmla="*/ 180 h 212"/>
                <a:gd name="T30" fmla="*/ 194 w 212"/>
                <a:gd name="T31" fmla="*/ 166 h 212"/>
                <a:gd name="T32" fmla="*/ 204 w 212"/>
                <a:gd name="T33" fmla="*/ 148 h 212"/>
                <a:gd name="T34" fmla="*/ 210 w 212"/>
                <a:gd name="T35" fmla="*/ 128 h 212"/>
                <a:gd name="T36" fmla="*/ 212 w 212"/>
                <a:gd name="T37" fmla="*/ 106 h 212"/>
                <a:gd name="T38" fmla="*/ 212 w 212"/>
                <a:gd name="T39" fmla="*/ 106 h 212"/>
                <a:gd name="T40" fmla="*/ 210 w 212"/>
                <a:gd name="T41" fmla="*/ 84 h 212"/>
                <a:gd name="T42" fmla="*/ 204 w 212"/>
                <a:gd name="T43" fmla="*/ 64 h 212"/>
                <a:gd name="T44" fmla="*/ 194 w 212"/>
                <a:gd name="T45" fmla="*/ 46 h 212"/>
                <a:gd name="T46" fmla="*/ 180 w 212"/>
                <a:gd name="T47" fmla="*/ 32 h 212"/>
                <a:gd name="T48" fmla="*/ 166 w 212"/>
                <a:gd name="T49" fmla="*/ 18 h 212"/>
                <a:gd name="T50" fmla="*/ 148 w 212"/>
                <a:gd name="T51" fmla="*/ 8 h 212"/>
                <a:gd name="T52" fmla="*/ 128 w 212"/>
                <a:gd name="T53" fmla="*/ 2 h 212"/>
                <a:gd name="T54" fmla="*/ 106 w 212"/>
                <a:gd name="T55" fmla="*/ 0 h 212"/>
                <a:gd name="T56" fmla="*/ 106 w 212"/>
                <a:gd name="T57" fmla="*/ 0 h 212"/>
                <a:gd name="T58" fmla="*/ 84 w 212"/>
                <a:gd name="T59" fmla="*/ 2 h 212"/>
                <a:gd name="T60" fmla="*/ 64 w 212"/>
                <a:gd name="T61" fmla="*/ 8 h 212"/>
                <a:gd name="T62" fmla="*/ 46 w 212"/>
                <a:gd name="T63" fmla="*/ 18 h 212"/>
                <a:gd name="T64" fmla="*/ 30 w 212"/>
                <a:gd name="T65" fmla="*/ 32 h 212"/>
                <a:gd name="T66" fmla="*/ 18 w 212"/>
                <a:gd name="T67" fmla="*/ 46 h 212"/>
                <a:gd name="T68" fmla="*/ 8 w 212"/>
                <a:gd name="T69" fmla="*/ 64 h 212"/>
                <a:gd name="T70" fmla="*/ 2 w 212"/>
                <a:gd name="T71" fmla="*/ 84 h 212"/>
                <a:gd name="T72" fmla="*/ 0 w 212"/>
                <a:gd name="T73" fmla="*/ 106 h 212"/>
                <a:gd name="T74" fmla="*/ 0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0" y="106"/>
                  </a:moveTo>
                  <a:lnTo>
                    <a:pt x="0" y="106"/>
                  </a:lnTo>
                  <a:lnTo>
                    <a:pt x="2" y="128"/>
                  </a:lnTo>
                  <a:lnTo>
                    <a:pt x="8" y="148"/>
                  </a:lnTo>
                  <a:lnTo>
                    <a:pt x="18" y="166"/>
                  </a:lnTo>
                  <a:lnTo>
                    <a:pt x="30" y="180"/>
                  </a:lnTo>
                  <a:lnTo>
                    <a:pt x="46" y="194"/>
                  </a:lnTo>
                  <a:lnTo>
                    <a:pt x="64" y="204"/>
                  </a:lnTo>
                  <a:lnTo>
                    <a:pt x="84" y="210"/>
                  </a:lnTo>
                  <a:lnTo>
                    <a:pt x="106" y="212"/>
                  </a:lnTo>
                  <a:lnTo>
                    <a:pt x="128" y="210"/>
                  </a:lnTo>
                  <a:lnTo>
                    <a:pt x="148" y="204"/>
                  </a:lnTo>
                  <a:lnTo>
                    <a:pt x="166" y="194"/>
                  </a:lnTo>
                  <a:lnTo>
                    <a:pt x="180" y="180"/>
                  </a:lnTo>
                  <a:lnTo>
                    <a:pt x="194" y="166"/>
                  </a:lnTo>
                  <a:lnTo>
                    <a:pt x="204" y="148"/>
                  </a:lnTo>
                  <a:lnTo>
                    <a:pt x="210" y="128"/>
                  </a:lnTo>
                  <a:lnTo>
                    <a:pt x="212" y="106"/>
                  </a:lnTo>
                  <a:lnTo>
                    <a:pt x="210" y="84"/>
                  </a:lnTo>
                  <a:lnTo>
                    <a:pt x="204" y="64"/>
                  </a:lnTo>
                  <a:lnTo>
                    <a:pt x="194" y="46"/>
                  </a:lnTo>
                  <a:lnTo>
                    <a:pt x="180" y="32"/>
                  </a:lnTo>
                  <a:lnTo>
                    <a:pt x="166" y="18"/>
                  </a:lnTo>
                  <a:lnTo>
                    <a:pt x="148" y="8"/>
                  </a:lnTo>
                  <a:lnTo>
                    <a:pt x="128" y="2"/>
                  </a:lnTo>
                  <a:lnTo>
                    <a:pt x="106" y="0"/>
                  </a:lnTo>
                  <a:lnTo>
                    <a:pt x="84" y="2"/>
                  </a:lnTo>
                  <a:lnTo>
                    <a:pt x="64" y="8"/>
                  </a:lnTo>
                  <a:lnTo>
                    <a:pt x="46" y="18"/>
                  </a:lnTo>
                  <a:lnTo>
                    <a:pt x="30" y="32"/>
                  </a:lnTo>
                  <a:lnTo>
                    <a:pt x="18" y="46"/>
                  </a:lnTo>
                  <a:lnTo>
                    <a:pt x="8" y="64"/>
                  </a:lnTo>
                  <a:lnTo>
                    <a:pt x="2" y="84"/>
                  </a:lnTo>
                  <a:lnTo>
                    <a:pt x="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49" name="Freeform 35"/>
            <p:cNvSpPr>
              <a:spLocks/>
            </p:cNvSpPr>
            <p:nvPr userDrawn="1"/>
          </p:nvSpPr>
          <p:spPr bwMode="auto">
            <a:xfrm>
              <a:off x="177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4"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4"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50" name="Freeform 36"/>
            <p:cNvSpPr>
              <a:spLocks/>
            </p:cNvSpPr>
            <p:nvPr userDrawn="1"/>
          </p:nvSpPr>
          <p:spPr bwMode="auto">
            <a:xfrm>
              <a:off x="1936"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4"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4"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51" name="Freeform 37"/>
            <p:cNvSpPr>
              <a:spLocks/>
            </p:cNvSpPr>
            <p:nvPr userDrawn="1"/>
          </p:nvSpPr>
          <p:spPr bwMode="auto">
            <a:xfrm>
              <a:off x="210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52" name="Freeform 38"/>
            <p:cNvSpPr>
              <a:spLocks/>
            </p:cNvSpPr>
            <p:nvPr userDrawn="1"/>
          </p:nvSpPr>
          <p:spPr bwMode="auto">
            <a:xfrm>
              <a:off x="2271"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53" name="Freeform 39"/>
            <p:cNvSpPr>
              <a:spLocks/>
            </p:cNvSpPr>
            <p:nvPr userDrawn="1"/>
          </p:nvSpPr>
          <p:spPr bwMode="auto">
            <a:xfrm>
              <a:off x="2434"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54" name="Freeform 40"/>
            <p:cNvSpPr>
              <a:spLocks/>
            </p:cNvSpPr>
            <p:nvPr userDrawn="1"/>
          </p:nvSpPr>
          <p:spPr bwMode="auto">
            <a:xfrm>
              <a:off x="2602"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55" name="Freeform 41"/>
            <p:cNvSpPr>
              <a:spLocks/>
            </p:cNvSpPr>
            <p:nvPr userDrawn="1"/>
          </p:nvSpPr>
          <p:spPr bwMode="auto">
            <a:xfrm>
              <a:off x="2770"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56" name="Freeform 42"/>
            <p:cNvSpPr>
              <a:spLocks/>
            </p:cNvSpPr>
            <p:nvPr userDrawn="1"/>
          </p:nvSpPr>
          <p:spPr bwMode="auto">
            <a:xfrm>
              <a:off x="293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spTree>
  </p:cSld>
  <p:clrMap bg1="lt1" tx1="dk1" bg2="lt2" tx2="dk2" accent1="accent1" accent2="accent2" accent3="accent3" accent4="accent4" accent5="accent5" accent6="accent6" hlink="hlink" folHlink="folHlink"/>
  <p:sldLayoutIdLst>
    <p:sldLayoutId id="2147484797" r:id="rId1"/>
    <p:sldLayoutId id="2147484798" r:id="rId2"/>
    <p:sldLayoutId id="2147484799" r:id="rId3"/>
    <p:sldLayoutId id="2147484800" r:id="rId4"/>
    <p:sldLayoutId id="2147484801" r:id="rId5"/>
    <p:sldLayoutId id="2147484802" r:id="rId6"/>
    <p:sldLayoutId id="2147484803" r:id="rId7"/>
    <p:sldLayoutId id="2147484804" r:id="rId8"/>
    <p:sldLayoutId id="2147484805" r:id="rId9"/>
    <p:sldLayoutId id="2147484806" r:id="rId10"/>
    <p:sldLayoutId id="2147484807" r:id="rId11"/>
    <p:sldLayoutId id="2147484808" r:id="rId12"/>
  </p:sldLayoutIdLst>
  <p:hf hdr="0" dt="0"/>
  <p:txStyles>
    <p:title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p:titleStyle>
    <p:body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13"/>
          <p:cNvSpPr>
            <a:spLocks noChangeArrowheads="1"/>
          </p:cNvSpPr>
          <p:nvPr userDrawn="1"/>
        </p:nvSpPr>
        <p:spPr bwMode="auto">
          <a:xfrm>
            <a:off x="0" y="6381750"/>
            <a:ext cx="9144000" cy="476250"/>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eaLnBrk="1" hangingPunct="1">
              <a:defRPr/>
            </a:pPr>
            <a:endParaRPr lang="en-US" altLang="fr-FR"/>
          </a:p>
        </p:txBody>
      </p:sp>
      <p:sp>
        <p:nvSpPr>
          <p:cNvPr id="2051" name="Rectangle 5"/>
          <p:cNvSpPr>
            <a:spLocks noChangeArrowheads="1"/>
          </p:cNvSpPr>
          <p:nvPr userDrawn="1"/>
        </p:nvSpPr>
        <p:spPr bwMode="auto">
          <a:xfrm>
            <a:off x="0" y="6361113"/>
            <a:ext cx="9144000" cy="53975"/>
          </a:xfrm>
          <a:prstGeom prst="rect">
            <a:avLst/>
          </a:prstGeom>
          <a:solidFill>
            <a:schemeClr val="bg1">
              <a:lumMod val="65000"/>
            </a:schemeClr>
          </a:solidFill>
          <a:ln>
            <a:noFill/>
          </a:ln>
        </p:spPr>
        <p:txBody>
          <a:bodyPr wrap="none" anchor="ctr"/>
          <a:lstStyle/>
          <a:p>
            <a:pPr>
              <a:defRPr/>
            </a:pPr>
            <a:endParaRPr lang="en-US"/>
          </a:p>
        </p:txBody>
      </p:sp>
      <p:sp>
        <p:nvSpPr>
          <p:cNvPr id="2052" name="Rectangle 6"/>
          <p:cNvSpPr>
            <a:spLocks noGrp="1" noChangeArrowheads="1"/>
          </p:cNvSpPr>
          <p:nvPr>
            <p:ph type="title"/>
          </p:nvPr>
        </p:nvSpPr>
        <p:spPr bwMode="gray">
          <a:xfrm>
            <a:off x="682625" y="211138"/>
            <a:ext cx="7839075" cy="1273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fr-FR"/>
              <a:t>Cliquez et modifiez le titre</a:t>
            </a:r>
          </a:p>
        </p:txBody>
      </p:sp>
      <p:sp>
        <p:nvSpPr>
          <p:cNvPr id="2053" name="Rectangle 7"/>
          <p:cNvSpPr>
            <a:spLocks noGrp="1" noChangeArrowheads="1"/>
          </p:cNvSpPr>
          <p:nvPr>
            <p:ph type="body" idx="1"/>
          </p:nvPr>
        </p:nvSpPr>
        <p:spPr bwMode="gray">
          <a:xfrm>
            <a:off x="682625" y="1520825"/>
            <a:ext cx="7839075" cy="47259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prstTxWarp prst="textNoShape">
              <a:avLst/>
            </a:prstTxWarp>
          </a:bodyPr>
          <a:lstStyle/>
          <a:p>
            <a:pPr lvl="0"/>
            <a:r>
              <a:rPr lang="fr-FR" altLang="fr-FR"/>
              <a:t>Cliquez pour modifier les styles du texte du masque</a:t>
            </a:r>
          </a:p>
          <a:p>
            <a:pPr lvl="1"/>
            <a:r>
              <a:rPr lang="fr-FR" altLang="fr-FR"/>
              <a:t>Deuxième niveau</a:t>
            </a:r>
          </a:p>
          <a:p>
            <a:pPr lvl="2"/>
            <a:r>
              <a:rPr lang="fr-FR" altLang="fr-FR"/>
              <a:t>Troisième niveau</a:t>
            </a:r>
          </a:p>
          <a:p>
            <a:pPr lvl="3"/>
            <a:r>
              <a:rPr lang="fr-FR" altLang="fr-FR"/>
              <a:t>Quatrième niveau</a:t>
            </a:r>
          </a:p>
          <a:p>
            <a:pPr lvl="4"/>
            <a:r>
              <a:rPr lang="fr-FR" altLang="fr-FR"/>
              <a:t>Cinquième niveau</a:t>
            </a:r>
          </a:p>
        </p:txBody>
      </p:sp>
      <p:sp>
        <p:nvSpPr>
          <p:cNvPr id="3078" name="Oval 11"/>
          <p:cNvSpPr>
            <a:spLocks noChangeArrowheads="1"/>
          </p:cNvSpPr>
          <p:nvPr userDrawn="1"/>
        </p:nvSpPr>
        <p:spPr bwMode="auto">
          <a:xfrm>
            <a:off x="682625" y="1065213"/>
            <a:ext cx="431800" cy="61912"/>
          </a:xfrm>
          <a:prstGeom prst="ellipse">
            <a:avLst/>
          </a:pr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eaLnBrk="1" hangingPunct="1">
              <a:defRPr/>
            </a:pPr>
            <a:endParaRPr lang="en-US" altLang="fr-FR"/>
          </a:p>
        </p:txBody>
      </p:sp>
      <p:grpSp>
        <p:nvGrpSpPr>
          <p:cNvPr id="2055" name="Group 14"/>
          <p:cNvGrpSpPr>
            <a:grpSpLocks/>
          </p:cNvGrpSpPr>
          <p:nvPr userDrawn="1"/>
        </p:nvGrpSpPr>
        <p:grpSpPr bwMode="auto">
          <a:xfrm>
            <a:off x="38100" y="6597650"/>
            <a:ext cx="1581150" cy="71438"/>
            <a:chOff x="0" y="4065"/>
            <a:chExt cx="4918" cy="212"/>
          </a:xfrm>
        </p:grpSpPr>
        <p:sp>
          <p:nvSpPr>
            <p:cNvPr id="2056" name="AutoShape 15"/>
            <p:cNvSpPr>
              <a:spLocks noChangeAspect="1" noChangeArrowheads="1" noTextEdit="1"/>
            </p:cNvSpPr>
            <p:nvPr userDrawn="1"/>
          </p:nvSpPr>
          <p:spPr bwMode="auto">
            <a:xfrm>
              <a:off x="0" y="4065"/>
              <a:ext cx="491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p>
          </p:txBody>
        </p:sp>
        <p:sp>
          <p:nvSpPr>
            <p:cNvPr id="2057" name="Freeform 16"/>
            <p:cNvSpPr>
              <a:spLocks/>
            </p:cNvSpPr>
            <p:nvPr userDrawn="1"/>
          </p:nvSpPr>
          <p:spPr bwMode="auto">
            <a:xfrm>
              <a:off x="0" y="4074"/>
              <a:ext cx="30" cy="203"/>
            </a:xfrm>
            <a:custGeom>
              <a:avLst/>
              <a:gdLst>
                <a:gd name="T0" fmla="*/ 8 w 32"/>
                <a:gd name="T1" fmla="*/ 102 h 204"/>
                <a:gd name="T2" fmla="*/ 8 w 32"/>
                <a:gd name="T3" fmla="*/ 102 h 204"/>
                <a:gd name="T4" fmla="*/ 8 w 32"/>
                <a:gd name="T5" fmla="*/ 120 h 204"/>
                <a:gd name="T6" fmla="*/ 8 w 32"/>
                <a:gd name="T7" fmla="*/ 152 h 204"/>
                <a:gd name="T8" fmla="*/ 8 w 32"/>
                <a:gd name="T9" fmla="*/ 174 h 204"/>
                <a:gd name="T10" fmla="*/ 8 w 32"/>
                <a:gd name="T11" fmla="*/ 180 h 204"/>
                <a:gd name="T12" fmla="*/ 8 w 32"/>
                <a:gd name="T13" fmla="*/ 182 h 204"/>
                <a:gd name="T14" fmla="*/ 8 w 32"/>
                <a:gd name="T15" fmla="*/ 182 h 204"/>
                <a:gd name="T16" fmla="*/ 8 w 32"/>
                <a:gd name="T17" fmla="*/ 180 h 204"/>
                <a:gd name="T18" fmla="*/ 8 w 32"/>
                <a:gd name="T19" fmla="*/ 174 h 204"/>
                <a:gd name="T20" fmla="*/ 4 w 32"/>
                <a:gd name="T21" fmla="*/ 152 h 204"/>
                <a:gd name="T22" fmla="*/ 2 w 32"/>
                <a:gd name="T23" fmla="*/ 120 h 204"/>
                <a:gd name="T24" fmla="*/ 0 w 32"/>
                <a:gd name="T25" fmla="*/ 102 h 204"/>
                <a:gd name="T26" fmla="*/ 0 w 32"/>
                <a:gd name="T27" fmla="*/ 102 h 204"/>
                <a:gd name="T28" fmla="*/ 2 w 32"/>
                <a:gd name="T29" fmla="*/ 62 h 204"/>
                <a:gd name="T30" fmla="*/ 4 w 32"/>
                <a:gd name="T31" fmla="*/ 30 h 204"/>
                <a:gd name="T32" fmla="*/ 8 w 32"/>
                <a:gd name="T33" fmla="*/ 8 h 204"/>
                <a:gd name="T34" fmla="*/ 8 w 32"/>
                <a:gd name="T35" fmla="*/ 2 h 204"/>
                <a:gd name="T36" fmla="*/ 8 w 32"/>
                <a:gd name="T37" fmla="*/ 0 h 204"/>
                <a:gd name="T38" fmla="*/ 8 w 32"/>
                <a:gd name="T39" fmla="*/ 0 h 204"/>
                <a:gd name="T40" fmla="*/ 8 w 32"/>
                <a:gd name="T41" fmla="*/ 2 h 204"/>
                <a:gd name="T42" fmla="*/ 8 w 32"/>
                <a:gd name="T43" fmla="*/ 8 h 204"/>
                <a:gd name="T44" fmla="*/ 8 w 32"/>
                <a:gd name="T45" fmla="*/ 30 h 204"/>
                <a:gd name="T46" fmla="*/ 8 w 32"/>
                <a:gd name="T47" fmla="*/ 62 h 204"/>
                <a:gd name="T48" fmla="*/ 8 w 32"/>
                <a:gd name="T49" fmla="*/ 102 h 204"/>
                <a:gd name="T50" fmla="*/ 8 w 32"/>
                <a:gd name="T51" fmla="*/ 102 h 2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2" h="204">
                  <a:moveTo>
                    <a:pt x="32" y="102"/>
                  </a:moveTo>
                  <a:lnTo>
                    <a:pt x="32" y="102"/>
                  </a:lnTo>
                  <a:lnTo>
                    <a:pt x="30" y="142"/>
                  </a:lnTo>
                  <a:lnTo>
                    <a:pt x="28" y="174"/>
                  </a:lnTo>
                  <a:lnTo>
                    <a:pt x="22" y="196"/>
                  </a:lnTo>
                  <a:lnTo>
                    <a:pt x="20" y="202"/>
                  </a:lnTo>
                  <a:lnTo>
                    <a:pt x="16" y="204"/>
                  </a:lnTo>
                  <a:lnTo>
                    <a:pt x="12" y="202"/>
                  </a:lnTo>
                  <a:lnTo>
                    <a:pt x="10" y="196"/>
                  </a:lnTo>
                  <a:lnTo>
                    <a:pt x="4" y="174"/>
                  </a:lnTo>
                  <a:lnTo>
                    <a:pt x="2" y="142"/>
                  </a:lnTo>
                  <a:lnTo>
                    <a:pt x="0" y="102"/>
                  </a:lnTo>
                  <a:lnTo>
                    <a:pt x="2" y="62"/>
                  </a:lnTo>
                  <a:lnTo>
                    <a:pt x="4" y="30"/>
                  </a:lnTo>
                  <a:lnTo>
                    <a:pt x="10" y="8"/>
                  </a:lnTo>
                  <a:lnTo>
                    <a:pt x="12" y="2"/>
                  </a:lnTo>
                  <a:lnTo>
                    <a:pt x="16" y="0"/>
                  </a:lnTo>
                  <a:lnTo>
                    <a:pt x="20" y="2"/>
                  </a:lnTo>
                  <a:lnTo>
                    <a:pt x="22" y="8"/>
                  </a:lnTo>
                  <a:lnTo>
                    <a:pt x="28" y="30"/>
                  </a:lnTo>
                  <a:lnTo>
                    <a:pt x="30" y="62"/>
                  </a:lnTo>
                  <a:lnTo>
                    <a:pt x="32"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58" name="Freeform 17"/>
            <p:cNvSpPr>
              <a:spLocks/>
            </p:cNvSpPr>
            <p:nvPr userDrawn="1"/>
          </p:nvSpPr>
          <p:spPr bwMode="auto">
            <a:xfrm>
              <a:off x="222" y="4070"/>
              <a:ext cx="54" cy="207"/>
            </a:xfrm>
            <a:custGeom>
              <a:avLst/>
              <a:gdLst>
                <a:gd name="T0" fmla="*/ 13 w 58"/>
                <a:gd name="T1" fmla="*/ 126 h 206"/>
                <a:gd name="T2" fmla="*/ 13 w 58"/>
                <a:gd name="T3" fmla="*/ 126 h 206"/>
                <a:gd name="T4" fmla="*/ 13 w 58"/>
                <a:gd name="T5" fmla="*/ 146 h 206"/>
                <a:gd name="T6" fmla="*/ 12 w 58"/>
                <a:gd name="T7" fmla="*/ 166 h 206"/>
                <a:gd name="T8" fmla="*/ 12 w 58"/>
                <a:gd name="T9" fmla="*/ 182 h 206"/>
                <a:gd name="T10" fmla="*/ 11 w 58"/>
                <a:gd name="T11" fmla="*/ 198 h 206"/>
                <a:gd name="T12" fmla="*/ 9 w 58"/>
                <a:gd name="T13" fmla="*/ 210 h 206"/>
                <a:gd name="T14" fmla="*/ 7 w 58"/>
                <a:gd name="T15" fmla="*/ 220 h 206"/>
                <a:gd name="T16" fmla="*/ 7 w 58"/>
                <a:gd name="T17" fmla="*/ 226 h 206"/>
                <a:gd name="T18" fmla="*/ 7 w 58"/>
                <a:gd name="T19" fmla="*/ 228 h 206"/>
                <a:gd name="T20" fmla="*/ 7 w 58"/>
                <a:gd name="T21" fmla="*/ 228 h 206"/>
                <a:gd name="T22" fmla="*/ 7 w 58"/>
                <a:gd name="T23" fmla="*/ 226 h 206"/>
                <a:gd name="T24" fmla="*/ 7 w 58"/>
                <a:gd name="T25" fmla="*/ 220 h 206"/>
                <a:gd name="T26" fmla="*/ 7 w 58"/>
                <a:gd name="T27" fmla="*/ 210 h 206"/>
                <a:gd name="T28" fmla="*/ 7 w 58"/>
                <a:gd name="T29" fmla="*/ 198 h 206"/>
                <a:gd name="T30" fmla="*/ 6 w 58"/>
                <a:gd name="T31" fmla="*/ 182 h 206"/>
                <a:gd name="T32" fmla="*/ 2 w 58"/>
                <a:gd name="T33" fmla="*/ 166 h 206"/>
                <a:gd name="T34" fmla="*/ 2 w 58"/>
                <a:gd name="T35" fmla="*/ 146 h 206"/>
                <a:gd name="T36" fmla="*/ 0 w 58"/>
                <a:gd name="T37" fmla="*/ 126 h 206"/>
                <a:gd name="T38" fmla="*/ 0 w 58"/>
                <a:gd name="T39" fmla="*/ 126 h 206"/>
                <a:gd name="T40" fmla="*/ 2 w 58"/>
                <a:gd name="T41" fmla="*/ 82 h 206"/>
                <a:gd name="T42" fmla="*/ 2 w 58"/>
                <a:gd name="T43" fmla="*/ 64 h 206"/>
                <a:gd name="T44" fmla="*/ 6 w 58"/>
                <a:gd name="T45" fmla="*/ 46 h 206"/>
                <a:gd name="T46" fmla="*/ 7 w 58"/>
                <a:gd name="T47" fmla="*/ 30 h 206"/>
                <a:gd name="T48" fmla="*/ 7 w 58"/>
                <a:gd name="T49" fmla="*/ 18 h 206"/>
                <a:gd name="T50" fmla="*/ 7 w 58"/>
                <a:gd name="T51" fmla="*/ 8 h 206"/>
                <a:gd name="T52" fmla="*/ 7 w 58"/>
                <a:gd name="T53" fmla="*/ 2 h 206"/>
                <a:gd name="T54" fmla="*/ 7 w 58"/>
                <a:gd name="T55" fmla="*/ 0 h 206"/>
                <a:gd name="T56" fmla="*/ 7 w 58"/>
                <a:gd name="T57" fmla="*/ 0 h 206"/>
                <a:gd name="T58" fmla="*/ 7 w 58"/>
                <a:gd name="T59" fmla="*/ 2 h 206"/>
                <a:gd name="T60" fmla="*/ 7 w 58"/>
                <a:gd name="T61" fmla="*/ 8 h 206"/>
                <a:gd name="T62" fmla="*/ 9 w 58"/>
                <a:gd name="T63" fmla="*/ 18 h 206"/>
                <a:gd name="T64" fmla="*/ 11 w 58"/>
                <a:gd name="T65" fmla="*/ 30 h 206"/>
                <a:gd name="T66" fmla="*/ 12 w 58"/>
                <a:gd name="T67" fmla="*/ 46 h 206"/>
                <a:gd name="T68" fmla="*/ 12 w 58"/>
                <a:gd name="T69" fmla="*/ 64 h 206"/>
                <a:gd name="T70" fmla="*/ 13 w 58"/>
                <a:gd name="T71" fmla="*/ 82 h 206"/>
                <a:gd name="T72" fmla="*/ 13 w 58"/>
                <a:gd name="T73" fmla="*/ 126 h 206"/>
                <a:gd name="T74" fmla="*/ 13 w 58"/>
                <a:gd name="T75" fmla="*/ 126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8" h="206">
                  <a:moveTo>
                    <a:pt x="58" y="104"/>
                  </a:moveTo>
                  <a:lnTo>
                    <a:pt x="58" y="104"/>
                  </a:lnTo>
                  <a:lnTo>
                    <a:pt x="58" y="124"/>
                  </a:lnTo>
                  <a:lnTo>
                    <a:pt x="56" y="144"/>
                  </a:lnTo>
                  <a:lnTo>
                    <a:pt x="54" y="160"/>
                  </a:lnTo>
                  <a:lnTo>
                    <a:pt x="50" y="176"/>
                  </a:lnTo>
                  <a:lnTo>
                    <a:pt x="46" y="188"/>
                  </a:lnTo>
                  <a:lnTo>
                    <a:pt x="40" y="198"/>
                  </a:lnTo>
                  <a:lnTo>
                    <a:pt x="36" y="204"/>
                  </a:lnTo>
                  <a:lnTo>
                    <a:pt x="30" y="206"/>
                  </a:lnTo>
                  <a:lnTo>
                    <a:pt x="24" y="204"/>
                  </a:lnTo>
                  <a:lnTo>
                    <a:pt x="18" y="198"/>
                  </a:lnTo>
                  <a:lnTo>
                    <a:pt x="14" y="188"/>
                  </a:lnTo>
                  <a:lnTo>
                    <a:pt x="10" y="176"/>
                  </a:lnTo>
                  <a:lnTo>
                    <a:pt x="6" y="160"/>
                  </a:lnTo>
                  <a:lnTo>
                    <a:pt x="2" y="144"/>
                  </a:lnTo>
                  <a:lnTo>
                    <a:pt x="2" y="124"/>
                  </a:lnTo>
                  <a:lnTo>
                    <a:pt x="0" y="104"/>
                  </a:lnTo>
                  <a:lnTo>
                    <a:pt x="2" y="82"/>
                  </a:lnTo>
                  <a:lnTo>
                    <a:pt x="2" y="64"/>
                  </a:lnTo>
                  <a:lnTo>
                    <a:pt x="6" y="46"/>
                  </a:lnTo>
                  <a:lnTo>
                    <a:pt x="10" y="30"/>
                  </a:lnTo>
                  <a:lnTo>
                    <a:pt x="14" y="18"/>
                  </a:lnTo>
                  <a:lnTo>
                    <a:pt x="18" y="8"/>
                  </a:lnTo>
                  <a:lnTo>
                    <a:pt x="24" y="2"/>
                  </a:lnTo>
                  <a:lnTo>
                    <a:pt x="30" y="0"/>
                  </a:lnTo>
                  <a:lnTo>
                    <a:pt x="36" y="2"/>
                  </a:lnTo>
                  <a:lnTo>
                    <a:pt x="40" y="8"/>
                  </a:lnTo>
                  <a:lnTo>
                    <a:pt x="46" y="18"/>
                  </a:lnTo>
                  <a:lnTo>
                    <a:pt x="50" y="30"/>
                  </a:lnTo>
                  <a:lnTo>
                    <a:pt x="54" y="46"/>
                  </a:lnTo>
                  <a:lnTo>
                    <a:pt x="56" y="64"/>
                  </a:lnTo>
                  <a:lnTo>
                    <a:pt x="58" y="82"/>
                  </a:lnTo>
                  <a:lnTo>
                    <a:pt x="58"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59" name="Freeform 18"/>
            <p:cNvSpPr>
              <a:spLocks/>
            </p:cNvSpPr>
            <p:nvPr userDrawn="1"/>
          </p:nvSpPr>
          <p:spPr bwMode="auto">
            <a:xfrm>
              <a:off x="444" y="4070"/>
              <a:ext cx="84" cy="207"/>
            </a:xfrm>
            <a:custGeom>
              <a:avLst/>
              <a:gdLst>
                <a:gd name="T0" fmla="*/ 84 w 84"/>
                <a:gd name="T1" fmla="*/ 102 h 206"/>
                <a:gd name="T2" fmla="*/ 84 w 84"/>
                <a:gd name="T3" fmla="*/ 102 h 206"/>
                <a:gd name="T4" fmla="*/ 82 w 84"/>
                <a:gd name="T5" fmla="*/ 146 h 206"/>
                <a:gd name="T6" fmla="*/ 80 w 84"/>
                <a:gd name="T7" fmla="*/ 164 h 206"/>
                <a:gd name="T8" fmla="*/ 76 w 84"/>
                <a:gd name="T9" fmla="*/ 182 h 206"/>
                <a:gd name="T10" fmla="*/ 70 w 84"/>
                <a:gd name="T11" fmla="*/ 198 h 206"/>
                <a:gd name="T12" fmla="*/ 64 w 84"/>
                <a:gd name="T13" fmla="*/ 210 h 206"/>
                <a:gd name="T14" fmla="*/ 58 w 84"/>
                <a:gd name="T15" fmla="*/ 220 h 206"/>
                <a:gd name="T16" fmla="*/ 50 w 84"/>
                <a:gd name="T17" fmla="*/ 226 h 206"/>
                <a:gd name="T18" fmla="*/ 42 w 84"/>
                <a:gd name="T19" fmla="*/ 228 h 206"/>
                <a:gd name="T20" fmla="*/ 42 w 84"/>
                <a:gd name="T21" fmla="*/ 228 h 206"/>
                <a:gd name="T22" fmla="*/ 32 w 84"/>
                <a:gd name="T23" fmla="*/ 226 h 206"/>
                <a:gd name="T24" fmla="*/ 26 w 84"/>
                <a:gd name="T25" fmla="*/ 220 h 206"/>
                <a:gd name="T26" fmla="*/ 18 w 84"/>
                <a:gd name="T27" fmla="*/ 210 h 206"/>
                <a:gd name="T28" fmla="*/ 12 w 84"/>
                <a:gd name="T29" fmla="*/ 198 h 206"/>
                <a:gd name="T30" fmla="*/ 6 w 84"/>
                <a:gd name="T31" fmla="*/ 182 h 206"/>
                <a:gd name="T32" fmla="*/ 2 w 84"/>
                <a:gd name="T33" fmla="*/ 164 h 206"/>
                <a:gd name="T34" fmla="*/ 0 w 84"/>
                <a:gd name="T35" fmla="*/ 146 h 206"/>
                <a:gd name="T36" fmla="*/ 0 w 84"/>
                <a:gd name="T37" fmla="*/ 102 h 206"/>
                <a:gd name="T38" fmla="*/ 0 w 84"/>
                <a:gd name="T39" fmla="*/ 102 h 206"/>
                <a:gd name="T40" fmla="*/ 0 w 84"/>
                <a:gd name="T41" fmla="*/ 82 h 206"/>
                <a:gd name="T42" fmla="*/ 2 w 84"/>
                <a:gd name="T43" fmla="*/ 62 h 206"/>
                <a:gd name="T44" fmla="*/ 6 w 84"/>
                <a:gd name="T45" fmla="*/ 46 h 206"/>
                <a:gd name="T46" fmla="*/ 12 w 84"/>
                <a:gd name="T47" fmla="*/ 30 h 206"/>
                <a:gd name="T48" fmla="*/ 18 w 84"/>
                <a:gd name="T49" fmla="*/ 18 h 206"/>
                <a:gd name="T50" fmla="*/ 26 w 84"/>
                <a:gd name="T51" fmla="*/ 8 h 206"/>
                <a:gd name="T52" fmla="*/ 32 w 84"/>
                <a:gd name="T53" fmla="*/ 2 h 206"/>
                <a:gd name="T54" fmla="*/ 42 w 84"/>
                <a:gd name="T55" fmla="*/ 0 h 206"/>
                <a:gd name="T56" fmla="*/ 42 w 84"/>
                <a:gd name="T57" fmla="*/ 0 h 206"/>
                <a:gd name="T58" fmla="*/ 50 w 84"/>
                <a:gd name="T59" fmla="*/ 2 h 206"/>
                <a:gd name="T60" fmla="*/ 58 w 84"/>
                <a:gd name="T61" fmla="*/ 8 h 206"/>
                <a:gd name="T62" fmla="*/ 64 w 84"/>
                <a:gd name="T63" fmla="*/ 18 h 206"/>
                <a:gd name="T64" fmla="*/ 70 w 84"/>
                <a:gd name="T65" fmla="*/ 30 h 206"/>
                <a:gd name="T66" fmla="*/ 76 w 84"/>
                <a:gd name="T67" fmla="*/ 46 h 206"/>
                <a:gd name="T68" fmla="*/ 80 w 84"/>
                <a:gd name="T69" fmla="*/ 62 h 206"/>
                <a:gd name="T70" fmla="*/ 82 w 84"/>
                <a:gd name="T71" fmla="*/ 82 h 206"/>
                <a:gd name="T72" fmla="*/ 84 w 84"/>
                <a:gd name="T73" fmla="*/ 102 h 206"/>
                <a:gd name="T74" fmla="*/ 84 w 84"/>
                <a:gd name="T75" fmla="*/ 10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4" h="206">
                  <a:moveTo>
                    <a:pt x="84" y="102"/>
                  </a:moveTo>
                  <a:lnTo>
                    <a:pt x="84" y="102"/>
                  </a:lnTo>
                  <a:lnTo>
                    <a:pt x="82" y="124"/>
                  </a:lnTo>
                  <a:lnTo>
                    <a:pt x="80" y="142"/>
                  </a:lnTo>
                  <a:lnTo>
                    <a:pt x="76" y="160"/>
                  </a:lnTo>
                  <a:lnTo>
                    <a:pt x="70" y="176"/>
                  </a:lnTo>
                  <a:lnTo>
                    <a:pt x="64" y="188"/>
                  </a:lnTo>
                  <a:lnTo>
                    <a:pt x="58" y="198"/>
                  </a:lnTo>
                  <a:lnTo>
                    <a:pt x="50" y="204"/>
                  </a:lnTo>
                  <a:lnTo>
                    <a:pt x="42" y="206"/>
                  </a:lnTo>
                  <a:lnTo>
                    <a:pt x="32" y="204"/>
                  </a:lnTo>
                  <a:lnTo>
                    <a:pt x="26" y="198"/>
                  </a:lnTo>
                  <a:lnTo>
                    <a:pt x="18" y="188"/>
                  </a:lnTo>
                  <a:lnTo>
                    <a:pt x="12" y="176"/>
                  </a:lnTo>
                  <a:lnTo>
                    <a:pt x="6" y="160"/>
                  </a:lnTo>
                  <a:lnTo>
                    <a:pt x="2" y="142"/>
                  </a:lnTo>
                  <a:lnTo>
                    <a:pt x="0" y="124"/>
                  </a:lnTo>
                  <a:lnTo>
                    <a:pt x="0" y="102"/>
                  </a:lnTo>
                  <a:lnTo>
                    <a:pt x="0" y="82"/>
                  </a:lnTo>
                  <a:lnTo>
                    <a:pt x="2" y="62"/>
                  </a:lnTo>
                  <a:lnTo>
                    <a:pt x="6" y="46"/>
                  </a:lnTo>
                  <a:lnTo>
                    <a:pt x="12" y="30"/>
                  </a:lnTo>
                  <a:lnTo>
                    <a:pt x="18" y="18"/>
                  </a:lnTo>
                  <a:lnTo>
                    <a:pt x="26" y="8"/>
                  </a:lnTo>
                  <a:lnTo>
                    <a:pt x="32" y="2"/>
                  </a:lnTo>
                  <a:lnTo>
                    <a:pt x="42" y="0"/>
                  </a:lnTo>
                  <a:lnTo>
                    <a:pt x="50" y="2"/>
                  </a:lnTo>
                  <a:lnTo>
                    <a:pt x="58" y="8"/>
                  </a:lnTo>
                  <a:lnTo>
                    <a:pt x="64" y="18"/>
                  </a:lnTo>
                  <a:lnTo>
                    <a:pt x="70" y="30"/>
                  </a:lnTo>
                  <a:lnTo>
                    <a:pt x="76" y="46"/>
                  </a:lnTo>
                  <a:lnTo>
                    <a:pt x="80" y="62"/>
                  </a:lnTo>
                  <a:lnTo>
                    <a:pt x="82" y="82"/>
                  </a:lnTo>
                  <a:lnTo>
                    <a:pt x="84"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0" name="Freeform 19"/>
            <p:cNvSpPr>
              <a:spLocks/>
            </p:cNvSpPr>
            <p:nvPr userDrawn="1"/>
          </p:nvSpPr>
          <p:spPr bwMode="auto">
            <a:xfrm>
              <a:off x="662" y="4070"/>
              <a:ext cx="109" cy="207"/>
            </a:xfrm>
            <a:custGeom>
              <a:avLst/>
              <a:gdLst>
                <a:gd name="T0" fmla="*/ 88 w 110"/>
                <a:gd name="T1" fmla="*/ 104 h 208"/>
                <a:gd name="T2" fmla="*/ 88 w 110"/>
                <a:gd name="T3" fmla="*/ 104 h 208"/>
                <a:gd name="T4" fmla="*/ 86 w 110"/>
                <a:gd name="T5" fmla="*/ 104 h 208"/>
                <a:gd name="T6" fmla="*/ 84 w 110"/>
                <a:gd name="T7" fmla="*/ 122 h 208"/>
                <a:gd name="T8" fmla="*/ 78 w 110"/>
                <a:gd name="T9" fmla="*/ 140 h 208"/>
                <a:gd name="T10" fmla="*/ 72 w 110"/>
                <a:gd name="T11" fmla="*/ 156 h 208"/>
                <a:gd name="T12" fmla="*/ 64 w 110"/>
                <a:gd name="T13" fmla="*/ 168 h 208"/>
                <a:gd name="T14" fmla="*/ 55 w 110"/>
                <a:gd name="T15" fmla="*/ 178 h 208"/>
                <a:gd name="T16" fmla="*/ 55 w 110"/>
                <a:gd name="T17" fmla="*/ 184 h 208"/>
                <a:gd name="T18" fmla="*/ 55 w 110"/>
                <a:gd name="T19" fmla="*/ 186 h 208"/>
                <a:gd name="T20" fmla="*/ 55 w 110"/>
                <a:gd name="T21" fmla="*/ 186 h 208"/>
                <a:gd name="T22" fmla="*/ 44 w 110"/>
                <a:gd name="T23" fmla="*/ 184 h 208"/>
                <a:gd name="T24" fmla="*/ 34 w 110"/>
                <a:gd name="T25" fmla="*/ 178 h 208"/>
                <a:gd name="T26" fmla="*/ 24 w 110"/>
                <a:gd name="T27" fmla="*/ 168 h 208"/>
                <a:gd name="T28" fmla="*/ 16 w 110"/>
                <a:gd name="T29" fmla="*/ 156 h 208"/>
                <a:gd name="T30" fmla="*/ 10 w 110"/>
                <a:gd name="T31" fmla="*/ 140 h 208"/>
                <a:gd name="T32" fmla="*/ 4 w 110"/>
                <a:gd name="T33" fmla="*/ 122 h 208"/>
                <a:gd name="T34" fmla="*/ 2 w 110"/>
                <a:gd name="T35" fmla="*/ 104 h 208"/>
                <a:gd name="T36" fmla="*/ 0 w 110"/>
                <a:gd name="T37" fmla="*/ 104 h 208"/>
                <a:gd name="T38" fmla="*/ 0 w 110"/>
                <a:gd name="T39" fmla="*/ 104 h 208"/>
                <a:gd name="T40" fmla="*/ 2 w 110"/>
                <a:gd name="T41" fmla="*/ 84 h 208"/>
                <a:gd name="T42" fmla="*/ 4 w 110"/>
                <a:gd name="T43" fmla="*/ 64 h 208"/>
                <a:gd name="T44" fmla="*/ 10 w 110"/>
                <a:gd name="T45" fmla="*/ 46 h 208"/>
                <a:gd name="T46" fmla="*/ 16 w 110"/>
                <a:gd name="T47" fmla="*/ 30 h 208"/>
                <a:gd name="T48" fmla="*/ 24 w 110"/>
                <a:gd name="T49" fmla="*/ 18 h 208"/>
                <a:gd name="T50" fmla="*/ 34 w 110"/>
                <a:gd name="T51" fmla="*/ 8 h 208"/>
                <a:gd name="T52" fmla="*/ 44 w 110"/>
                <a:gd name="T53" fmla="*/ 2 h 208"/>
                <a:gd name="T54" fmla="*/ 55 w 110"/>
                <a:gd name="T55" fmla="*/ 0 h 208"/>
                <a:gd name="T56" fmla="*/ 55 w 110"/>
                <a:gd name="T57" fmla="*/ 0 h 208"/>
                <a:gd name="T58" fmla="*/ 55 w 110"/>
                <a:gd name="T59" fmla="*/ 2 h 208"/>
                <a:gd name="T60" fmla="*/ 55 w 110"/>
                <a:gd name="T61" fmla="*/ 8 h 208"/>
                <a:gd name="T62" fmla="*/ 64 w 110"/>
                <a:gd name="T63" fmla="*/ 18 h 208"/>
                <a:gd name="T64" fmla="*/ 72 w 110"/>
                <a:gd name="T65" fmla="*/ 30 h 208"/>
                <a:gd name="T66" fmla="*/ 78 w 110"/>
                <a:gd name="T67" fmla="*/ 46 h 208"/>
                <a:gd name="T68" fmla="*/ 84 w 110"/>
                <a:gd name="T69" fmla="*/ 64 h 208"/>
                <a:gd name="T70" fmla="*/ 86 w 110"/>
                <a:gd name="T71" fmla="*/ 84 h 208"/>
                <a:gd name="T72" fmla="*/ 88 w 110"/>
                <a:gd name="T73" fmla="*/ 104 h 208"/>
                <a:gd name="T74" fmla="*/ 88 w 110"/>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0" h="208">
                  <a:moveTo>
                    <a:pt x="110" y="104"/>
                  </a:moveTo>
                  <a:lnTo>
                    <a:pt x="110" y="104"/>
                  </a:lnTo>
                  <a:lnTo>
                    <a:pt x="108" y="126"/>
                  </a:lnTo>
                  <a:lnTo>
                    <a:pt x="106" y="144"/>
                  </a:lnTo>
                  <a:lnTo>
                    <a:pt x="100" y="162"/>
                  </a:lnTo>
                  <a:lnTo>
                    <a:pt x="94" y="178"/>
                  </a:lnTo>
                  <a:lnTo>
                    <a:pt x="86" y="190"/>
                  </a:lnTo>
                  <a:lnTo>
                    <a:pt x="76" y="200"/>
                  </a:lnTo>
                  <a:lnTo>
                    <a:pt x="66" y="206"/>
                  </a:lnTo>
                  <a:lnTo>
                    <a:pt x="56" y="208"/>
                  </a:lnTo>
                  <a:lnTo>
                    <a:pt x="44" y="206"/>
                  </a:lnTo>
                  <a:lnTo>
                    <a:pt x="34" y="200"/>
                  </a:lnTo>
                  <a:lnTo>
                    <a:pt x="24" y="190"/>
                  </a:lnTo>
                  <a:lnTo>
                    <a:pt x="16" y="178"/>
                  </a:lnTo>
                  <a:lnTo>
                    <a:pt x="10" y="162"/>
                  </a:lnTo>
                  <a:lnTo>
                    <a:pt x="4" y="144"/>
                  </a:lnTo>
                  <a:lnTo>
                    <a:pt x="2" y="126"/>
                  </a:lnTo>
                  <a:lnTo>
                    <a:pt x="0" y="104"/>
                  </a:lnTo>
                  <a:lnTo>
                    <a:pt x="2" y="84"/>
                  </a:lnTo>
                  <a:lnTo>
                    <a:pt x="4" y="64"/>
                  </a:lnTo>
                  <a:lnTo>
                    <a:pt x="10" y="46"/>
                  </a:lnTo>
                  <a:lnTo>
                    <a:pt x="16" y="30"/>
                  </a:lnTo>
                  <a:lnTo>
                    <a:pt x="24" y="18"/>
                  </a:lnTo>
                  <a:lnTo>
                    <a:pt x="34" y="8"/>
                  </a:lnTo>
                  <a:lnTo>
                    <a:pt x="44" y="2"/>
                  </a:lnTo>
                  <a:lnTo>
                    <a:pt x="56" y="0"/>
                  </a:lnTo>
                  <a:lnTo>
                    <a:pt x="66" y="2"/>
                  </a:lnTo>
                  <a:lnTo>
                    <a:pt x="76" y="8"/>
                  </a:lnTo>
                  <a:lnTo>
                    <a:pt x="86" y="18"/>
                  </a:lnTo>
                  <a:lnTo>
                    <a:pt x="94" y="30"/>
                  </a:lnTo>
                  <a:lnTo>
                    <a:pt x="100" y="46"/>
                  </a:lnTo>
                  <a:lnTo>
                    <a:pt x="106" y="64"/>
                  </a:lnTo>
                  <a:lnTo>
                    <a:pt x="108" y="84"/>
                  </a:lnTo>
                  <a:lnTo>
                    <a:pt x="11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1" name="Freeform 20"/>
            <p:cNvSpPr>
              <a:spLocks/>
            </p:cNvSpPr>
            <p:nvPr userDrawn="1"/>
          </p:nvSpPr>
          <p:spPr bwMode="auto">
            <a:xfrm>
              <a:off x="884" y="4070"/>
              <a:ext cx="133" cy="207"/>
            </a:xfrm>
            <a:custGeom>
              <a:avLst/>
              <a:gdLst>
                <a:gd name="T0" fmla="*/ 112 w 134"/>
                <a:gd name="T1" fmla="*/ 104 h 208"/>
                <a:gd name="T2" fmla="*/ 112 w 134"/>
                <a:gd name="T3" fmla="*/ 104 h 208"/>
                <a:gd name="T4" fmla="*/ 110 w 134"/>
                <a:gd name="T5" fmla="*/ 104 h 208"/>
                <a:gd name="T6" fmla="*/ 106 w 134"/>
                <a:gd name="T7" fmla="*/ 122 h 208"/>
                <a:gd name="T8" fmla="*/ 100 w 134"/>
                <a:gd name="T9" fmla="*/ 140 h 208"/>
                <a:gd name="T10" fmla="*/ 92 w 134"/>
                <a:gd name="T11" fmla="*/ 156 h 208"/>
                <a:gd name="T12" fmla="*/ 82 w 134"/>
                <a:gd name="T13" fmla="*/ 168 h 208"/>
                <a:gd name="T14" fmla="*/ 70 w 134"/>
                <a:gd name="T15" fmla="*/ 178 h 208"/>
                <a:gd name="T16" fmla="*/ 67 w 134"/>
                <a:gd name="T17" fmla="*/ 184 h 208"/>
                <a:gd name="T18" fmla="*/ 66 w 134"/>
                <a:gd name="T19" fmla="*/ 186 h 208"/>
                <a:gd name="T20" fmla="*/ 66 w 134"/>
                <a:gd name="T21" fmla="*/ 186 h 208"/>
                <a:gd name="T22" fmla="*/ 54 w 134"/>
                <a:gd name="T23" fmla="*/ 184 h 208"/>
                <a:gd name="T24" fmla="*/ 40 w 134"/>
                <a:gd name="T25" fmla="*/ 178 h 208"/>
                <a:gd name="T26" fmla="*/ 30 w 134"/>
                <a:gd name="T27" fmla="*/ 168 h 208"/>
                <a:gd name="T28" fmla="*/ 20 w 134"/>
                <a:gd name="T29" fmla="*/ 156 h 208"/>
                <a:gd name="T30" fmla="*/ 10 w 134"/>
                <a:gd name="T31" fmla="*/ 140 h 208"/>
                <a:gd name="T32" fmla="*/ 4 w 134"/>
                <a:gd name="T33" fmla="*/ 122 h 208"/>
                <a:gd name="T34" fmla="*/ 0 w 134"/>
                <a:gd name="T35" fmla="*/ 104 h 208"/>
                <a:gd name="T36" fmla="*/ 0 w 134"/>
                <a:gd name="T37" fmla="*/ 104 h 208"/>
                <a:gd name="T38" fmla="*/ 0 w 134"/>
                <a:gd name="T39" fmla="*/ 104 h 208"/>
                <a:gd name="T40" fmla="*/ 0 w 134"/>
                <a:gd name="T41" fmla="*/ 82 h 208"/>
                <a:gd name="T42" fmla="*/ 4 w 134"/>
                <a:gd name="T43" fmla="*/ 64 h 208"/>
                <a:gd name="T44" fmla="*/ 10 w 134"/>
                <a:gd name="T45" fmla="*/ 46 h 208"/>
                <a:gd name="T46" fmla="*/ 20 w 134"/>
                <a:gd name="T47" fmla="*/ 30 h 208"/>
                <a:gd name="T48" fmla="*/ 30 w 134"/>
                <a:gd name="T49" fmla="*/ 18 h 208"/>
                <a:gd name="T50" fmla="*/ 40 w 134"/>
                <a:gd name="T51" fmla="*/ 8 h 208"/>
                <a:gd name="T52" fmla="*/ 54 w 134"/>
                <a:gd name="T53" fmla="*/ 2 h 208"/>
                <a:gd name="T54" fmla="*/ 66 w 134"/>
                <a:gd name="T55" fmla="*/ 0 h 208"/>
                <a:gd name="T56" fmla="*/ 66 w 134"/>
                <a:gd name="T57" fmla="*/ 0 h 208"/>
                <a:gd name="T58" fmla="*/ 67 w 134"/>
                <a:gd name="T59" fmla="*/ 2 h 208"/>
                <a:gd name="T60" fmla="*/ 70 w 134"/>
                <a:gd name="T61" fmla="*/ 8 h 208"/>
                <a:gd name="T62" fmla="*/ 82 w 134"/>
                <a:gd name="T63" fmla="*/ 18 h 208"/>
                <a:gd name="T64" fmla="*/ 92 w 134"/>
                <a:gd name="T65" fmla="*/ 30 h 208"/>
                <a:gd name="T66" fmla="*/ 100 w 134"/>
                <a:gd name="T67" fmla="*/ 46 h 208"/>
                <a:gd name="T68" fmla="*/ 106 w 134"/>
                <a:gd name="T69" fmla="*/ 64 h 208"/>
                <a:gd name="T70" fmla="*/ 110 w 134"/>
                <a:gd name="T71" fmla="*/ 82 h 208"/>
                <a:gd name="T72" fmla="*/ 112 w 134"/>
                <a:gd name="T73" fmla="*/ 104 h 208"/>
                <a:gd name="T74" fmla="*/ 112 w 134"/>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4" h="208">
                  <a:moveTo>
                    <a:pt x="134" y="104"/>
                  </a:moveTo>
                  <a:lnTo>
                    <a:pt x="134" y="104"/>
                  </a:lnTo>
                  <a:lnTo>
                    <a:pt x="132" y="124"/>
                  </a:lnTo>
                  <a:lnTo>
                    <a:pt x="128" y="144"/>
                  </a:lnTo>
                  <a:lnTo>
                    <a:pt x="122" y="162"/>
                  </a:lnTo>
                  <a:lnTo>
                    <a:pt x="114" y="178"/>
                  </a:lnTo>
                  <a:lnTo>
                    <a:pt x="104" y="190"/>
                  </a:lnTo>
                  <a:lnTo>
                    <a:pt x="92" y="200"/>
                  </a:lnTo>
                  <a:lnTo>
                    <a:pt x="80" y="206"/>
                  </a:lnTo>
                  <a:lnTo>
                    <a:pt x="66" y="208"/>
                  </a:lnTo>
                  <a:lnTo>
                    <a:pt x="54" y="206"/>
                  </a:lnTo>
                  <a:lnTo>
                    <a:pt x="40" y="200"/>
                  </a:lnTo>
                  <a:lnTo>
                    <a:pt x="30" y="190"/>
                  </a:lnTo>
                  <a:lnTo>
                    <a:pt x="20" y="178"/>
                  </a:lnTo>
                  <a:lnTo>
                    <a:pt x="10" y="162"/>
                  </a:lnTo>
                  <a:lnTo>
                    <a:pt x="4" y="144"/>
                  </a:lnTo>
                  <a:lnTo>
                    <a:pt x="0" y="124"/>
                  </a:lnTo>
                  <a:lnTo>
                    <a:pt x="0" y="104"/>
                  </a:lnTo>
                  <a:lnTo>
                    <a:pt x="0" y="82"/>
                  </a:lnTo>
                  <a:lnTo>
                    <a:pt x="4" y="64"/>
                  </a:lnTo>
                  <a:lnTo>
                    <a:pt x="10" y="46"/>
                  </a:lnTo>
                  <a:lnTo>
                    <a:pt x="20" y="30"/>
                  </a:lnTo>
                  <a:lnTo>
                    <a:pt x="30" y="18"/>
                  </a:lnTo>
                  <a:lnTo>
                    <a:pt x="40" y="8"/>
                  </a:lnTo>
                  <a:lnTo>
                    <a:pt x="54" y="2"/>
                  </a:lnTo>
                  <a:lnTo>
                    <a:pt x="66" y="0"/>
                  </a:lnTo>
                  <a:lnTo>
                    <a:pt x="80" y="2"/>
                  </a:lnTo>
                  <a:lnTo>
                    <a:pt x="92" y="8"/>
                  </a:lnTo>
                  <a:lnTo>
                    <a:pt x="104" y="18"/>
                  </a:lnTo>
                  <a:lnTo>
                    <a:pt x="114" y="30"/>
                  </a:lnTo>
                  <a:lnTo>
                    <a:pt x="122" y="46"/>
                  </a:lnTo>
                  <a:lnTo>
                    <a:pt x="128" y="64"/>
                  </a:lnTo>
                  <a:lnTo>
                    <a:pt x="132" y="82"/>
                  </a:lnTo>
                  <a:lnTo>
                    <a:pt x="134"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2" name="Freeform 21"/>
            <p:cNvSpPr>
              <a:spLocks/>
            </p:cNvSpPr>
            <p:nvPr userDrawn="1"/>
          </p:nvSpPr>
          <p:spPr bwMode="auto">
            <a:xfrm>
              <a:off x="1106" y="4065"/>
              <a:ext cx="158" cy="212"/>
            </a:xfrm>
            <a:custGeom>
              <a:avLst/>
              <a:gdLst>
                <a:gd name="T0" fmla="*/ 118 w 160"/>
                <a:gd name="T1" fmla="*/ 128 h 210"/>
                <a:gd name="T2" fmla="*/ 118 w 160"/>
                <a:gd name="T3" fmla="*/ 128 h 210"/>
                <a:gd name="T4" fmla="*/ 118 w 160"/>
                <a:gd name="T5" fmla="*/ 148 h 210"/>
                <a:gd name="T6" fmla="*/ 115 w 160"/>
                <a:gd name="T7" fmla="*/ 178 h 210"/>
                <a:gd name="T8" fmla="*/ 111 w 160"/>
                <a:gd name="T9" fmla="*/ 208 h 210"/>
                <a:gd name="T10" fmla="*/ 107 w 160"/>
                <a:gd name="T11" fmla="*/ 224 h 210"/>
                <a:gd name="T12" fmla="*/ 101 w 160"/>
                <a:gd name="T13" fmla="*/ 236 h 210"/>
                <a:gd name="T14" fmla="*/ 90 w 160"/>
                <a:gd name="T15" fmla="*/ 246 h 210"/>
                <a:gd name="T16" fmla="*/ 74 w 160"/>
                <a:gd name="T17" fmla="*/ 252 h 210"/>
                <a:gd name="T18" fmla="*/ 58 w 160"/>
                <a:gd name="T19" fmla="*/ 254 h 210"/>
                <a:gd name="T20" fmla="*/ 58 w 160"/>
                <a:gd name="T21" fmla="*/ 254 h 210"/>
                <a:gd name="T22" fmla="*/ 42 w 160"/>
                <a:gd name="T23" fmla="*/ 252 h 210"/>
                <a:gd name="T24" fmla="*/ 40 w 160"/>
                <a:gd name="T25" fmla="*/ 246 h 210"/>
                <a:gd name="T26" fmla="*/ 36 w 160"/>
                <a:gd name="T27" fmla="*/ 236 h 210"/>
                <a:gd name="T28" fmla="*/ 24 w 160"/>
                <a:gd name="T29" fmla="*/ 224 h 210"/>
                <a:gd name="T30" fmla="*/ 14 w 160"/>
                <a:gd name="T31" fmla="*/ 208 h 210"/>
                <a:gd name="T32" fmla="*/ 6 w 160"/>
                <a:gd name="T33" fmla="*/ 178 h 210"/>
                <a:gd name="T34" fmla="*/ 2 w 160"/>
                <a:gd name="T35" fmla="*/ 148 h 210"/>
                <a:gd name="T36" fmla="*/ 0 w 160"/>
                <a:gd name="T37" fmla="*/ 128 h 210"/>
                <a:gd name="T38" fmla="*/ 0 w 160"/>
                <a:gd name="T39" fmla="*/ 128 h 210"/>
                <a:gd name="T40" fmla="*/ 2 w 160"/>
                <a:gd name="T41" fmla="*/ 106 h 210"/>
                <a:gd name="T42" fmla="*/ 6 w 160"/>
                <a:gd name="T43" fmla="*/ 86 h 210"/>
                <a:gd name="T44" fmla="*/ 14 w 160"/>
                <a:gd name="T45" fmla="*/ 46 h 210"/>
                <a:gd name="T46" fmla="*/ 24 w 160"/>
                <a:gd name="T47" fmla="*/ 30 h 210"/>
                <a:gd name="T48" fmla="*/ 36 w 160"/>
                <a:gd name="T49" fmla="*/ 18 h 210"/>
                <a:gd name="T50" fmla="*/ 40 w 160"/>
                <a:gd name="T51" fmla="*/ 8 h 210"/>
                <a:gd name="T52" fmla="*/ 42 w 160"/>
                <a:gd name="T53" fmla="*/ 2 h 210"/>
                <a:gd name="T54" fmla="*/ 58 w 160"/>
                <a:gd name="T55" fmla="*/ 0 h 210"/>
                <a:gd name="T56" fmla="*/ 58 w 160"/>
                <a:gd name="T57" fmla="*/ 0 h 210"/>
                <a:gd name="T58" fmla="*/ 74 w 160"/>
                <a:gd name="T59" fmla="*/ 2 h 210"/>
                <a:gd name="T60" fmla="*/ 90 w 160"/>
                <a:gd name="T61" fmla="*/ 8 h 210"/>
                <a:gd name="T62" fmla="*/ 101 w 160"/>
                <a:gd name="T63" fmla="*/ 18 h 210"/>
                <a:gd name="T64" fmla="*/ 107 w 160"/>
                <a:gd name="T65" fmla="*/ 30 h 210"/>
                <a:gd name="T66" fmla="*/ 111 w 160"/>
                <a:gd name="T67" fmla="*/ 46 h 210"/>
                <a:gd name="T68" fmla="*/ 115 w 160"/>
                <a:gd name="T69" fmla="*/ 86 h 210"/>
                <a:gd name="T70" fmla="*/ 118 w 160"/>
                <a:gd name="T71" fmla="*/ 106 h 210"/>
                <a:gd name="T72" fmla="*/ 118 w 160"/>
                <a:gd name="T73" fmla="*/ 128 h 210"/>
                <a:gd name="T74" fmla="*/ 118 w 160"/>
                <a:gd name="T75" fmla="*/ 128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60" h="210">
                  <a:moveTo>
                    <a:pt x="160" y="106"/>
                  </a:moveTo>
                  <a:lnTo>
                    <a:pt x="160" y="106"/>
                  </a:lnTo>
                  <a:lnTo>
                    <a:pt x="160" y="126"/>
                  </a:lnTo>
                  <a:lnTo>
                    <a:pt x="154" y="146"/>
                  </a:lnTo>
                  <a:lnTo>
                    <a:pt x="146" y="164"/>
                  </a:lnTo>
                  <a:lnTo>
                    <a:pt x="138" y="180"/>
                  </a:lnTo>
                  <a:lnTo>
                    <a:pt x="126" y="192"/>
                  </a:lnTo>
                  <a:lnTo>
                    <a:pt x="112" y="202"/>
                  </a:lnTo>
                  <a:lnTo>
                    <a:pt x="96" y="208"/>
                  </a:lnTo>
                  <a:lnTo>
                    <a:pt x="80" y="210"/>
                  </a:lnTo>
                  <a:lnTo>
                    <a:pt x="64" y="208"/>
                  </a:lnTo>
                  <a:lnTo>
                    <a:pt x="50" y="202"/>
                  </a:lnTo>
                  <a:lnTo>
                    <a:pt x="36" y="192"/>
                  </a:lnTo>
                  <a:lnTo>
                    <a:pt x="24" y="180"/>
                  </a:lnTo>
                  <a:lnTo>
                    <a:pt x="14" y="164"/>
                  </a:lnTo>
                  <a:lnTo>
                    <a:pt x="6" y="146"/>
                  </a:lnTo>
                  <a:lnTo>
                    <a:pt x="2" y="126"/>
                  </a:lnTo>
                  <a:lnTo>
                    <a:pt x="0" y="106"/>
                  </a:lnTo>
                  <a:lnTo>
                    <a:pt x="2" y="84"/>
                  </a:lnTo>
                  <a:lnTo>
                    <a:pt x="6" y="64"/>
                  </a:lnTo>
                  <a:lnTo>
                    <a:pt x="14" y="46"/>
                  </a:lnTo>
                  <a:lnTo>
                    <a:pt x="24" y="30"/>
                  </a:lnTo>
                  <a:lnTo>
                    <a:pt x="36" y="18"/>
                  </a:lnTo>
                  <a:lnTo>
                    <a:pt x="50" y="8"/>
                  </a:lnTo>
                  <a:lnTo>
                    <a:pt x="64" y="2"/>
                  </a:lnTo>
                  <a:lnTo>
                    <a:pt x="80" y="0"/>
                  </a:lnTo>
                  <a:lnTo>
                    <a:pt x="96" y="2"/>
                  </a:lnTo>
                  <a:lnTo>
                    <a:pt x="112" y="8"/>
                  </a:lnTo>
                  <a:lnTo>
                    <a:pt x="126" y="18"/>
                  </a:lnTo>
                  <a:lnTo>
                    <a:pt x="138" y="30"/>
                  </a:lnTo>
                  <a:lnTo>
                    <a:pt x="146" y="46"/>
                  </a:lnTo>
                  <a:lnTo>
                    <a:pt x="154" y="64"/>
                  </a:lnTo>
                  <a:lnTo>
                    <a:pt x="160" y="84"/>
                  </a:lnTo>
                  <a:lnTo>
                    <a:pt x="16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3" name="Freeform 22"/>
            <p:cNvSpPr>
              <a:spLocks/>
            </p:cNvSpPr>
            <p:nvPr userDrawn="1"/>
          </p:nvSpPr>
          <p:spPr bwMode="auto">
            <a:xfrm>
              <a:off x="1323" y="4065"/>
              <a:ext cx="188" cy="212"/>
            </a:xfrm>
            <a:custGeom>
              <a:avLst/>
              <a:gdLst>
                <a:gd name="T0" fmla="*/ 188 w 188"/>
                <a:gd name="T1" fmla="*/ 126 h 210"/>
                <a:gd name="T2" fmla="*/ 188 w 188"/>
                <a:gd name="T3" fmla="*/ 126 h 210"/>
                <a:gd name="T4" fmla="*/ 186 w 188"/>
                <a:gd name="T5" fmla="*/ 148 h 210"/>
                <a:gd name="T6" fmla="*/ 180 w 188"/>
                <a:gd name="T7" fmla="*/ 178 h 210"/>
                <a:gd name="T8" fmla="*/ 172 w 188"/>
                <a:gd name="T9" fmla="*/ 208 h 210"/>
                <a:gd name="T10" fmla="*/ 160 w 188"/>
                <a:gd name="T11" fmla="*/ 224 h 210"/>
                <a:gd name="T12" fmla="*/ 146 w 188"/>
                <a:gd name="T13" fmla="*/ 236 h 210"/>
                <a:gd name="T14" fmla="*/ 130 w 188"/>
                <a:gd name="T15" fmla="*/ 246 h 210"/>
                <a:gd name="T16" fmla="*/ 112 w 188"/>
                <a:gd name="T17" fmla="*/ 252 h 210"/>
                <a:gd name="T18" fmla="*/ 94 w 188"/>
                <a:gd name="T19" fmla="*/ 254 h 210"/>
                <a:gd name="T20" fmla="*/ 94 w 188"/>
                <a:gd name="T21" fmla="*/ 254 h 210"/>
                <a:gd name="T22" fmla="*/ 76 w 188"/>
                <a:gd name="T23" fmla="*/ 252 h 210"/>
                <a:gd name="T24" fmla="*/ 58 w 188"/>
                <a:gd name="T25" fmla="*/ 246 h 210"/>
                <a:gd name="T26" fmla="*/ 42 w 188"/>
                <a:gd name="T27" fmla="*/ 236 h 210"/>
                <a:gd name="T28" fmla="*/ 28 w 188"/>
                <a:gd name="T29" fmla="*/ 224 h 210"/>
                <a:gd name="T30" fmla="*/ 16 w 188"/>
                <a:gd name="T31" fmla="*/ 208 h 210"/>
                <a:gd name="T32" fmla="*/ 8 w 188"/>
                <a:gd name="T33" fmla="*/ 178 h 210"/>
                <a:gd name="T34" fmla="*/ 2 w 188"/>
                <a:gd name="T35" fmla="*/ 148 h 210"/>
                <a:gd name="T36" fmla="*/ 0 w 188"/>
                <a:gd name="T37" fmla="*/ 126 h 210"/>
                <a:gd name="T38" fmla="*/ 0 w 188"/>
                <a:gd name="T39" fmla="*/ 126 h 210"/>
                <a:gd name="T40" fmla="*/ 2 w 188"/>
                <a:gd name="T41" fmla="*/ 106 h 210"/>
                <a:gd name="T42" fmla="*/ 8 w 188"/>
                <a:gd name="T43" fmla="*/ 86 h 210"/>
                <a:gd name="T44" fmla="*/ 16 w 188"/>
                <a:gd name="T45" fmla="*/ 46 h 210"/>
                <a:gd name="T46" fmla="*/ 28 w 188"/>
                <a:gd name="T47" fmla="*/ 30 h 210"/>
                <a:gd name="T48" fmla="*/ 42 w 188"/>
                <a:gd name="T49" fmla="*/ 18 h 210"/>
                <a:gd name="T50" fmla="*/ 58 w 188"/>
                <a:gd name="T51" fmla="*/ 8 h 210"/>
                <a:gd name="T52" fmla="*/ 76 w 188"/>
                <a:gd name="T53" fmla="*/ 2 h 210"/>
                <a:gd name="T54" fmla="*/ 94 w 188"/>
                <a:gd name="T55" fmla="*/ 0 h 210"/>
                <a:gd name="T56" fmla="*/ 94 w 188"/>
                <a:gd name="T57" fmla="*/ 0 h 210"/>
                <a:gd name="T58" fmla="*/ 112 w 188"/>
                <a:gd name="T59" fmla="*/ 2 h 210"/>
                <a:gd name="T60" fmla="*/ 130 w 188"/>
                <a:gd name="T61" fmla="*/ 8 h 210"/>
                <a:gd name="T62" fmla="*/ 146 w 188"/>
                <a:gd name="T63" fmla="*/ 18 h 210"/>
                <a:gd name="T64" fmla="*/ 160 w 188"/>
                <a:gd name="T65" fmla="*/ 30 h 210"/>
                <a:gd name="T66" fmla="*/ 172 w 188"/>
                <a:gd name="T67" fmla="*/ 46 h 210"/>
                <a:gd name="T68" fmla="*/ 180 w 188"/>
                <a:gd name="T69" fmla="*/ 86 h 210"/>
                <a:gd name="T70" fmla="*/ 186 w 188"/>
                <a:gd name="T71" fmla="*/ 106 h 210"/>
                <a:gd name="T72" fmla="*/ 188 w 188"/>
                <a:gd name="T73" fmla="*/ 126 h 210"/>
                <a:gd name="T74" fmla="*/ 188 w 188"/>
                <a:gd name="T75" fmla="*/ 126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88" h="210">
                  <a:moveTo>
                    <a:pt x="188" y="104"/>
                  </a:moveTo>
                  <a:lnTo>
                    <a:pt x="188" y="104"/>
                  </a:lnTo>
                  <a:lnTo>
                    <a:pt x="186" y="126"/>
                  </a:lnTo>
                  <a:lnTo>
                    <a:pt x="180" y="146"/>
                  </a:lnTo>
                  <a:lnTo>
                    <a:pt x="172" y="164"/>
                  </a:lnTo>
                  <a:lnTo>
                    <a:pt x="160" y="180"/>
                  </a:lnTo>
                  <a:lnTo>
                    <a:pt x="146" y="192"/>
                  </a:lnTo>
                  <a:lnTo>
                    <a:pt x="130" y="202"/>
                  </a:lnTo>
                  <a:lnTo>
                    <a:pt x="112" y="208"/>
                  </a:lnTo>
                  <a:lnTo>
                    <a:pt x="94" y="210"/>
                  </a:lnTo>
                  <a:lnTo>
                    <a:pt x="76" y="208"/>
                  </a:lnTo>
                  <a:lnTo>
                    <a:pt x="58" y="202"/>
                  </a:lnTo>
                  <a:lnTo>
                    <a:pt x="42" y="192"/>
                  </a:lnTo>
                  <a:lnTo>
                    <a:pt x="28" y="180"/>
                  </a:lnTo>
                  <a:lnTo>
                    <a:pt x="16" y="164"/>
                  </a:lnTo>
                  <a:lnTo>
                    <a:pt x="8" y="146"/>
                  </a:lnTo>
                  <a:lnTo>
                    <a:pt x="2" y="126"/>
                  </a:lnTo>
                  <a:lnTo>
                    <a:pt x="0" y="104"/>
                  </a:lnTo>
                  <a:lnTo>
                    <a:pt x="2" y="84"/>
                  </a:lnTo>
                  <a:lnTo>
                    <a:pt x="8" y="64"/>
                  </a:lnTo>
                  <a:lnTo>
                    <a:pt x="16" y="46"/>
                  </a:lnTo>
                  <a:lnTo>
                    <a:pt x="28" y="30"/>
                  </a:lnTo>
                  <a:lnTo>
                    <a:pt x="42" y="18"/>
                  </a:lnTo>
                  <a:lnTo>
                    <a:pt x="58" y="8"/>
                  </a:lnTo>
                  <a:lnTo>
                    <a:pt x="76" y="2"/>
                  </a:lnTo>
                  <a:lnTo>
                    <a:pt x="94" y="0"/>
                  </a:lnTo>
                  <a:lnTo>
                    <a:pt x="112" y="2"/>
                  </a:lnTo>
                  <a:lnTo>
                    <a:pt x="130" y="8"/>
                  </a:lnTo>
                  <a:lnTo>
                    <a:pt x="146" y="18"/>
                  </a:lnTo>
                  <a:lnTo>
                    <a:pt x="160" y="30"/>
                  </a:lnTo>
                  <a:lnTo>
                    <a:pt x="172" y="46"/>
                  </a:lnTo>
                  <a:lnTo>
                    <a:pt x="180" y="64"/>
                  </a:lnTo>
                  <a:lnTo>
                    <a:pt x="186" y="84"/>
                  </a:lnTo>
                  <a:lnTo>
                    <a:pt x="188"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4" name="Freeform 23"/>
            <p:cNvSpPr>
              <a:spLocks/>
            </p:cNvSpPr>
            <p:nvPr userDrawn="1"/>
          </p:nvSpPr>
          <p:spPr bwMode="auto">
            <a:xfrm>
              <a:off x="1546"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0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0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0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0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0" y="180"/>
                  </a:lnTo>
                  <a:lnTo>
                    <a:pt x="166" y="194"/>
                  </a:lnTo>
                  <a:lnTo>
                    <a:pt x="148" y="204"/>
                  </a:lnTo>
                  <a:lnTo>
                    <a:pt x="128" y="210"/>
                  </a:lnTo>
                  <a:lnTo>
                    <a:pt x="106" y="212"/>
                  </a:lnTo>
                  <a:lnTo>
                    <a:pt x="84" y="210"/>
                  </a:lnTo>
                  <a:lnTo>
                    <a:pt x="64" y="204"/>
                  </a:lnTo>
                  <a:lnTo>
                    <a:pt x="46" y="194"/>
                  </a:lnTo>
                  <a:lnTo>
                    <a:pt x="30" y="180"/>
                  </a:lnTo>
                  <a:lnTo>
                    <a:pt x="18" y="166"/>
                  </a:lnTo>
                  <a:lnTo>
                    <a:pt x="8" y="148"/>
                  </a:lnTo>
                  <a:lnTo>
                    <a:pt x="2" y="128"/>
                  </a:lnTo>
                  <a:lnTo>
                    <a:pt x="0" y="106"/>
                  </a:lnTo>
                  <a:lnTo>
                    <a:pt x="2" y="84"/>
                  </a:lnTo>
                  <a:lnTo>
                    <a:pt x="8" y="64"/>
                  </a:lnTo>
                  <a:lnTo>
                    <a:pt x="18" y="46"/>
                  </a:lnTo>
                  <a:lnTo>
                    <a:pt x="30" y="32"/>
                  </a:lnTo>
                  <a:lnTo>
                    <a:pt x="46" y="18"/>
                  </a:lnTo>
                  <a:lnTo>
                    <a:pt x="64" y="8"/>
                  </a:lnTo>
                  <a:lnTo>
                    <a:pt x="84" y="2"/>
                  </a:lnTo>
                  <a:lnTo>
                    <a:pt x="106" y="0"/>
                  </a:lnTo>
                  <a:lnTo>
                    <a:pt x="128" y="2"/>
                  </a:lnTo>
                  <a:lnTo>
                    <a:pt x="148" y="8"/>
                  </a:lnTo>
                  <a:lnTo>
                    <a:pt x="166" y="18"/>
                  </a:lnTo>
                  <a:lnTo>
                    <a:pt x="180"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5" name="Freeform 24"/>
            <p:cNvSpPr>
              <a:spLocks/>
            </p:cNvSpPr>
            <p:nvPr userDrawn="1"/>
          </p:nvSpPr>
          <p:spPr bwMode="auto">
            <a:xfrm>
              <a:off x="4888" y="4074"/>
              <a:ext cx="30" cy="203"/>
            </a:xfrm>
            <a:custGeom>
              <a:avLst/>
              <a:gdLst>
                <a:gd name="T0" fmla="*/ 0 w 32"/>
                <a:gd name="T1" fmla="*/ 102 h 204"/>
                <a:gd name="T2" fmla="*/ 0 w 32"/>
                <a:gd name="T3" fmla="*/ 102 h 204"/>
                <a:gd name="T4" fmla="*/ 2 w 32"/>
                <a:gd name="T5" fmla="*/ 120 h 204"/>
                <a:gd name="T6" fmla="*/ 4 w 32"/>
                <a:gd name="T7" fmla="*/ 152 h 204"/>
                <a:gd name="T8" fmla="*/ 8 w 32"/>
                <a:gd name="T9" fmla="*/ 174 h 204"/>
                <a:gd name="T10" fmla="*/ 8 w 32"/>
                <a:gd name="T11" fmla="*/ 180 h 204"/>
                <a:gd name="T12" fmla="*/ 8 w 32"/>
                <a:gd name="T13" fmla="*/ 182 h 204"/>
                <a:gd name="T14" fmla="*/ 8 w 32"/>
                <a:gd name="T15" fmla="*/ 182 h 204"/>
                <a:gd name="T16" fmla="*/ 8 w 32"/>
                <a:gd name="T17" fmla="*/ 180 h 204"/>
                <a:gd name="T18" fmla="*/ 8 w 32"/>
                <a:gd name="T19" fmla="*/ 174 h 204"/>
                <a:gd name="T20" fmla="*/ 8 w 32"/>
                <a:gd name="T21" fmla="*/ 152 h 204"/>
                <a:gd name="T22" fmla="*/ 8 w 32"/>
                <a:gd name="T23" fmla="*/ 120 h 204"/>
                <a:gd name="T24" fmla="*/ 8 w 32"/>
                <a:gd name="T25" fmla="*/ 102 h 204"/>
                <a:gd name="T26" fmla="*/ 8 w 32"/>
                <a:gd name="T27" fmla="*/ 102 h 204"/>
                <a:gd name="T28" fmla="*/ 8 w 32"/>
                <a:gd name="T29" fmla="*/ 62 h 204"/>
                <a:gd name="T30" fmla="*/ 8 w 32"/>
                <a:gd name="T31" fmla="*/ 30 h 204"/>
                <a:gd name="T32" fmla="*/ 8 w 32"/>
                <a:gd name="T33" fmla="*/ 8 h 204"/>
                <a:gd name="T34" fmla="*/ 8 w 32"/>
                <a:gd name="T35" fmla="*/ 2 h 204"/>
                <a:gd name="T36" fmla="*/ 8 w 32"/>
                <a:gd name="T37" fmla="*/ 0 h 204"/>
                <a:gd name="T38" fmla="*/ 8 w 32"/>
                <a:gd name="T39" fmla="*/ 0 h 204"/>
                <a:gd name="T40" fmla="*/ 8 w 32"/>
                <a:gd name="T41" fmla="*/ 2 h 204"/>
                <a:gd name="T42" fmla="*/ 8 w 32"/>
                <a:gd name="T43" fmla="*/ 8 h 204"/>
                <a:gd name="T44" fmla="*/ 4 w 32"/>
                <a:gd name="T45" fmla="*/ 30 h 204"/>
                <a:gd name="T46" fmla="*/ 2 w 32"/>
                <a:gd name="T47" fmla="*/ 62 h 204"/>
                <a:gd name="T48" fmla="*/ 0 w 32"/>
                <a:gd name="T49" fmla="*/ 102 h 204"/>
                <a:gd name="T50" fmla="*/ 0 w 32"/>
                <a:gd name="T51" fmla="*/ 102 h 2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2" h="204">
                  <a:moveTo>
                    <a:pt x="0" y="102"/>
                  </a:moveTo>
                  <a:lnTo>
                    <a:pt x="0" y="102"/>
                  </a:lnTo>
                  <a:lnTo>
                    <a:pt x="2" y="142"/>
                  </a:lnTo>
                  <a:lnTo>
                    <a:pt x="4" y="174"/>
                  </a:lnTo>
                  <a:lnTo>
                    <a:pt x="10" y="196"/>
                  </a:lnTo>
                  <a:lnTo>
                    <a:pt x="12" y="202"/>
                  </a:lnTo>
                  <a:lnTo>
                    <a:pt x="16" y="204"/>
                  </a:lnTo>
                  <a:lnTo>
                    <a:pt x="20" y="202"/>
                  </a:lnTo>
                  <a:lnTo>
                    <a:pt x="22" y="196"/>
                  </a:lnTo>
                  <a:lnTo>
                    <a:pt x="28" y="174"/>
                  </a:lnTo>
                  <a:lnTo>
                    <a:pt x="30" y="142"/>
                  </a:lnTo>
                  <a:lnTo>
                    <a:pt x="32" y="102"/>
                  </a:lnTo>
                  <a:lnTo>
                    <a:pt x="30" y="62"/>
                  </a:lnTo>
                  <a:lnTo>
                    <a:pt x="28" y="30"/>
                  </a:lnTo>
                  <a:lnTo>
                    <a:pt x="22" y="8"/>
                  </a:lnTo>
                  <a:lnTo>
                    <a:pt x="20" y="2"/>
                  </a:lnTo>
                  <a:lnTo>
                    <a:pt x="16" y="0"/>
                  </a:lnTo>
                  <a:lnTo>
                    <a:pt x="12" y="2"/>
                  </a:lnTo>
                  <a:lnTo>
                    <a:pt x="10" y="8"/>
                  </a:lnTo>
                  <a:lnTo>
                    <a:pt x="4" y="30"/>
                  </a:lnTo>
                  <a:lnTo>
                    <a:pt x="2" y="62"/>
                  </a:lnTo>
                  <a:lnTo>
                    <a:pt x="0"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6" name="Freeform 25"/>
            <p:cNvSpPr>
              <a:spLocks/>
            </p:cNvSpPr>
            <p:nvPr userDrawn="1"/>
          </p:nvSpPr>
          <p:spPr bwMode="auto">
            <a:xfrm>
              <a:off x="4641" y="4070"/>
              <a:ext cx="54" cy="207"/>
            </a:xfrm>
            <a:custGeom>
              <a:avLst/>
              <a:gdLst>
                <a:gd name="T0" fmla="*/ 0 w 56"/>
                <a:gd name="T1" fmla="*/ 126 h 206"/>
                <a:gd name="T2" fmla="*/ 0 w 56"/>
                <a:gd name="T3" fmla="*/ 126 h 206"/>
                <a:gd name="T4" fmla="*/ 0 w 56"/>
                <a:gd name="T5" fmla="*/ 146 h 206"/>
                <a:gd name="T6" fmla="*/ 2 w 56"/>
                <a:gd name="T7" fmla="*/ 166 h 206"/>
                <a:gd name="T8" fmla="*/ 4 w 56"/>
                <a:gd name="T9" fmla="*/ 182 h 206"/>
                <a:gd name="T10" fmla="*/ 8 w 56"/>
                <a:gd name="T11" fmla="*/ 198 h 206"/>
                <a:gd name="T12" fmla="*/ 12 w 56"/>
                <a:gd name="T13" fmla="*/ 210 h 206"/>
                <a:gd name="T14" fmla="*/ 14 w 56"/>
                <a:gd name="T15" fmla="*/ 220 h 206"/>
                <a:gd name="T16" fmla="*/ 14 w 56"/>
                <a:gd name="T17" fmla="*/ 226 h 206"/>
                <a:gd name="T18" fmla="*/ 14 w 56"/>
                <a:gd name="T19" fmla="*/ 228 h 206"/>
                <a:gd name="T20" fmla="*/ 14 w 56"/>
                <a:gd name="T21" fmla="*/ 228 h 206"/>
                <a:gd name="T22" fmla="*/ 14 w 56"/>
                <a:gd name="T23" fmla="*/ 226 h 206"/>
                <a:gd name="T24" fmla="*/ 18 w 56"/>
                <a:gd name="T25" fmla="*/ 220 h 206"/>
                <a:gd name="T26" fmla="*/ 21 w 56"/>
                <a:gd name="T27" fmla="*/ 210 h 206"/>
                <a:gd name="T28" fmla="*/ 23 w 56"/>
                <a:gd name="T29" fmla="*/ 198 h 206"/>
                <a:gd name="T30" fmla="*/ 25 w 56"/>
                <a:gd name="T31" fmla="*/ 182 h 206"/>
                <a:gd name="T32" fmla="*/ 26 w 56"/>
                <a:gd name="T33" fmla="*/ 166 h 206"/>
                <a:gd name="T34" fmla="*/ 27 w 56"/>
                <a:gd name="T35" fmla="*/ 146 h 206"/>
                <a:gd name="T36" fmla="*/ 27 w 56"/>
                <a:gd name="T37" fmla="*/ 126 h 206"/>
                <a:gd name="T38" fmla="*/ 27 w 56"/>
                <a:gd name="T39" fmla="*/ 126 h 206"/>
                <a:gd name="T40" fmla="*/ 27 w 56"/>
                <a:gd name="T41" fmla="*/ 82 h 206"/>
                <a:gd name="T42" fmla="*/ 26 w 56"/>
                <a:gd name="T43" fmla="*/ 64 h 206"/>
                <a:gd name="T44" fmla="*/ 25 w 56"/>
                <a:gd name="T45" fmla="*/ 46 h 206"/>
                <a:gd name="T46" fmla="*/ 23 w 56"/>
                <a:gd name="T47" fmla="*/ 30 h 206"/>
                <a:gd name="T48" fmla="*/ 21 w 56"/>
                <a:gd name="T49" fmla="*/ 18 h 206"/>
                <a:gd name="T50" fmla="*/ 18 w 56"/>
                <a:gd name="T51" fmla="*/ 8 h 206"/>
                <a:gd name="T52" fmla="*/ 14 w 56"/>
                <a:gd name="T53" fmla="*/ 2 h 206"/>
                <a:gd name="T54" fmla="*/ 14 w 56"/>
                <a:gd name="T55" fmla="*/ 0 h 206"/>
                <a:gd name="T56" fmla="*/ 14 w 56"/>
                <a:gd name="T57" fmla="*/ 0 h 206"/>
                <a:gd name="T58" fmla="*/ 14 w 56"/>
                <a:gd name="T59" fmla="*/ 2 h 206"/>
                <a:gd name="T60" fmla="*/ 14 w 56"/>
                <a:gd name="T61" fmla="*/ 8 h 206"/>
                <a:gd name="T62" fmla="*/ 12 w 56"/>
                <a:gd name="T63" fmla="*/ 18 h 206"/>
                <a:gd name="T64" fmla="*/ 8 w 56"/>
                <a:gd name="T65" fmla="*/ 30 h 206"/>
                <a:gd name="T66" fmla="*/ 4 w 56"/>
                <a:gd name="T67" fmla="*/ 46 h 206"/>
                <a:gd name="T68" fmla="*/ 2 w 56"/>
                <a:gd name="T69" fmla="*/ 64 h 206"/>
                <a:gd name="T70" fmla="*/ 0 w 56"/>
                <a:gd name="T71" fmla="*/ 82 h 206"/>
                <a:gd name="T72" fmla="*/ 0 w 56"/>
                <a:gd name="T73" fmla="*/ 126 h 206"/>
                <a:gd name="T74" fmla="*/ 0 w 56"/>
                <a:gd name="T75" fmla="*/ 126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6" h="206">
                  <a:moveTo>
                    <a:pt x="0" y="104"/>
                  </a:moveTo>
                  <a:lnTo>
                    <a:pt x="0" y="104"/>
                  </a:lnTo>
                  <a:lnTo>
                    <a:pt x="0" y="124"/>
                  </a:lnTo>
                  <a:lnTo>
                    <a:pt x="2" y="144"/>
                  </a:lnTo>
                  <a:lnTo>
                    <a:pt x="4" y="160"/>
                  </a:lnTo>
                  <a:lnTo>
                    <a:pt x="8" y="176"/>
                  </a:lnTo>
                  <a:lnTo>
                    <a:pt x="12" y="188"/>
                  </a:lnTo>
                  <a:lnTo>
                    <a:pt x="16" y="198"/>
                  </a:lnTo>
                  <a:lnTo>
                    <a:pt x="22" y="204"/>
                  </a:lnTo>
                  <a:lnTo>
                    <a:pt x="28" y="206"/>
                  </a:lnTo>
                  <a:lnTo>
                    <a:pt x="34" y="204"/>
                  </a:lnTo>
                  <a:lnTo>
                    <a:pt x="40" y="198"/>
                  </a:lnTo>
                  <a:lnTo>
                    <a:pt x="44" y="188"/>
                  </a:lnTo>
                  <a:lnTo>
                    <a:pt x="48" y="176"/>
                  </a:lnTo>
                  <a:lnTo>
                    <a:pt x="52" y="160"/>
                  </a:lnTo>
                  <a:lnTo>
                    <a:pt x="54" y="144"/>
                  </a:lnTo>
                  <a:lnTo>
                    <a:pt x="56" y="124"/>
                  </a:lnTo>
                  <a:lnTo>
                    <a:pt x="56" y="104"/>
                  </a:lnTo>
                  <a:lnTo>
                    <a:pt x="56" y="82"/>
                  </a:lnTo>
                  <a:lnTo>
                    <a:pt x="54" y="64"/>
                  </a:lnTo>
                  <a:lnTo>
                    <a:pt x="52" y="46"/>
                  </a:lnTo>
                  <a:lnTo>
                    <a:pt x="48" y="30"/>
                  </a:lnTo>
                  <a:lnTo>
                    <a:pt x="44" y="18"/>
                  </a:lnTo>
                  <a:lnTo>
                    <a:pt x="40" y="8"/>
                  </a:lnTo>
                  <a:lnTo>
                    <a:pt x="34" y="2"/>
                  </a:lnTo>
                  <a:lnTo>
                    <a:pt x="28" y="0"/>
                  </a:lnTo>
                  <a:lnTo>
                    <a:pt x="22" y="2"/>
                  </a:lnTo>
                  <a:lnTo>
                    <a:pt x="16" y="8"/>
                  </a:lnTo>
                  <a:lnTo>
                    <a:pt x="12" y="18"/>
                  </a:lnTo>
                  <a:lnTo>
                    <a:pt x="8" y="30"/>
                  </a:lnTo>
                  <a:lnTo>
                    <a:pt x="4" y="46"/>
                  </a:lnTo>
                  <a:lnTo>
                    <a:pt x="2" y="64"/>
                  </a:lnTo>
                  <a:lnTo>
                    <a:pt x="0" y="82"/>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7" name="Freeform 26"/>
            <p:cNvSpPr>
              <a:spLocks/>
            </p:cNvSpPr>
            <p:nvPr userDrawn="1"/>
          </p:nvSpPr>
          <p:spPr bwMode="auto">
            <a:xfrm>
              <a:off x="4390" y="4070"/>
              <a:ext cx="84" cy="207"/>
            </a:xfrm>
            <a:custGeom>
              <a:avLst/>
              <a:gdLst>
                <a:gd name="T0" fmla="*/ 0 w 84"/>
                <a:gd name="T1" fmla="*/ 102 h 206"/>
                <a:gd name="T2" fmla="*/ 0 w 84"/>
                <a:gd name="T3" fmla="*/ 102 h 206"/>
                <a:gd name="T4" fmla="*/ 2 w 84"/>
                <a:gd name="T5" fmla="*/ 146 h 206"/>
                <a:gd name="T6" fmla="*/ 4 w 84"/>
                <a:gd name="T7" fmla="*/ 164 h 206"/>
                <a:gd name="T8" fmla="*/ 8 w 84"/>
                <a:gd name="T9" fmla="*/ 182 h 206"/>
                <a:gd name="T10" fmla="*/ 12 w 84"/>
                <a:gd name="T11" fmla="*/ 198 h 206"/>
                <a:gd name="T12" fmla="*/ 20 w 84"/>
                <a:gd name="T13" fmla="*/ 210 h 206"/>
                <a:gd name="T14" fmla="*/ 26 w 84"/>
                <a:gd name="T15" fmla="*/ 220 h 206"/>
                <a:gd name="T16" fmla="*/ 34 w 84"/>
                <a:gd name="T17" fmla="*/ 226 h 206"/>
                <a:gd name="T18" fmla="*/ 42 w 84"/>
                <a:gd name="T19" fmla="*/ 228 h 206"/>
                <a:gd name="T20" fmla="*/ 42 w 84"/>
                <a:gd name="T21" fmla="*/ 228 h 206"/>
                <a:gd name="T22" fmla="*/ 50 w 84"/>
                <a:gd name="T23" fmla="*/ 226 h 206"/>
                <a:gd name="T24" fmla="*/ 58 w 84"/>
                <a:gd name="T25" fmla="*/ 220 h 206"/>
                <a:gd name="T26" fmla="*/ 66 w 84"/>
                <a:gd name="T27" fmla="*/ 210 h 206"/>
                <a:gd name="T28" fmla="*/ 72 w 84"/>
                <a:gd name="T29" fmla="*/ 198 h 206"/>
                <a:gd name="T30" fmla="*/ 78 w 84"/>
                <a:gd name="T31" fmla="*/ 182 h 206"/>
                <a:gd name="T32" fmla="*/ 80 w 84"/>
                <a:gd name="T33" fmla="*/ 164 h 206"/>
                <a:gd name="T34" fmla="*/ 84 w 84"/>
                <a:gd name="T35" fmla="*/ 146 h 206"/>
                <a:gd name="T36" fmla="*/ 84 w 84"/>
                <a:gd name="T37" fmla="*/ 102 h 206"/>
                <a:gd name="T38" fmla="*/ 84 w 84"/>
                <a:gd name="T39" fmla="*/ 102 h 206"/>
                <a:gd name="T40" fmla="*/ 84 w 84"/>
                <a:gd name="T41" fmla="*/ 82 h 206"/>
                <a:gd name="T42" fmla="*/ 80 w 84"/>
                <a:gd name="T43" fmla="*/ 62 h 206"/>
                <a:gd name="T44" fmla="*/ 78 w 84"/>
                <a:gd name="T45" fmla="*/ 46 h 206"/>
                <a:gd name="T46" fmla="*/ 72 w 84"/>
                <a:gd name="T47" fmla="*/ 30 h 206"/>
                <a:gd name="T48" fmla="*/ 66 w 84"/>
                <a:gd name="T49" fmla="*/ 18 h 206"/>
                <a:gd name="T50" fmla="*/ 58 w 84"/>
                <a:gd name="T51" fmla="*/ 8 h 206"/>
                <a:gd name="T52" fmla="*/ 50 w 84"/>
                <a:gd name="T53" fmla="*/ 2 h 206"/>
                <a:gd name="T54" fmla="*/ 42 w 84"/>
                <a:gd name="T55" fmla="*/ 0 h 206"/>
                <a:gd name="T56" fmla="*/ 42 w 84"/>
                <a:gd name="T57" fmla="*/ 0 h 206"/>
                <a:gd name="T58" fmla="*/ 34 w 84"/>
                <a:gd name="T59" fmla="*/ 2 h 206"/>
                <a:gd name="T60" fmla="*/ 26 w 84"/>
                <a:gd name="T61" fmla="*/ 8 h 206"/>
                <a:gd name="T62" fmla="*/ 20 w 84"/>
                <a:gd name="T63" fmla="*/ 18 h 206"/>
                <a:gd name="T64" fmla="*/ 12 w 84"/>
                <a:gd name="T65" fmla="*/ 30 h 206"/>
                <a:gd name="T66" fmla="*/ 8 w 84"/>
                <a:gd name="T67" fmla="*/ 46 h 206"/>
                <a:gd name="T68" fmla="*/ 4 w 84"/>
                <a:gd name="T69" fmla="*/ 62 h 206"/>
                <a:gd name="T70" fmla="*/ 2 w 84"/>
                <a:gd name="T71" fmla="*/ 82 h 206"/>
                <a:gd name="T72" fmla="*/ 0 w 84"/>
                <a:gd name="T73" fmla="*/ 102 h 206"/>
                <a:gd name="T74" fmla="*/ 0 w 84"/>
                <a:gd name="T75" fmla="*/ 10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4" h="206">
                  <a:moveTo>
                    <a:pt x="0" y="102"/>
                  </a:moveTo>
                  <a:lnTo>
                    <a:pt x="0" y="102"/>
                  </a:lnTo>
                  <a:lnTo>
                    <a:pt x="2" y="124"/>
                  </a:lnTo>
                  <a:lnTo>
                    <a:pt x="4" y="142"/>
                  </a:lnTo>
                  <a:lnTo>
                    <a:pt x="8" y="160"/>
                  </a:lnTo>
                  <a:lnTo>
                    <a:pt x="12" y="176"/>
                  </a:lnTo>
                  <a:lnTo>
                    <a:pt x="20" y="188"/>
                  </a:lnTo>
                  <a:lnTo>
                    <a:pt x="26" y="198"/>
                  </a:lnTo>
                  <a:lnTo>
                    <a:pt x="34" y="204"/>
                  </a:lnTo>
                  <a:lnTo>
                    <a:pt x="42" y="206"/>
                  </a:lnTo>
                  <a:lnTo>
                    <a:pt x="50" y="204"/>
                  </a:lnTo>
                  <a:lnTo>
                    <a:pt x="58" y="198"/>
                  </a:lnTo>
                  <a:lnTo>
                    <a:pt x="66" y="188"/>
                  </a:lnTo>
                  <a:lnTo>
                    <a:pt x="72" y="176"/>
                  </a:lnTo>
                  <a:lnTo>
                    <a:pt x="78" y="160"/>
                  </a:lnTo>
                  <a:lnTo>
                    <a:pt x="80" y="142"/>
                  </a:lnTo>
                  <a:lnTo>
                    <a:pt x="84" y="124"/>
                  </a:lnTo>
                  <a:lnTo>
                    <a:pt x="84" y="102"/>
                  </a:lnTo>
                  <a:lnTo>
                    <a:pt x="84" y="82"/>
                  </a:lnTo>
                  <a:lnTo>
                    <a:pt x="80" y="62"/>
                  </a:lnTo>
                  <a:lnTo>
                    <a:pt x="78" y="46"/>
                  </a:lnTo>
                  <a:lnTo>
                    <a:pt x="72" y="30"/>
                  </a:lnTo>
                  <a:lnTo>
                    <a:pt x="66" y="18"/>
                  </a:lnTo>
                  <a:lnTo>
                    <a:pt x="58" y="8"/>
                  </a:lnTo>
                  <a:lnTo>
                    <a:pt x="50" y="2"/>
                  </a:lnTo>
                  <a:lnTo>
                    <a:pt x="42" y="0"/>
                  </a:lnTo>
                  <a:lnTo>
                    <a:pt x="34" y="2"/>
                  </a:lnTo>
                  <a:lnTo>
                    <a:pt x="26" y="8"/>
                  </a:lnTo>
                  <a:lnTo>
                    <a:pt x="20" y="18"/>
                  </a:lnTo>
                  <a:lnTo>
                    <a:pt x="12" y="30"/>
                  </a:lnTo>
                  <a:lnTo>
                    <a:pt x="8" y="46"/>
                  </a:lnTo>
                  <a:lnTo>
                    <a:pt x="4" y="62"/>
                  </a:lnTo>
                  <a:lnTo>
                    <a:pt x="2" y="82"/>
                  </a:lnTo>
                  <a:lnTo>
                    <a:pt x="0"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8" name="Freeform 27"/>
            <p:cNvSpPr>
              <a:spLocks/>
            </p:cNvSpPr>
            <p:nvPr userDrawn="1"/>
          </p:nvSpPr>
          <p:spPr bwMode="auto">
            <a:xfrm>
              <a:off x="4148" y="4070"/>
              <a:ext cx="109" cy="207"/>
            </a:xfrm>
            <a:custGeom>
              <a:avLst/>
              <a:gdLst>
                <a:gd name="T0" fmla="*/ 0 w 110"/>
                <a:gd name="T1" fmla="*/ 104 h 208"/>
                <a:gd name="T2" fmla="*/ 0 w 110"/>
                <a:gd name="T3" fmla="*/ 104 h 208"/>
                <a:gd name="T4" fmla="*/ 2 w 110"/>
                <a:gd name="T5" fmla="*/ 104 h 208"/>
                <a:gd name="T6" fmla="*/ 4 w 110"/>
                <a:gd name="T7" fmla="*/ 122 h 208"/>
                <a:gd name="T8" fmla="*/ 10 w 110"/>
                <a:gd name="T9" fmla="*/ 140 h 208"/>
                <a:gd name="T10" fmla="*/ 16 w 110"/>
                <a:gd name="T11" fmla="*/ 156 h 208"/>
                <a:gd name="T12" fmla="*/ 24 w 110"/>
                <a:gd name="T13" fmla="*/ 168 h 208"/>
                <a:gd name="T14" fmla="*/ 34 w 110"/>
                <a:gd name="T15" fmla="*/ 178 h 208"/>
                <a:gd name="T16" fmla="*/ 44 w 110"/>
                <a:gd name="T17" fmla="*/ 184 h 208"/>
                <a:gd name="T18" fmla="*/ 54 w 110"/>
                <a:gd name="T19" fmla="*/ 186 h 208"/>
                <a:gd name="T20" fmla="*/ 54 w 110"/>
                <a:gd name="T21" fmla="*/ 186 h 208"/>
                <a:gd name="T22" fmla="*/ 55 w 110"/>
                <a:gd name="T23" fmla="*/ 184 h 208"/>
                <a:gd name="T24" fmla="*/ 55 w 110"/>
                <a:gd name="T25" fmla="*/ 178 h 208"/>
                <a:gd name="T26" fmla="*/ 64 w 110"/>
                <a:gd name="T27" fmla="*/ 168 h 208"/>
                <a:gd name="T28" fmla="*/ 72 w 110"/>
                <a:gd name="T29" fmla="*/ 156 h 208"/>
                <a:gd name="T30" fmla="*/ 78 w 110"/>
                <a:gd name="T31" fmla="*/ 140 h 208"/>
                <a:gd name="T32" fmla="*/ 82 w 110"/>
                <a:gd name="T33" fmla="*/ 122 h 208"/>
                <a:gd name="T34" fmla="*/ 86 w 110"/>
                <a:gd name="T35" fmla="*/ 104 h 208"/>
                <a:gd name="T36" fmla="*/ 88 w 110"/>
                <a:gd name="T37" fmla="*/ 104 h 208"/>
                <a:gd name="T38" fmla="*/ 88 w 110"/>
                <a:gd name="T39" fmla="*/ 104 h 208"/>
                <a:gd name="T40" fmla="*/ 86 w 110"/>
                <a:gd name="T41" fmla="*/ 84 h 208"/>
                <a:gd name="T42" fmla="*/ 82 w 110"/>
                <a:gd name="T43" fmla="*/ 64 h 208"/>
                <a:gd name="T44" fmla="*/ 78 w 110"/>
                <a:gd name="T45" fmla="*/ 46 h 208"/>
                <a:gd name="T46" fmla="*/ 72 w 110"/>
                <a:gd name="T47" fmla="*/ 30 h 208"/>
                <a:gd name="T48" fmla="*/ 64 w 110"/>
                <a:gd name="T49" fmla="*/ 18 h 208"/>
                <a:gd name="T50" fmla="*/ 55 w 110"/>
                <a:gd name="T51" fmla="*/ 8 h 208"/>
                <a:gd name="T52" fmla="*/ 55 w 110"/>
                <a:gd name="T53" fmla="*/ 2 h 208"/>
                <a:gd name="T54" fmla="*/ 54 w 110"/>
                <a:gd name="T55" fmla="*/ 0 h 208"/>
                <a:gd name="T56" fmla="*/ 54 w 110"/>
                <a:gd name="T57" fmla="*/ 0 h 208"/>
                <a:gd name="T58" fmla="*/ 44 w 110"/>
                <a:gd name="T59" fmla="*/ 2 h 208"/>
                <a:gd name="T60" fmla="*/ 34 w 110"/>
                <a:gd name="T61" fmla="*/ 8 h 208"/>
                <a:gd name="T62" fmla="*/ 24 w 110"/>
                <a:gd name="T63" fmla="*/ 18 h 208"/>
                <a:gd name="T64" fmla="*/ 16 w 110"/>
                <a:gd name="T65" fmla="*/ 30 h 208"/>
                <a:gd name="T66" fmla="*/ 10 w 110"/>
                <a:gd name="T67" fmla="*/ 46 h 208"/>
                <a:gd name="T68" fmla="*/ 4 w 110"/>
                <a:gd name="T69" fmla="*/ 64 h 208"/>
                <a:gd name="T70" fmla="*/ 2 w 110"/>
                <a:gd name="T71" fmla="*/ 84 h 208"/>
                <a:gd name="T72" fmla="*/ 0 w 110"/>
                <a:gd name="T73" fmla="*/ 104 h 208"/>
                <a:gd name="T74" fmla="*/ 0 w 110"/>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0" h="208">
                  <a:moveTo>
                    <a:pt x="0" y="104"/>
                  </a:moveTo>
                  <a:lnTo>
                    <a:pt x="0" y="104"/>
                  </a:lnTo>
                  <a:lnTo>
                    <a:pt x="2" y="126"/>
                  </a:lnTo>
                  <a:lnTo>
                    <a:pt x="4" y="144"/>
                  </a:lnTo>
                  <a:lnTo>
                    <a:pt x="10" y="162"/>
                  </a:lnTo>
                  <a:lnTo>
                    <a:pt x="16" y="178"/>
                  </a:lnTo>
                  <a:lnTo>
                    <a:pt x="24" y="190"/>
                  </a:lnTo>
                  <a:lnTo>
                    <a:pt x="34" y="200"/>
                  </a:lnTo>
                  <a:lnTo>
                    <a:pt x="44" y="206"/>
                  </a:lnTo>
                  <a:lnTo>
                    <a:pt x="54" y="208"/>
                  </a:lnTo>
                  <a:lnTo>
                    <a:pt x="66" y="206"/>
                  </a:lnTo>
                  <a:lnTo>
                    <a:pt x="76" y="200"/>
                  </a:lnTo>
                  <a:lnTo>
                    <a:pt x="86" y="190"/>
                  </a:lnTo>
                  <a:lnTo>
                    <a:pt x="94" y="178"/>
                  </a:lnTo>
                  <a:lnTo>
                    <a:pt x="100" y="162"/>
                  </a:lnTo>
                  <a:lnTo>
                    <a:pt x="104" y="144"/>
                  </a:lnTo>
                  <a:lnTo>
                    <a:pt x="108" y="126"/>
                  </a:lnTo>
                  <a:lnTo>
                    <a:pt x="110" y="104"/>
                  </a:lnTo>
                  <a:lnTo>
                    <a:pt x="108" y="84"/>
                  </a:lnTo>
                  <a:lnTo>
                    <a:pt x="104" y="64"/>
                  </a:lnTo>
                  <a:lnTo>
                    <a:pt x="100" y="46"/>
                  </a:lnTo>
                  <a:lnTo>
                    <a:pt x="94" y="30"/>
                  </a:lnTo>
                  <a:lnTo>
                    <a:pt x="86" y="18"/>
                  </a:lnTo>
                  <a:lnTo>
                    <a:pt x="76" y="8"/>
                  </a:lnTo>
                  <a:lnTo>
                    <a:pt x="66" y="2"/>
                  </a:lnTo>
                  <a:lnTo>
                    <a:pt x="54" y="0"/>
                  </a:lnTo>
                  <a:lnTo>
                    <a:pt x="44" y="2"/>
                  </a:lnTo>
                  <a:lnTo>
                    <a:pt x="34" y="8"/>
                  </a:lnTo>
                  <a:lnTo>
                    <a:pt x="24" y="18"/>
                  </a:lnTo>
                  <a:lnTo>
                    <a:pt x="16" y="30"/>
                  </a:lnTo>
                  <a:lnTo>
                    <a:pt x="10" y="46"/>
                  </a:lnTo>
                  <a:lnTo>
                    <a:pt x="4" y="64"/>
                  </a:lnTo>
                  <a:lnTo>
                    <a:pt x="2" y="84"/>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69" name="Freeform 28"/>
            <p:cNvSpPr>
              <a:spLocks/>
            </p:cNvSpPr>
            <p:nvPr userDrawn="1"/>
          </p:nvSpPr>
          <p:spPr bwMode="auto">
            <a:xfrm>
              <a:off x="3901" y="4070"/>
              <a:ext cx="133" cy="207"/>
            </a:xfrm>
            <a:custGeom>
              <a:avLst/>
              <a:gdLst>
                <a:gd name="T0" fmla="*/ 0 w 134"/>
                <a:gd name="T1" fmla="*/ 104 h 208"/>
                <a:gd name="T2" fmla="*/ 0 w 134"/>
                <a:gd name="T3" fmla="*/ 104 h 208"/>
                <a:gd name="T4" fmla="*/ 0 w 134"/>
                <a:gd name="T5" fmla="*/ 104 h 208"/>
                <a:gd name="T6" fmla="*/ 4 w 134"/>
                <a:gd name="T7" fmla="*/ 122 h 208"/>
                <a:gd name="T8" fmla="*/ 12 w 134"/>
                <a:gd name="T9" fmla="*/ 140 h 208"/>
                <a:gd name="T10" fmla="*/ 20 w 134"/>
                <a:gd name="T11" fmla="*/ 156 h 208"/>
                <a:gd name="T12" fmla="*/ 30 w 134"/>
                <a:gd name="T13" fmla="*/ 168 h 208"/>
                <a:gd name="T14" fmla="*/ 40 w 134"/>
                <a:gd name="T15" fmla="*/ 178 h 208"/>
                <a:gd name="T16" fmla="*/ 54 w 134"/>
                <a:gd name="T17" fmla="*/ 184 h 208"/>
                <a:gd name="T18" fmla="*/ 67 w 134"/>
                <a:gd name="T19" fmla="*/ 186 h 208"/>
                <a:gd name="T20" fmla="*/ 67 w 134"/>
                <a:gd name="T21" fmla="*/ 186 h 208"/>
                <a:gd name="T22" fmla="*/ 67 w 134"/>
                <a:gd name="T23" fmla="*/ 184 h 208"/>
                <a:gd name="T24" fmla="*/ 72 w 134"/>
                <a:gd name="T25" fmla="*/ 178 h 208"/>
                <a:gd name="T26" fmla="*/ 82 w 134"/>
                <a:gd name="T27" fmla="*/ 168 h 208"/>
                <a:gd name="T28" fmla="*/ 92 w 134"/>
                <a:gd name="T29" fmla="*/ 156 h 208"/>
                <a:gd name="T30" fmla="*/ 100 w 134"/>
                <a:gd name="T31" fmla="*/ 140 h 208"/>
                <a:gd name="T32" fmla="*/ 108 w 134"/>
                <a:gd name="T33" fmla="*/ 122 h 208"/>
                <a:gd name="T34" fmla="*/ 112 w 134"/>
                <a:gd name="T35" fmla="*/ 104 h 208"/>
                <a:gd name="T36" fmla="*/ 112 w 134"/>
                <a:gd name="T37" fmla="*/ 104 h 208"/>
                <a:gd name="T38" fmla="*/ 112 w 134"/>
                <a:gd name="T39" fmla="*/ 104 h 208"/>
                <a:gd name="T40" fmla="*/ 112 w 134"/>
                <a:gd name="T41" fmla="*/ 82 h 208"/>
                <a:gd name="T42" fmla="*/ 108 w 134"/>
                <a:gd name="T43" fmla="*/ 64 h 208"/>
                <a:gd name="T44" fmla="*/ 100 w 134"/>
                <a:gd name="T45" fmla="*/ 46 h 208"/>
                <a:gd name="T46" fmla="*/ 92 w 134"/>
                <a:gd name="T47" fmla="*/ 30 h 208"/>
                <a:gd name="T48" fmla="*/ 82 w 134"/>
                <a:gd name="T49" fmla="*/ 18 h 208"/>
                <a:gd name="T50" fmla="*/ 72 w 134"/>
                <a:gd name="T51" fmla="*/ 8 h 208"/>
                <a:gd name="T52" fmla="*/ 67 w 134"/>
                <a:gd name="T53" fmla="*/ 2 h 208"/>
                <a:gd name="T54" fmla="*/ 67 w 134"/>
                <a:gd name="T55" fmla="*/ 0 h 208"/>
                <a:gd name="T56" fmla="*/ 67 w 134"/>
                <a:gd name="T57" fmla="*/ 0 h 208"/>
                <a:gd name="T58" fmla="*/ 54 w 134"/>
                <a:gd name="T59" fmla="*/ 2 h 208"/>
                <a:gd name="T60" fmla="*/ 40 w 134"/>
                <a:gd name="T61" fmla="*/ 8 h 208"/>
                <a:gd name="T62" fmla="*/ 30 w 134"/>
                <a:gd name="T63" fmla="*/ 18 h 208"/>
                <a:gd name="T64" fmla="*/ 20 w 134"/>
                <a:gd name="T65" fmla="*/ 30 h 208"/>
                <a:gd name="T66" fmla="*/ 12 w 134"/>
                <a:gd name="T67" fmla="*/ 46 h 208"/>
                <a:gd name="T68" fmla="*/ 4 w 134"/>
                <a:gd name="T69" fmla="*/ 64 h 208"/>
                <a:gd name="T70" fmla="*/ 0 w 134"/>
                <a:gd name="T71" fmla="*/ 82 h 208"/>
                <a:gd name="T72" fmla="*/ 0 w 134"/>
                <a:gd name="T73" fmla="*/ 104 h 208"/>
                <a:gd name="T74" fmla="*/ 0 w 134"/>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4" h="208">
                  <a:moveTo>
                    <a:pt x="0" y="104"/>
                  </a:moveTo>
                  <a:lnTo>
                    <a:pt x="0" y="104"/>
                  </a:lnTo>
                  <a:lnTo>
                    <a:pt x="0" y="124"/>
                  </a:lnTo>
                  <a:lnTo>
                    <a:pt x="4" y="144"/>
                  </a:lnTo>
                  <a:lnTo>
                    <a:pt x="12" y="162"/>
                  </a:lnTo>
                  <a:lnTo>
                    <a:pt x="20" y="178"/>
                  </a:lnTo>
                  <a:lnTo>
                    <a:pt x="30" y="190"/>
                  </a:lnTo>
                  <a:lnTo>
                    <a:pt x="40" y="200"/>
                  </a:lnTo>
                  <a:lnTo>
                    <a:pt x="54" y="206"/>
                  </a:lnTo>
                  <a:lnTo>
                    <a:pt x="68" y="208"/>
                  </a:lnTo>
                  <a:lnTo>
                    <a:pt x="80" y="206"/>
                  </a:lnTo>
                  <a:lnTo>
                    <a:pt x="94" y="200"/>
                  </a:lnTo>
                  <a:lnTo>
                    <a:pt x="104" y="190"/>
                  </a:lnTo>
                  <a:lnTo>
                    <a:pt x="114" y="178"/>
                  </a:lnTo>
                  <a:lnTo>
                    <a:pt x="122" y="162"/>
                  </a:lnTo>
                  <a:lnTo>
                    <a:pt x="130" y="144"/>
                  </a:lnTo>
                  <a:lnTo>
                    <a:pt x="134" y="124"/>
                  </a:lnTo>
                  <a:lnTo>
                    <a:pt x="134" y="104"/>
                  </a:lnTo>
                  <a:lnTo>
                    <a:pt x="134" y="82"/>
                  </a:lnTo>
                  <a:lnTo>
                    <a:pt x="130" y="64"/>
                  </a:lnTo>
                  <a:lnTo>
                    <a:pt x="122" y="46"/>
                  </a:lnTo>
                  <a:lnTo>
                    <a:pt x="114" y="30"/>
                  </a:lnTo>
                  <a:lnTo>
                    <a:pt x="104" y="18"/>
                  </a:lnTo>
                  <a:lnTo>
                    <a:pt x="94" y="8"/>
                  </a:lnTo>
                  <a:lnTo>
                    <a:pt x="80" y="2"/>
                  </a:lnTo>
                  <a:lnTo>
                    <a:pt x="68" y="0"/>
                  </a:lnTo>
                  <a:lnTo>
                    <a:pt x="54" y="2"/>
                  </a:lnTo>
                  <a:lnTo>
                    <a:pt x="40" y="8"/>
                  </a:lnTo>
                  <a:lnTo>
                    <a:pt x="30" y="18"/>
                  </a:lnTo>
                  <a:lnTo>
                    <a:pt x="20" y="30"/>
                  </a:lnTo>
                  <a:lnTo>
                    <a:pt x="12" y="46"/>
                  </a:lnTo>
                  <a:lnTo>
                    <a:pt x="4" y="64"/>
                  </a:lnTo>
                  <a:lnTo>
                    <a:pt x="0" y="82"/>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0" name="Freeform 29"/>
            <p:cNvSpPr>
              <a:spLocks/>
            </p:cNvSpPr>
            <p:nvPr userDrawn="1"/>
          </p:nvSpPr>
          <p:spPr bwMode="auto">
            <a:xfrm>
              <a:off x="3654" y="4065"/>
              <a:ext cx="158" cy="212"/>
            </a:xfrm>
            <a:custGeom>
              <a:avLst/>
              <a:gdLst>
                <a:gd name="T0" fmla="*/ 0 w 160"/>
                <a:gd name="T1" fmla="*/ 128 h 210"/>
                <a:gd name="T2" fmla="*/ 0 w 160"/>
                <a:gd name="T3" fmla="*/ 128 h 210"/>
                <a:gd name="T4" fmla="*/ 0 w 160"/>
                <a:gd name="T5" fmla="*/ 148 h 210"/>
                <a:gd name="T6" fmla="*/ 6 w 160"/>
                <a:gd name="T7" fmla="*/ 178 h 210"/>
                <a:gd name="T8" fmla="*/ 12 w 160"/>
                <a:gd name="T9" fmla="*/ 208 h 210"/>
                <a:gd name="T10" fmla="*/ 22 w 160"/>
                <a:gd name="T11" fmla="*/ 224 h 210"/>
                <a:gd name="T12" fmla="*/ 34 w 160"/>
                <a:gd name="T13" fmla="*/ 236 h 210"/>
                <a:gd name="T14" fmla="*/ 40 w 160"/>
                <a:gd name="T15" fmla="*/ 246 h 210"/>
                <a:gd name="T16" fmla="*/ 42 w 160"/>
                <a:gd name="T17" fmla="*/ 252 h 210"/>
                <a:gd name="T18" fmla="*/ 58 w 160"/>
                <a:gd name="T19" fmla="*/ 254 h 210"/>
                <a:gd name="T20" fmla="*/ 58 w 160"/>
                <a:gd name="T21" fmla="*/ 254 h 210"/>
                <a:gd name="T22" fmla="*/ 74 w 160"/>
                <a:gd name="T23" fmla="*/ 252 h 210"/>
                <a:gd name="T24" fmla="*/ 88 w 160"/>
                <a:gd name="T25" fmla="*/ 246 h 210"/>
                <a:gd name="T26" fmla="*/ 100 w 160"/>
                <a:gd name="T27" fmla="*/ 236 h 210"/>
                <a:gd name="T28" fmla="*/ 106 w 160"/>
                <a:gd name="T29" fmla="*/ 224 h 210"/>
                <a:gd name="T30" fmla="*/ 111 w 160"/>
                <a:gd name="T31" fmla="*/ 208 h 210"/>
                <a:gd name="T32" fmla="*/ 115 w 160"/>
                <a:gd name="T33" fmla="*/ 178 h 210"/>
                <a:gd name="T34" fmla="*/ 117 w 160"/>
                <a:gd name="T35" fmla="*/ 148 h 210"/>
                <a:gd name="T36" fmla="*/ 118 w 160"/>
                <a:gd name="T37" fmla="*/ 128 h 210"/>
                <a:gd name="T38" fmla="*/ 118 w 160"/>
                <a:gd name="T39" fmla="*/ 128 h 210"/>
                <a:gd name="T40" fmla="*/ 117 w 160"/>
                <a:gd name="T41" fmla="*/ 106 h 210"/>
                <a:gd name="T42" fmla="*/ 115 w 160"/>
                <a:gd name="T43" fmla="*/ 86 h 210"/>
                <a:gd name="T44" fmla="*/ 111 w 160"/>
                <a:gd name="T45" fmla="*/ 46 h 210"/>
                <a:gd name="T46" fmla="*/ 106 w 160"/>
                <a:gd name="T47" fmla="*/ 30 h 210"/>
                <a:gd name="T48" fmla="*/ 100 w 160"/>
                <a:gd name="T49" fmla="*/ 18 h 210"/>
                <a:gd name="T50" fmla="*/ 88 w 160"/>
                <a:gd name="T51" fmla="*/ 8 h 210"/>
                <a:gd name="T52" fmla="*/ 74 w 160"/>
                <a:gd name="T53" fmla="*/ 2 h 210"/>
                <a:gd name="T54" fmla="*/ 58 w 160"/>
                <a:gd name="T55" fmla="*/ 0 h 210"/>
                <a:gd name="T56" fmla="*/ 58 w 160"/>
                <a:gd name="T57" fmla="*/ 0 h 210"/>
                <a:gd name="T58" fmla="*/ 42 w 160"/>
                <a:gd name="T59" fmla="*/ 2 h 210"/>
                <a:gd name="T60" fmla="*/ 40 w 160"/>
                <a:gd name="T61" fmla="*/ 8 h 210"/>
                <a:gd name="T62" fmla="*/ 34 w 160"/>
                <a:gd name="T63" fmla="*/ 18 h 210"/>
                <a:gd name="T64" fmla="*/ 22 w 160"/>
                <a:gd name="T65" fmla="*/ 30 h 210"/>
                <a:gd name="T66" fmla="*/ 12 w 160"/>
                <a:gd name="T67" fmla="*/ 46 h 210"/>
                <a:gd name="T68" fmla="*/ 6 w 160"/>
                <a:gd name="T69" fmla="*/ 86 h 210"/>
                <a:gd name="T70" fmla="*/ 0 w 160"/>
                <a:gd name="T71" fmla="*/ 106 h 210"/>
                <a:gd name="T72" fmla="*/ 0 w 160"/>
                <a:gd name="T73" fmla="*/ 128 h 210"/>
                <a:gd name="T74" fmla="*/ 0 w 160"/>
                <a:gd name="T75" fmla="*/ 128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60" h="210">
                  <a:moveTo>
                    <a:pt x="0" y="106"/>
                  </a:moveTo>
                  <a:lnTo>
                    <a:pt x="0" y="106"/>
                  </a:lnTo>
                  <a:lnTo>
                    <a:pt x="0" y="126"/>
                  </a:lnTo>
                  <a:lnTo>
                    <a:pt x="6" y="146"/>
                  </a:lnTo>
                  <a:lnTo>
                    <a:pt x="12" y="164"/>
                  </a:lnTo>
                  <a:lnTo>
                    <a:pt x="22" y="180"/>
                  </a:lnTo>
                  <a:lnTo>
                    <a:pt x="34" y="192"/>
                  </a:lnTo>
                  <a:lnTo>
                    <a:pt x="48" y="202"/>
                  </a:lnTo>
                  <a:lnTo>
                    <a:pt x="64" y="208"/>
                  </a:lnTo>
                  <a:lnTo>
                    <a:pt x="80" y="210"/>
                  </a:lnTo>
                  <a:lnTo>
                    <a:pt x="96" y="208"/>
                  </a:lnTo>
                  <a:lnTo>
                    <a:pt x="110" y="202"/>
                  </a:lnTo>
                  <a:lnTo>
                    <a:pt x="124" y="192"/>
                  </a:lnTo>
                  <a:lnTo>
                    <a:pt x="136" y="180"/>
                  </a:lnTo>
                  <a:lnTo>
                    <a:pt x="146" y="164"/>
                  </a:lnTo>
                  <a:lnTo>
                    <a:pt x="154" y="146"/>
                  </a:lnTo>
                  <a:lnTo>
                    <a:pt x="158" y="126"/>
                  </a:lnTo>
                  <a:lnTo>
                    <a:pt x="160" y="106"/>
                  </a:lnTo>
                  <a:lnTo>
                    <a:pt x="158" y="84"/>
                  </a:lnTo>
                  <a:lnTo>
                    <a:pt x="154" y="64"/>
                  </a:lnTo>
                  <a:lnTo>
                    <a:pt x="146" y="46"/>
                  </a:lnTo>
                  <a:lnTo>
                    <a:pt x="136" y="30"/>
                  </a:lnTo>
                  <a:lnTo>
                    <a:pt x="124" y="18"/>
                  </a:lnTo>
                  <a:lnTo>
                    <a:pt x="110" y="8"/>
                  </a:lnTo>
                  <a:lnTo>
                    <a:pt x="96" y="2"/>
                  </a:lnTo>
                  <a:lnTo>
                    <a:pt x="80" y="0"/>
                  </a:lnTo>
                  <a:lnTo>
                    <a:pt x="64" y="2"/>
                  </a:lnTo>
                  <a:lnTo>
                    <a:pt x="48" y="8"/>
                  </a:lnTo>
                  <a:lnTo>
                    <a:pt x="34" y="18"/>
                  </a:lnTo>
                  <a:lnTo>
                    <a:pt x="22" y="30"/>
                  </a:lnTo>
                  <a:lnTo>
                    <a:pt x="12" y="46"/>
                  </a:lnTo>
                  <a:lnTo>
                    <a:pt x="6" y="64"/>
                  </a:lnTo>
                  <a:lnTo>
                    <a:pt x="0" y="84"/>
                  </a:lnTo>
                  <a:lnTo>
                    <a:pt x="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1" name="Freeform 30"/>
            <p:cNvSpPr>
              <a:spLocks/>
            </p:cNvSpPr>
            <p:nvPr userDrawn="1"/>
          </p:nvSpPr>
          <p:spPr bwMode="auto">
            <a:xfrm>
              <a:off x="3407" y="4065"/>
              <a:ext cx="183" cy="212"/>
            </a:xfrm>
            <a:custGeom>
              <a:avLst/>
              <a:gdLst>
                <a:gd name="T0" fmla="*/ 0 w 186"/>
                <a:gd name="T1" fmla="*/ 126 h 210"/>
                <a:gd name="T2" fmla="*/ 0 w 186"/>
                <a:gd name="T3" fmla="*/ 126 h 210"/>
                <a:gd name="T4" fmla="*/ 2 w 186"/>
                <a:gd name="T5" fmla="*/ 148 h 210"/>
                <a:gd name="T6" fmla="*/ 8 w 186"/>
                <a:gd name="T7" fmla="*/ 178 h 210"/>
                <a:gd name="T8" fmla="*/ 16 w 186"/>
                <a:gd name="T9" fmla="*/ 208 h 210"/>
                <a:gd name="T10" fmla="*/ 28 w 186"/>
                <a:gd name="T11" fmla="*/ 224 h 210"/>
                <a:gd name="T12" fmla="*/ 31 w 186"/>
                <a:gd name="T13" fmla="*/ 236 h 210"/>
                <a:gd name="T14" fmla="*/ 36 w 186"/>
                <a:gd name="T15" fmla="*/ 246 h 210"/>
                <a:gd name="T16" fmla="*/ 52 w 186"/>
                <a:gd name="T17" fmla="*/ 252 h 210"/>
                <a:gd name="T18" fmla="*/ 71 w 186"/>
                <a:gd name="T19" fmla="*/ 254 h 210"/>
                <a:gd name="T20" fmla="*/ 71 w 186"/>
                <a:gd name="T21" fmla="*/ 254 h 210"/>
                <a:gd name="T22" fmla="*/ 80 w 186"/>
                <a:gd name="T23" fmla="*/ 252 h 210"/>
                <a:gd name="T24" fmla="*/ 89 w 186"/>
                <a:gd name="T25" fmla="*/ 246 h 210"/>
                <a:gd name="T26" fmla="*/ 102 w 186"/>
                <a:gd name="T27" fmla="*/ 236 h 210"/>
                <a:gd name="T28" fmla="*/ 114 w 186"/>
                <a:gd name="T29" fmla="*/ 224 h 210"/>
                <a:gd name="T30" fmla="*/ 121 w 186"/>
                <a:gd name="T31" fmla="*/ 208 h 210"/>
                <a:gd name="T32" fmla="*/ 127 w 186"/>
                <a:gd name="T33" fmla="*/ 178 h 210"/>
                <a:gd name="T34" fmla="*/ 130 w 186"/>
                <a:gd name="T35" fmla="*/ 148 h 210"/>
                <a:gd name="T36" fmla="*/ 131 w 186"/>
                <a:gd name="T37" fmla="*/ 126 h 210"/>
                <a:gd name="T38" fmla="*/ 131 w 186"/>
                <a:gd name="T39" fmla="*/ 126 h 210"/>
                <a:gd name="T40" fmla="*/ 130 w 186"/>
                <a:gd name="T41" fmla="*/ 106 h 210"/>
                <a:gd name="T42" fmla="*/ 127 w 186"/>
                <a:gd name="T43" fmla="*/ 86 h 210"/>
                <a:gd name="T44" fmla="*/ 121 w 186"/>
                <a:gd name="T45" fmla="*/ 46 h 210"/>
                <a:gd name="T46" fmla="*/ 114 w 186"/>
                <a:gd name="T47" fmla="*/ 30 h 210"/>
                <a:gd name="T48" fmla="*/ 102 w 186"/>
                <a:gd name="T49" fmla="*/ 18 h 210"/>
                <a:gd name="T50" fmla="*/ 89 w 186"/>
                <a:gd name="T51" fmla="*/ 8 h 210"/>
                <a:gd name="T52" fmla="*/ 80 w 186"/>
                <a:gd name="T53" fmla="*/ 2 h 210"/>
                <a:gd name="T54" fmla="*/ 71 w 186"/>
                <a:gd name="T55" fmla="*/ 0 h 210"/>
                <a:gd name="T56" fmla="*/ 71 w 186"/>
                <a:gd name="T57" fmla="*/ 0 h 210"/>
                <a:gd name="T58" fmla="*/ 52 w 186"/>
                <a:gd name="T59" fmla="*/ 2 h 210"/>
                <a:gd name="T60" fmla="*/ 36 w 186"/>
                <a:gd name="T61" fmla="*/ 8 h 210"/>
                <a:gd name="T62" fmla="*/ 31 w 186"/>
                <a:gd name="T63" fmla="*/ 18 h 210"/>
                <a:gd name="T64" fmla="*/ 28 w 186"/>
                <a:gd name="T65" fmla="*/ 30 h 210"/>
                <a:gd name="T66" fmla="*/ 16 w 186"/>
                <a:gd name="T67" fmla="*/ 46 h 210"/>
                <a:gd name="T68" fmla="*/ 8 w 186"/>
                <a:gd name="T69" fmla="*/ 86 h 210"/>
                <a:gd name="T70" fmla="*/ 2 w 186"/>
                <a:gd name="T71" fmla="*/ 106 h 210"/>
                <a:gd name="T72" fmla="*/ 0 w 186"/>
                <a:gd name="T73" fmla="*/ 126 h 210"/>
                <a:gd name="T74" fmla="*/ 0 w 186"/>
                <a:gd name="T75" fmla="*/ 126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86" h="210">
                  <a:moveTo>
                    <a:pt x="0" y="104"/>
                  </a:moveTo>
                  <a:lnTo>
                    <a:pt x="0" y="104"/>
                  </a:lnTo>
                  <a:lnTo>
                    <a:pt x="2" y="126"/>
                  </a:lnTo>
                  <a:lnTo>
                    <a:pt x="8" y="146"/>
                  </a:lnTo>
                  <a:lnTo>
                    <a:pt x="16" y="164"/>
                  </a:lnTo>
                  <a:lnTo>
                    <a:pt x="28" y="180"/>
                  </a:lnTo>
                  <a:lnTo>
                    <a:pt x="42" y="192"/>
                  </a:lnTo>
                  <a:lnTo>
                    <a:pt x="58" y="202"/>
                  </a:lnTo>
                  <a:lnTo>
                    <a:pt x="74" y="208"/>
                  </a:lnTo>
                  <a:lnTo>
                    <a:pt x="94" y="210"/>
                  </a:lnTo>
                  <a:lnTo>
                    <a:pt x="112" y="208"/>
                  </a:lnTo>
                  <a:lnTo>
                    <a:pt x="130" y="202"/>
                  </a:lnTo>
                  <a:lnTo>
                    <a:pt x="146" y="192"/>
                  </a:lnTo>
                  <a:lnTo>
                    <a:pt x="160" y="180"/>
                  </a:lnTo>
                  <a:lnTo>
                    <a:pt x="170" y="164"/>
                  </a:lnTo>
                  <a:lnTo>
                    <a:pt x="180" y="146"/>
                  </a:lnTo>
                  <a:lnTo>
                    <a:pt x="184" y="126"/>
                  </a:lnTo>
                  <a:lnTo>
                    <a:pt x="186" y="104"/>
                  </a:lnTo>
                  <a:lnTo>
                    <a:pt x="184" y="84"/>
                  </a:lnTo>
                  <a:lnTo>
                    <a:pt x="180" y="64"/>
                  </a:lnTo>
                  <a:lnTo>
                    <a:pt x="170" y="46"/>
                  </a:lnTo>
                  <a:lnTo>
                    <a:pt x="160" y="30"/>
                  </a:lnTo>
                  <a:lnTo>
                    <a:pt x="146" y="18"/>
                  </a:lnTo>
                  <a:lnTo>
                    <a:pt x="130" y="8"/>
                  </a:lnTo>
                  <a:lnTo>
                    <a:pt x="112" y="2"/>
                  </a:lnTo>
                  <a:lnTo>
                    <a:pt x="94" y="0"/>
                  </a:lnTo>
                  <a:lnTo>
                    <a:pt x="74" y="2"/>
                  </a:lnTo>
                  <a:lnTo>
                    <a:pt x="58" y="8"/>
                  </a:lnTo>
                  <a:lnTo>
                    <a:pt x="42" y="18"/>
                  </a:lnTo>
                  <a:lnTo>
                    <a:pt x="28" y="30"/>
                  </a:lnTo>
                  <a:lnTo>
                    <a:pt x="16" y="46"/>
                  </a:lnTo>
                  <a:lnTo>
                    <a:pt x="8" y="64"/>
                  </a:lnTo>
                  <a:lnTo>
                    <a:pt x="2" y="84"/>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2" name="Freeform 31"/>
            <p:cNvSpPr>
              <a:spLocks/>
            </p:cNvSpPr>
            <p:nvPr userDrawn="1"/>
          </p:nvSpPr>
          <p:spPr bwMode="auto">
            <a:xfrm>
              <a:off x="3160" y="4065"/>
              <a:ext cx="212" cy="212"/>
            </a:xfrm>
            <a:custGeom>
              <a:avLst/>
              <a:gdLst>
                <a:gd name="T0" fmla="*/ 0 w 212"/>
                <a:gd name="T1" fmla="*/ 106 h 212"/>
                <a:gd name="T2" fmla="*/ 0 w 212"/>
                <a:gd name="T3" fmla="*/ 106 h 212"/>
                <a:gd name="T4" fmla="*/ 2 w 212"/>
                <a:gd name="T5" fmla="*/ 128 h 212"/>
                <a:gd name="T6" fmla="*/ 8 w 212"/>
                <a:gd name="T7" fmla="*/ 148 h 212"/>
                <a:gd name="T8" fmla="*/ 18 w 212"/>
                <a:gd name="T9" fmla="*/ 166 h 212"/>
                <a:gd name="T10" fmla="*/ 30 w 212"/>
                <a:gd name="T11" fmla="*/ 180 h 212"/>
                <a:gd name="T12" fmla="*/ 46 w 212"/>
                <a:gd name="T13" fmla="*/ 194 h 212"/>
                <a:gd name="T14" fmla="*/ 64 w 212"/>
                <a:gd name="T15" fmla="*/ 204 h 212"/>
                <a:gd name="T16" fmla="*/ 84 w 212"/>
                <a:gd name="T17" fmla="*/ 210 h 212"/>
                <a:gd name="T18" fmla="*/ 106 w 212"/>
                <a:gd name="T19" fmla="*/ 212 h 212"/>
                <a:gd name="T20" fmla="*/ 106 w 212"/>
                <a:gd name="T21" fmla="*/ 212 h 212"/>
                <a:gd name="T22" fmla="*/ 128 w 212"/>
                <a:gd name="T23" fmla="*/ 210 h 212"/>
                <a:gd name="T24" fmla="*/ 148 w 212"/>
                <a:gd name="T25" fmla="*/ 204 h 212"/>
                <a:gd name="T26" fmla="*/ 166 w 212"/>
                <a:gd name="T27" fmla="*/ 194 h 212"/>
                <a:gd name="T28" fmla="*/ 180 w 212"/>
                <a:gd name="T29" fmla="*/ 180 h 212"/>
                <a:gd name="T30" fmla="*/ 194 w 212"/>
                <a:gd name="T31" fmla="*/ 166 h 212"/>
                <a:gd name="T32" fmla="*/ 204 w 212"/>
                <a:gd name="T33" fmla="*/ 148 h 212"/>
                <a:gd name="T34" fmla="*/ 210 w 212"/>
                <a:gd name="T35" fmla="*/ 128 h 212"/>
                <a:gd name="T36" fmla="*/ 212 w 212"/>
                <a:gd name="T37" fmla="*/ 106 h 212"/>
                <a:gd name="T38" fmla="*/ 212 w 212"/>
                <a:gd name="T39" fmla="*/ 106 h 212"/>
                <a:gd name="T40" fmla="*/ 210 w 212"/>
                <a:gd name="T41" fmla="*/ 84 h 212"/>
                <a:gd name="T42" fmla="*/ 204 w 212"/>
                <a:gd name="T43" fmla="*/ 64 h 212"/>
                <a:gd name="T44" fmla="*/ 194 w 212"/>
                <a:gd name="T45" fmla="*/ 46 h 212"/>
                <a:gd name="T46" fmla="*/ 180 w 212"/>
                <a:gd name="T47" fmla="*/ 32 h 212"/>
                <a:gd name="T48" fmla="*/ 166 w 212"/>
                <a:gd name="T49" fmla="*/ 18 h 212"/>
                <a:gd name="T50" fmla="*/ 148 w 212"/>
                <a:gd name="T51" fmla="*/ 8 h 212"/>
                <a:gd name="T52" fmla="*/ 128 w 212"/>
                <a:gd name="T53" fmla="*/ 2 h 212"/>
                <a:gd name="T54" fmla="*/ 106 w 212"/>
                <a:gd name="T55" fmla="*/ 0 h 212"/>
                <a:gd name="T56" fmla="*/ 106 w 212"/>
                <a:gd name="T57" fmla="*/ 0 h 212"/>
                <a:gd name="T58" fmla="*/ 84 w 212"/>
                <a:gd name="T59" fmla="*/ 2 h 212"/>
                <a:gd name="T60" fmla="*/ 64 w 212"/>
                <a:gd name="T61" fmla="*/ 8 h 212"/>
                <a:gd name="T62" fmla="*/ 46 w 212"/>
                <a:gd name="T63" fmla="*/ 18 h 212"/>
                <a:gd name="T64" fmla="*/ 30 w 212"/>
                <a:gd name="T65" fmla="*/ 32 h 212"/>
                <a:gd name="T66" fmla="*/ 18 w 212"/>
                <a:gd name="T67" fmla="*/ 46 h 212"/>
                <a:gd name="T68" fmla="*/ 8 w 212"/>
                <a:gd name="T69" fmla="*/ 64 h 212"/>
                <a:gd name="T70" fmla="*/ 2 w 212"/>
                <a:gd name="T71" fmla="*/ 84 h 212"/>
                <a:gd name="T72" fmla="*/ 0 w 212"/>
                <a:gd name="T73" fmla="*/ 106 h 212"/>
                <a:gd name="T74" fmla="*/ 0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0" y="106"/>
                  </a:moveTo>
                  <a:lnTo>
                    <a:pt x="0" y="106"/>
                  </a:lnTo>
                  <a:lnTo>
                    <a:pt x="2" y="128"/>
                  </a:lnTo>
                  <a:lnTo>
                    <a:pt x="8" y="148"/>
                  </a:lnTo>
                  <a:lnTo>
                    <a:pt x="18" y="166"/>
                  </a:lnTo>
                  <a:lnTo>
                    <a:pt x="30" y="180"/>
                  </a:lnTo>
                  <a:lnTo>
                    <a:pt x="46" y="194"/>
                  </a:lnTo>
                  <a:lnTo>
                    <a:pt x="64" y="204"/>
                  </a:lnTo>
                  <a:lnTo>
                    <a:pt x="84" y="210"/>
                  </a:lnTo>
                  <a:lnTo>
                    <a:pt x="106" y="212"/>
                  </a:lnTo>
                  <a:lnTo>
                    <a:pt x="128" y="210"/>
                  </a:lnTo>
                  <a:lnTo>
                    <a:pt x="148" y="204"/>
                  </a:lnTo>
                  <a:lnTo>
                    <a:pt x="166" y="194"/>
                  </a:lnTo>
                  <a:lnTo>
                    <a:pt x="180" y="180"/>
                  </a:lnTo>
                  <a:lnTo>
                    <a:pt x="194" y="166"/>
                  </a:lnTo>
                  <a:lnTo>
                    <a:pt x="204" y="148"/>
                  </a:lnTo>
                  <a:lnTo>
                    <a:pt x="210" y="128"/>
                  </a:lnTo>
                  <a:lnTo>
                    <a:pt x="212" y="106"/>
                  </a:lnTo>
                  <a:lnTo>
                    <a:pt x="210" y="84"/>
                  </a:lnTo>
                  <a:lnTo>
                    <a:pt x="204" y="64"/>
                  </a:lnTo>
                  <a:lnTo>
                    <a:pt x="194" y="46"/>
                  </a:lnTo>
                  <a:lnTo>
                    <a:pt x="180" y="32"/>
                  </a:lnTo>
                  <a:lnTo>
                    <a:pt x="166" y="18"/>
                  </a:lnTo>
                  <a:lnTo>
                    <a:pt x="148" y="8"/>
                  </a:lnTo>
                  <a:lnTo>
                    <a:pt x="128" y="2"/>
                  </a:lnTo>
                  <a:lnTo>
                    <a:pt x="106" y="0"/>
                  </a:lnTo>
                  <a:lnTo>
                    <a:pt x="84" y="2"/>
                  </a:lnTo>
                  <a:lnTo>
                    <a:pt x="64" y="8"/>
                  </a:lnTo>
                  <a:lnTo>
                    <a:pt x="46" y="18"/>
                  </a:lnTo>
                  <a:lnTo>
                    <a:pt x="30" y="32"/>
                  </a:lnTo>
                  <a:lnTo>
                    <a:pt x="18" y="46"/>
                  </a:lnTo>
                  <a:lnTo>
                    <a:pt x="8" y="64"/>
                  </a:lnTo>
                  <a:lnTo>
                    <a:pt x="2" y="84"/>
                  </a:lnTo>
                  <a:lnTo>
                    <a:pt x="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3" name="Freeform 32"/>
            <p:cNvSpPr>
              <a:spLocks/>
            </p:cNvSpPr>
            <p:nvPr userDrawn="1"/>
          </p:nvSpPr>
          <p:spPr bwMode="auto">
            <a:xfrm>
              <a:off x="177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4"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4"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4" name="Freeform 33"/>
            <p:cNvSpPr>
              <a:spLocks/>
            </p:cNvSpPr>
            <p:nvPr userDrawn="1"/>
          </p:nvSpPr>
          <p:spPr bwMode="auto">
            <a:xfrm>
              <a:off x="1936"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4"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4"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5" name="Freeform 34"/>
            <p:cNvSpPr>
              <a:spLocks/>
            </p:cNvSpPr>
            <p:nvPr userDrawn="1"/>
          </p:nvSpPr>
          <p:spPr bwMode="auto">
            <a:xfrm>
              <a:off x="210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6" name="Freeform 35"/>
            <p:cNvSpPr>
              <a:spLocks/>
            </p:cNvSpPr>
            <p:nvPr userDrawn="1"/>
          </p:nvSpPr>
          <p:spPr bwMode="auto">
            <a:xfrm>
              <a:off x="2271"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7" name="Freeform 36"/>
            <p:cNvSpPr>
              <a:spLocks/>
            </p:cNvSpPr>
            <p:nvPr userDrawn="1"/>
          </p:nvSpPr>
          <p:spPr bwMode="auto">
            <a:xfrm>
              <a:off x="2434"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8" name="Freeform 37"/>
            <p:cNvSpPr>
              <a:spLocks/>
            </p:cNvSpPr>
            <p:nvPr userDrawn="1"/>
          </p:nvSpPr>
          <p:spPr bwMode="auto">
            <a:xfrm>
              <a:off x="2602"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79" name="Freeform 38"/>
            <p:cNvSpPr>
              <a:spLocks/>
            </p:cNvSpPr>
            <p:nvPr userDrawn="1"/>
          </p:nvSpPr>
          <p:spPr bwMode="auto">
            <a:xfrm>
              <a:off x="2770"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080" name="Freeform 39"/>
            <p:cNvSpPr>
              <a:spLocks/>
            </p:cNvSpPr>
            <p:nvPr userDrawn="1"/>
          </p:nvSpPr>
          <p:spPr bwMode="auto">
            <a:xfrm>
              <a:off x="293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spTree>
  </p:cSld>
  <p:clrMap bg1="lt1" tx1="dk1" bg2="lt2" tx2="dk2" accent1="accent1" accent2="accent2" accent3="accent3" accent4="accent4" accent5="accent5" accent6="accent6" hlink="hlink" folHlink="folHlink"/>
  <p:sldLayoutIdLst>
    <p:sldLayoutId id="2147484809" r:id="rId1"/>
    <p:sldLayoutId id="2147484768" r:id="rId2"/>
    <p:sldLayoutId id="2147484769" r:id="rId3"/>
    <p:sldLayoutId id="2147484770" r:id="rId4"/>
    <p:sldLayoutId id="2147484771" r:id="rId5"/>
    <p:sldLayoutId id="2147484772" r:id="rId6"/>
    <p:sldLayoutId id="2147484773" r:id="rId7"/>
    <p:sldLayoutId id="2147484810" r:id="rId8"/>
    <p:sldLayoutId id="2147484811" r:id="rId9"/>
    <p:sldLayoutId id="2147484812" r:id="rId10"/>
    <p:sldLayoutId id="2147484774" r:id="rId11"/>
    <p:sldLayoutId id="2147484813" r:id="rId12"/>
  </p:sldLayoutIdLst>
  <p:hf hdr="0" dt="0"/>
  <p:txStyles>
    <p:title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p:titleStyle>
    <p:body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Wingdings" pitchFamily="2" charset="2"/>
        <a:buChar char="l"/>
        <a:defRPr sz="2000">
          <a:solidFill>
            <a:schemeClr val="hlink"/>
          </a:solidFill>
          <a:latin typeface="+mn-lt"/>
        </a:defRPr>
      </a:lvl2pPr>
      <a:lvl3pPr marL="474663" indent="-200025" algn="l" rtl="0" eaLnBrk="0" fontAlgn="base" hangingPunct="0">
        <a:spcBef>
          <a:spcPct val="10000"/>
        </a:spcBef>
        <a:spcAft>
          <a:spcPct val="0"/>
        </a:spcAft>
        <a:buClr>
          <a:srgbClr val="A6A6A6"/>
        </a:buClr>
        <a:buFont typeface="Wingdings" pitchFamily="2" charset="2"/>
        <a:buChar char="§"/>
        <a:defRPr>
          <a:solidFill>
            <a:schemeClr val="hlink"/>
          </a:solidFill>
          <a:latin typeface="+mn-lt"/>
        </a:defRPr>
      </a:lvl3pPr>
      <a:lvl4pPr marL="747713" indent="-153988" algn="l" rtl="0" eaLnBrk="0" fontAlgn="base" hangingPunct="0">
        <a:spcBef>
          <a:spcPct val="10000"/>
        </a:spcBef>
        <a:spcAft>
          <a:spcPct val="0"/>
        </a:spcAft>
        <a:buClr>
          <a:srgbClr val="A6A6A6"/>
        </a:buClr>
        <a:buFont typeface="Wingdings" pitchFamily="2" charset="2"/>
        <a:buChar char="§"/>
        <a:defRPr sz="1400">
          <a:solidFill>
            <a:schemeClr val="hlink"/>
          </a:solidFill>
          <a:latin typeface="+mn-lt"/>
        </a:defRPr>
      </a:lvl4pPr>
      <a:lvl5pPr marL="1068388" indent="-119063" algn="l" rtl="0" eaLnBrk="0" fontAlgn="base" hangingPunct="0">
        <a:spcBef>
          <a:spcPct val="10000"/>
        </a:spcBef>
        <a:spcAft>
          <a:spcPct val="0"/>
        </a:spcAft>
        <a:buClr>
          <a:srgbClr val="A6A6A6"/>
        </a:buClr>
        <a:buFont typeface="Wingdings" pitchFamily="2" charset="2"/>
        <a:buChar char="§"/>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13"/>
          <p:cNvSpPr>
            <a:spLocks noChangeArrowheads="1"/>
          </p:cNvSpPr>
          <p:nvPr userDrawn="1"/>
        </p:nvSpPr>
        <p:spPr bwMode="auto">
          <a:xfrm>
            <a:off x="0" y="6381750"/>
            <a:ext cx="9144000" cy="476250"/>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eaLnBrk="1" hangingPunct="1">
              <a:defRPr/>
            </a:pPr>
            <a:endParaRPr lang="en-US" altLang="fr-FR"/>
          </a:p>
        </p:txBody>
      </p:sp>
      <p:sp>
        <p:nvSpPr>
          <p:cNvPr id="3075" name="Rectangle 5"/>
          <p:cNvSpPr>
            <a:spLocks noChangeArrowheads="1"/>
          </p:cNvSpPr>
          <p:nvPr userDrawn="1"/>
        </p:nvSpPr>
        <p:spPr bwMode="auto">
          <a:xfrm>
            <a:off x="0" y="6361113"/>
            <a:ext cx="9144000" cy="53975"/>
          </a:xfrm>
          <a:prstGeom prst="rect">
            <a:avLst/>
          </a:prstGeom>
          <a:solidFill>
            <a:schemeClr val="bg1">
              <a:lumMod val="65000"/>
            </a:schemeClr>
          </a:solidFill>
          <a:ln>
            <a:noFill/>
          </a:ln>
        </p:spPr>
        <p:txBody>
          <a:bodyPr wrap="none" anchor="ctr"/>
          <a:lstStyle/>
          <a:p>
            <a:pPr>
              <a:defRPr/>
            </a:pPr>
            <a:endParaRPr lang="en-US"/>
          </a:p>
        </p:txBody>
      </p:sp>
      <p:sp>
        <p:nvSpPr>
          <p:cNvPr id="3076" name="Rectangle 6"/>
          <p:cNvSpPr>
            <a:spLocks noGrp="1" noChangeArrowheads="1"/>
          </p:cNvSpPr>
          <p:nvPr>
            <p:ph type="title"/>
          </p:nvPr>
        </p:nvSpPr>
        <p:spPr bwMode="gray">
          <a:xfrm>
            <a:off x="682625" y="211138"/>
            <a:ext cx="7839075" cy="1273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fr-FR"/>
              <a:t>Cliquez et modifiez le titre</a:t>
            </a:r>
          </a:p>
        </p:txBody>
      </p:sp>
      <p:sp>
        <p:nvSpPr>
          <p:cNvPr id="3077" name="Rectangle 7"/>
          <p:cNvSpPr>
            <a:spLocks noGrp="1" noChangeArrowheads="1"/>
          </p:cNvSpPr>
          <p:nvPr>
            <p:ph type="body" idx="1"/>
          </p:nvPr>
        </p:nvSpPr>
        <p:spPr bwMode="gray">
          <a:xfrm>
            <a:off x="682625" y="1520825"/>
            <a:ext cx="7839075" cy="472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fr-FR"/>
              <a:t>Cliquez pour modifier les styles du texte du masque</a:t>
            </a:r>
          </a:p>
          <a:p>
            <a:pPr lvl="1"/>
            <a:r>
              <a:rPr lang="fr-FR" altLang="fr-FR"/>
              <a:t>Deuxième niveau</a:t>
            </a:r>
          </a:p>
          <a:p>
            <a:pPr lvl="2"/>
            <a:r>
              <a:rPr lang="fr-FR" altLang="fr-FR"/>
              <a:t>Troisième niveau</a:t>
            </a:r>
          </a:p>
          <a:p>
            <a:pPr lvl="3"/>
            <a:r>
              <a:rPr lang="fr-FR" altLang="fr-FR"/>
              <a:t>Quatrième niveau</a:t>
            </a:r>
          </a:p>
          <a:p>
            <a:pPr lvl="4"/>
            <a:r>
              <a:rPr lang="fr-FR" altLang="fr-FR"/>
              <a:t>Cinquième niveau</a:t>
            </a:r>
          </a:p>
        </p:txBody>
      </p:sp>
      <p:sp>
        <p:nvSpPr>
          <p:cNvPr id="3079" name="Oval 11"/>
          <p:cNvSpPr>
            <a:spLocks noChangeArrowheads="1"/>
          </p:cNvSpPr>
          <p:nvPr userDrawn="1"/>
        </p:nvSpPr>
        <p:spPr bwMode="auto">
          <a:xfrm>
            <a:off x="682625" y="1065213"/>
            <a:ext cx="431800" cy="61912"/>
          </a:xfrm>
          <a:prstGeom prst="ellipse">
            <a:avLst/>
          </a:prstGeom>
          <a:solidFill>
            <a:schemeClr val="bg1">
              <a:lumMod val="75000"/>
            </a:schemeClr>
          </a:solidFill>
          <a:ln>
            <a:noFill/>
          </a:ln>
        </p:spPr>
        <p:txBody>
          <a:bodyPr wrap="none" anchor="ctr"/>
          <a:lstStyle/>
          <a:p>
            <a:pPr>
              <a:defRPr/>
            </a:pPr>
            <a:endParaRPr lang="en-US"/>
          </a:p>
        </p:txBody>
      </p:sp>
      <p:grpSp>
        <p:nvGrpSpPr>
          <p:cNvPr id="2" name="Group 14"/>
          <p:cNvGrpSpPr>
            <a:grpSpLocks/>
          </p:cNvGrpSpPr>
          <p:nvPr userDrawn="1"/>
        </p:nvGrpSpPr>
        <p:grpSpPr bwMode="auto">
          <a:xfrm>
            <a:off x="38100" y="6597650"/>
            <a:ext cx="1581150" cy="71438"/>
            <a:chOff x="0" y="4065"/>
            <a:chExt cx="4918" cy="212"/>
          </a:xfrm>
        </p:grpSpPr>
        <p:sp>
          <p:nvSpPr>
            <p:cNvPr id="3080" name="AutoShape 15"/>
            <p:cNvSpPr>
              <a:spLocks noChangeAspect="1" noChangeArrowheads="1" noTextEdit="1"/>
            </p:cNvSpPr>
            <p:nvPr userDrawn="1"/>
          </p:nvSpPr>
          <p:spPr bwMode="auto">
            <a:xfrm>
              <a:off x="0" y="4065"/>
              <a:ext cx="491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p>
          </p:txBody>
        </p:sp>
        <p:sp>
          <p:nvSpPr>
            <p:cNvPr id="3081" name="Freeform 16"/>
            <p:cNvSpPr>
              <a:spLocks/>
            </p:cNvSpPr>
            <p:nvPr userDrawn="1"/>
          </p:nvSpPr>
          <p:spPr bwMode="auto">
            <a:xfrm>
              <a:off x="0" y="4074"/>
              <a:ext cx="30" cy="203"/>
            </a:xfrm>
            <a:custGeom>
              <a:avLst/>
              <a:gdLst>
                <a:gd name="T0" fmla="*/ 8 w 32"/>
                <a:gd name="T1" fmla="*/ 102 h 204"/>
                <a:gd name="T2" fmla="*/ 8 w 32"/>
                <a:gd name="T3" fmla="*/ 102 h 204"/>
                <a:gd name="T4" fmla="*/ 8 w 32"/>
                <a:gd name="T5" fmla="*/ 120 h 204"/>
                <a:gd name="T6" fmla="*/ 8 w 32"/>
                <a:gd name="T7" fmla="*/ 152 h 204"/>
                <a:gd name="T8" fmla="*/ 8 w 32"/>
                <a:gd name="T9" fmla="*/ 174 h 204"/>
                <a:gd name="T10" fmla="*/ 8 w 32"/>
                <a:gd name="T11" fmla="*/ 180 h 204"/>
                <a:gd name="T12" fmla="*/ 8 w 32"/>
                <a:gd name="T13" fmla="*/ 182 h 204"/>
                <a:gd name="T14" fmla="*/ 8 w 32"/>
                <a:gd name="T15" fmla="*/ 182 h 204"/>
                <a:gd name="T16" fmla="*/ 8 w 32"/>
                <a:gd name="T17" fmla="*/ 180 h 204"/>
                <a:gd name="T18" fmla="*/ 8 w 32"/>
                <a:gd name="T19" fmla="*/ 174 h 204"/>
                <a:gd name="T20" fmla="*/ 4 w 32"/>
                <a:gd name="T21" fmla="*/ 152 h 204"/>
                <a:gd name="T22" fmla="*/ 2 w 32"/>
                <a:gd name="T23" fmla="*/ 120 h 204"/>
                <a:gd name="T24" fmla="*/ 0 w 32"/>
                <a:gd name="T25" fmla="*/ 102 h 204"/>
                <a:gd name="T26" fmla="*/ 0 w 32"/>
                <a:gd name="T27" fmla="*/ 102 h 204"/>
                <a:gd name="T28" fmla="*/ 2 w 32"/>
                <a:gd name="T29" fmla="*/ 62 h 204"/>
                <a:gd name="T30" fmla="*/ 4 w 32"/>
                <a:gd name="T31" fmla="*/ 30 h 204"/>
                <a:gd name="T32" fmla="*/ 8 w 32"/>
                <a:gd name="T33" fmla="*/ 8 h 204"/>
                <a:gd name="T34" fmla="*/ 8 w 32"/>
                <a:gd name="T35" fmla="*/ 2 h 204"/>
                <a:gd name="T36" fmla="*/ 8 w 32"/>
                <a:gd name="T37" fmla="*/ 0 h 204"/>
                <a:gd name="T38" fmla="*/ 8 w 32"/>
                <a:gd name="T39" fmla="*/ 0 h 204"/>
                <a:gd name="T40" fmla="*/ 8 w 32"/>
                <a:gd name="T41" fmla="*/ 2 h 204"/>
                <a:gd name="T42" fmla="*/ 8 w 32"/>
                <a:gd name="T43" fmla="*/ 8 h 204"/>
                <a:gd name="T44" fmla="*/ 8 w 32"/>
                <a:gd name="T45" fmla="*/ 30 h 204"/>
                <a:gd name="T46" fmla="*/ 8 w 32"/>
                <a:gd name="T47" fmla="*/ 62 h 204"/>
                <a:gd name="T48" fmla="*/ 8 w 32"/>
                <a:gd name="T49" fmla="*/ 102 h 204"/>
                <a:gd name="T50" fmla="*/ 8 w 32"/>
                <a:gd name="T51" fmla="*/ 102 h 2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2" h="204">
                  <a:moveTo>
                    <a:pt x="32" y="102"/>
                  </a:moveTo>
                  <a:lnTo>
                    <a:pt x="32" y="102"/>
                  </a:lnTo>
                  <a:lnTo>
                    <a:pt x="30" y="142"/>
                  </a:lnTo>
                  <a:lnTo>
                    <a:pt x="28" y="174"/>
                  </a:lnTo>
                  <a:lnTo>
                    <a:pt x="22" y="196"/>
                  </a:lnTo>
                  <a:lnTo>
                    <a:pt x="20" y="202"/>
                  </a:lnTo>
                  <a:lnTo>
                    <a:pt x="16" y="204"/>
                  </a:lnTo>
                  <a:lnTo>
                    <a:pt x="12" y="202"/>
                  </a:lnTo>
                  <a:lnTo>
                    <a:pt x="10" y="196"/>
                  </a:lnTo>
                  <a:lnTo>
                    <a:pt x="4" y="174"/>
                  </a:lnTo>
                  <a:lnTo>
                    <a:pt x="2" y="142"/>
                  </a:lnTo>
                  <a:lnTo>
                    <a:pt x="0" y="102"/>
                  </a:lnTo>
                  <a:lnTo>
                    <a:pt x="2" y="62"/>
                  </a:lnTo>
                  <a:lnTo>
                    <a:pt x="4" y="30"/>
                  </a:lnTo>
                  <a:lnTo>
                    <a:pt x="10" y="8"/>
                  </a:lnTo>
                  <a:lnTo>
                    <a:pt x="12" y="2"/>
                  </a:lnTo>
                  <a:lnTo>
                    <a:pt x="16" y="0"/>
                  </a:lnTo>
                  <a:lnTo>
                    <a:pt x="20" y="2"/>
                  </a:lnTo>
                  <a:lnTo>
                    <a:pt x="22" y="8"/>
                  </a:lnTo>
                  <a:lnTo>
                    <a:pt x="28" y="30"/>
                  </a:lnTo>
                  <a:lnTo>
                    <a:pt x="30" y="62"/>
                  </a:lnTo>
                  <a:lnTo>
                    <a:pt x="32"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82" name="Freeform 17"/>
            <p:cNvSpPr>
              <a:spLocks/>
            </p:cNvSpPr>
            <p:nvPr userDrawn="1"/>
          </p:nvSpPr>
          <p:spPr bwMode="auto">
            <a:xfrm>
              <a:off x="222" y="4070"/>
              <a:ext cx="54" cy="207"/>
            </a:xfrm>
            <a:custGeom>
              <a:avLst/>
              <a:gdLst>
                <a:gd name="T0" fmla="*/ 13 w 58"/>
                <a:gd name="T1" fmla="*/ 126 h 206"/>
                <a:gd name="T2" fmla="*/ 13 w 58"/>
                <a:gd name="T3" fmla="*/ 126 h 206"/>
                <a:gd name="T4" fmla="*/ 13 w 58"/>
                <a:gd name="T5" fmla="*/ 146 h 206"/>
                <a:gd name="T6" fmla="*/ 12 w 58"/>
                <a:gd name="T7" fmla="*/ 166 h 206"/>
                <a:gd name="T8" fmla="*/ 12 w 58"/>
                <a:gd name="T9" fmla="*/ 182 h 206"/>
                <a:gd name="T10" fmla="*/ 11 w 58"/>
                <a:gd name="T11" fmla="*/ 198 h 206"/>
                <a:gd name="T12" fmla="*/ 9 w 58"/>
                <a:gd name="T13" fmla="*/ 210 h 206"/>
                <a:gd name="T14" fmla="*/ 7 w 58"/>
                <a:gd name="T15" fmla="*/ 220 h 206"/>
                <a:gd name="T16" fmla="*/ 7 w 58"/>
                <a:gd name="T17" fmla="*/ 226 h 206"/>
                <a:gd name="T18" fmla="*/ 7 w 58"/>
                <a:gd name="T19" fmla="*/ 228 h 206"/>
                <a:gd name="T20" fmla="*/ 7 w 58"/>
                <a:gd name="T21" fmla="*/ 228 h 206"/>
                <a:gd name="T22" fmla="*/ 7 w 58"/>
                <a:gd name="T23" fmla="*/ 226 h 206"/>
                <a:gd name="T24" fmla="*/ 7 w 58"/>
                <a:gd name="T25" fmla="*/ 220 h 206"/>
                <a:gd name="T26" fmla="*/ 7 w 58"/>
                <a:gd name="T27" fmla="*/ 210 h 206"/>
                <a:gd name="T28" fmla="*/ 7 w 58"/>
                <a:gd name="T29" fmla="*/ 198 h 206"/>
                <a:gd name="T30" fmla="*/ 6 w 58"/>
                <a:gd name="T31" fmla="*/ 182 h 206"/>
                <a:gd name="T32" fmla="*/ 2 w 58"/>
                <a:gd name="T33" fmla="*/ 166 h 206"/>
                <a:gd name="T34" fmla="*/ 2 w 58"/>
                <a:gd name="T35" fmla="*/ 146 h 206"/>
                <a:gd name="T36" fmla="*/ 0 w 58"/>
                <a:gd name="T37" fmla="*/ 126 h 206"/>
                <a:gd name="T38" fmla="*/ 0 w 58"/>
                <a:gd name="T39" fmla="*/ 126 h 206"/>
                <a:gd name="T40" fmla="*/ 2 w 58"/>
                <a:gd name="T41" fmla="*/ 82 h 206"/>
                <a:gd name="T42" fmla="*/ 2 w 58"/>
                <a:gd name="T43" fmla="*/ 64 h 206"/>
                <a:gd name="T44" fmla="*/ 6 w 58"/>
                <a:gd name="T45" fmla="*/ 46 h 206"/>
                <a:gd name="T46" fmla="*/ 7 w 58"/>
                <a:gd name="T47" fmla="*/ 30 h 206"/>
                <a:gd name="T48" fmla="*/ 7 w 58"/>
                <a:gd name="T49" fmla="*/ 18 h 206"/>
                <a:gd name="T50" fmla="*/ 7 w 58"/>
                <a:gd name="T51" fmla="*/ 8 h 206"/>
                <a:gd name="T52" fmla="*/ 7 w 58"/>
                <a:gd name="T53" fmla="*/ 2 h 206"/>
                <a:gd name="T54" fmla="*/ 7 w 58"/>
                <a:gd name="T55" fmla="*/ 0 h 206"/>
                <a:gd name="T56" fmla="*/ 7 w 58"/>
                <a:gd name="T57" fmla="*/ 0 h 206"/>
                <a:gd name="T58" fmla="*/ 7 w 58"/>
                <a:gd name="T59" fmla="*/ 2 h 206"/>
                <a:gd name="T60" fmla="*/ 7 w 58"/>
                <a:gd name="T61" fmla="*/ 8 h 206"/>
                <a:gd name="T62" fmla="*/ 9 w 58"/>
                <a:gd name="T63" fmla="*/ 18 h 206"/>
                <a:gd name="T64" fmla="*/ 11 w 58"/>
                <a:gd name="T65" fmla="*/ 30 h 206"/>
                <a:gd name="T66" fmla="*/ 12 w 58"/>
                <a:gd name="T67" fmla="*/ 46 h 206"/>
                <a:gd name="T68" fmla="*/ 12 w 58"/>
                <a:gd name="T69" fmla="*/ 64 h 206"/>
                <a:gd name="T70" fmla="*/ 13 w 58"/>
                <a:gd name="T71" fmla="*/ 82 h 206"/>
                <a:gd name="T72" fmla="*/ 13 w 58"/>
                <a:gd name="T73" fmla="*/ 126 h 206"/>
                <a:gd name="T74" fmla="*/ 13 w 58"/>
                <a:gd name="T75" fmla="*/ 126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8" h="206">
                  <a:moveTo>
                    <a:pt x="58" y="104"/>
                  </a:moveTo>
                  <a:lnTo>
                    <a:pt x="58" y="104"/>
                  </a:lnTo>
                  <a:lnTo>
                    <a:pt x="58" y="124"/>
                  </a:lnTo>
                  <a:lnTo>
                    <a:pt x="56" y="144"/>
                  </a:lnTo>
                  <a:lnTo>
                    <a:pt x="54" y="160"/>
                  </a:lnTo>
                  <a:lnTo>
                    <a:pt x="50" y="176"/>
                  </a:lnTo>
                  <a:lnTo>
                    <a:pt x="46" y="188"/>
                  </a:lnTo>
                  <a:lnTo>
                    <a:pt x="40" y="198"/>
                  </a:lnTo>
                  <a:lnTo>
                    <a:pt x="36" y="204"/>
                  </a:lnTo>
                  <a:lnTo>
                    <a:pt x="30" y="206"/>
                  </a:lnTo>
                  <a:lnTo>
                    <a:pt x="24" y="204"/>
                  </a:lnTo>
                  <a:lnTo>
                    <a:pt x="18" y="198"/>
                  </a:lnTo>
                  <a:lnTo>
                    <a:pt x="14" y="188"/>
                  </a:lnTo>
                  <a:lnTo>
                    <a:pt x="10" y="176"/>
                  </a:lnTo>
                  <a:lnTo>
                    <a:pt x="6" y="160"/>
                  </a:lnTo>
                  <a:lnTo>
                    <a:pt x="2" y="144"/>
                  </a:lnTo>
                  <a:lnTo>
                    <a:pt x="2" y="124"/>
                  </a:lnTo>
                  <a:lnTo>
                    <a:pt x="0" y="104"/>
                  </a:lnTo>
                  <a:lnTo>
                    <a:pt x="2" y="82"/>
                  </a:lnTo>
                  <a:lnTo>
                    <a:pt x="2" y="64"/>
                  </a:lnTo>
                  <a:lnTo>
                    <a:pt x="6" y="46"/>
                  </a:lnTo>
                  <a:lnTo>
                    <a:pt x="10" y="30"/>
                  </a:lnTo>
                  <a:lnTo>
                    <a:pt x="14" y="18"/>
                  </a:lnTo>
                  <a:lnTo>
                    <a:pt x="18" y="8"/>
                  </a:lnTo>
                  <a:lnTo>
                    <a:pt x="24" y="2"/>
                  </a:lnTo>
                  <a:lnTo>
                    <a:pt x="30" y="0"/>
                  </a:lnTo>
                  <a:lnTo>
                    <a:pt x="36" y="2"/>
                  </a:lnTo>
                  <a:lnTo>
                    <a:pt x="40" y="8"/>
                  </a:lnTo>
                  <a:lnTo>
                    <a:pt x="46" y="18"/>
                  </a:lnTo>
                  <a:lnTo>
                    <a:pt x="50" y="30"/>
                  </a:lnTo>
                  <a:lnTo>
                    <a:pt x="54" y="46"/>
                  </a:lnTo>
                  <a:lnTo>
                    <a:pt x="56" y="64"/>
                  </a:lnTo>
                  <a:lnTo>
                    <a:pt x="58" y="82"/>
                  </a:lnTo>
                  <a:lnTo>
                    <a:pt x="58"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83" name="Freeform 18"/>
            <p:cNvSpPr>
              <a:spLocks/>
            </p:cNvSpPr>
            <p:nvPr userDrawn="1"/>
          </p:nvSpPr>
          <p:spPr bwMode="auto">
            <a:xfrm>
              <a:off x="444" y="4070"/>
              <a:ext cx="84" cy="207"/>
            </a:xfrm>
            <a:custGeom>
              <a:avLst/>
              <a:gdLst>
                <a:gd name="T0" fmla="*/ 84 w 84"/>
                <a:gd name="T1" fmla="*/ 102 h 206"/>
                <a:gd name="T2" fmla="*/ 84 w 84"/>
                <a:gd name="T3" fmla="*/ 102 h 206"/>
                <a:gd name="T4" fmla="*/ 82 w 84"/>
                <a:gd name="T5" fmla="*/ 146 h 206"/>
                <a:gd name="T6" fmla="*/ 80 w 84"/>
                <a:gd name="T7" fmla="*/ 164 h 206"/>
                <a:gd name="T8" fmla="*/ 76 w 84"/>
                <a:gd name="T9" fmla="*/ 182 h 206"/>
                <a:gd name="T10" fmla="*/ 70 w 84"/>
                <a:gd name="T11" fmla="*/ 198 h 206"/>
                <a:gd name="T12" fmla="*/ 64 w 84"/>
                <a:gd name="T13" fmla="*/ 210 h 206"/>
                <a:gd name="T14" fmla="*/ 58 w 84"/>
                <a:gd name="T15" fmla="*/ 220 h 206"/>
                <a:gd name="T16" fmla="*/ 50 w 84"/>
                <a:gd name="T17" fmla="*/ 226 h 206"/>
                <a:gd name="T18" fmla="*/ 42 w 84"/>
                <a:gd name="T19" fmla="*/ 228 h 206"/>
                <a:gd name="T20" fmla="*/ 42 w 84"/>
                <a:gd name="T21" fmla="*/ 228 h 206"/>
                <a:gd name="T22" fmla="*/ 32 w 84"/>
                <a:gd name="T23" fmla="*/ 226 h 206"/>
                <a:gd name="T24" fmla="*/ 26 w 84"/>
                <a:gd name="T25" fmla="*/ 220 h 206"/>
                <a:gd name="T26" fmla="*/ 18 w 84"/>
                <a:gd name="T27" fmla="*/ 210 h 206"/>
                <a:gd name="T28" fmla="*/ 12 w 84"/>
                <a:gd name="T29" fmla="*/ 198 h 206"/>
                <a:gd name="T30" fmla="*/ 6 w 84"/>
                <a:gd name="T31" fmla="*/ 182 h 206"/>
                <a:gd name="T32" fmla="*/ 2 w 84"/>
                <a:gd name="T33" fmla="*/ 164 h 206"/>
                <a:gd name="T34" fmla="*/ 0 w 84"/>
                <a:gd name="T35" fmla="*/ 146 h 206"/>
                <a:gd name="T36" fmla="*/ 0 w 84"/>
                <a:gd name="T37" fmla="*/ 102 h 206"/>
                <a:gd name="T38" fmla="*/ 0 w 84"/>
                <a:gd name="T39" fmla="*/ 102 h 206"/>
                <a:gd name="T40" fmla="*/ 0 w 84"/>
                <a:gd name="T41" fmla="*/ 82 h 206"/>
                <a:gd name="T42" fmla="*/ 2 w 84"/>
                <a:gd name="T43" fmla="*/ 62 h 206"/>
                <a:gd name="T44" fmla="*/ 6 w 84"/>
                <a:gd name="T45" fmla="*/ 46 h 206"/>
                <a:gd name="T46" fmla="*/ 12 w 84"/>
                <a:gd name="T47" fmla="*/ 30 h 206"/>
                <a:gd name="T48" fmla="*/ 18 w 84"/>
                <a:gd name="T49" fmla="*/ 18 h 206"/>
                <a:gd name="T50" fmla="*/ 26 w 84"/>
                <a:gd name="T51" fmla="*/ 8 h 206"/>
                <a:gd name="T52" fmla="*/ 32 w 84"/>
                <a:gd name="T53" fmla="*/ 2 h 206"/>
                <a:gd name="T54" fmla="*/ 42 w 84"/>
                <a:gd name="T55" fmla="*/ 0 h 206"/>
                <a:gd name="T56" fmla="*/ 42 w 84"/>
                <a:gd name="T57" fmla="*/ 0 h 206"/>
                <a:gd name="T58" fmla="*/ 50 w 84"/>
                <a:gd name="T59" fmla="*/ 2 h 206"/>
                <a:gd name="T60" fmla="*/ 58 w 84"/>
                <a:gd name="T61" fmla="*/ 8 h 206"/>
                <a:gd name="T62" fmla="*/ 64 w 84"/>
                <a:gd name="T63" fmla="*/ 18 h 206"/>
                <a:gd name="T64" fmla="*/ 70 w 84"/>
                <a:gd name="T65" fmla="*/ 30 h 206"/>
                <a:gd name="T66" fmla="*/ 76 w 84"/>
                <a:gd name="T67" fmla="*/ 46 h 206"/>
                <a:gd name="T68" fmla="*/ 80 w 84"/>
                <a:gd name="T69" fmla="*/ 62 h 206"/>
                <a:gd name="T70" fmla="*/ 82 w 84"/>
                <a:gd name="T71" fmla="*/ 82 h 206"/>
                <a:gd name="T72" fmla="*/ 84 w 84"/>
                <a:gd name="T73" fmla="*/ 102 h 206"/>
                <a:gd name="T74" fmla="*/ 84 w 84"/>
                <a:gd name="T75" fmla="*/ 10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4" h="206">
                  <a:moveTo>
                    <a:pt x="84" y="102"/>
                  </a:moveTo>
                  <a:lnTo>
                    <a:pt x="84" y="102"/>
                  </a:lnTo>
                  <a:lnTo>
                    <a:pt x="82" y="124"/>
                  </a:lnTo>
                  <a:lnTo>
                    <a:pt x="80" y="142"/>
                  </a:lnTo>
                  <a:lnTo>
                    <a:pt x="76" y="160"/>
                  </a:lnTo>
                  <a:lnTo>
                    <a:pt x="70" y="176"/>
                  </a:lnTo>
                  <a:lnTo>
                    <a:pt x="64" y="188"/>
                  </a:lnTo>
                  <a:lnTo>
                    <a:pt x="58" y="198"/>
                  </a:lnTo>
                  <a:lnTo>
                    <a:pt x="50" y="204"/>
                  </a:lnTo>
                  <a:lnTo>
                    <a:pt x="42" y="206"/>
                  </a:lnTo>
                  <a:lnTo>
                    <a:pt x="32" y="204"/>
                  </a:lnTo>
                  <a:lnTo>
                    <a:pt x="26" y="198"/>
                  </a:lnTo>
                  <a:lnTo>
                    <a:pt x="18" y="188"/>
                  </a:lnTo>
                  <a:lnTo>
                    <a:pt x="12" y="176"/>
                  </a:lnTo>
                  <a:lnTo>
                    <a:pt x="6" y="160"/>
                  </a:lnTo>
                  <a:lnTo>
                    <a:pt x="2" y="142"/>
                  </a:lnTo>
                  <a:lnTo>
                    <a:pt x="0" y="124"/>
                  </a:lnTo>
                  <a:lnTo>
                    <a:pt x="0" y="102"/>
                  </a:lnTo>
                  <a:lnTo>
                    <a:pt x="0" y="82"/>
                  </a:lnTo>
                  <a:lnTo>
                    <a:pt x="2" y="62"/>
                  </a:lnTo>
                  <a:lnTo>
                    <a:pt x="6" y="46"/>
                  </a:lnTo>
                  <a:lnTo>
                    <a:pt x="12" y="30"/>
                  </a:lnTo>
                  <a:lnTo>
                    <a:pt x="18" y="18"/>
                  </a:lnTo>
                  <a:lnTo>
                    <a:pt x="26" y="8"/>
                  </a:lnTo>
                  <a:lnTo>
                    <a:pt x="32" y="2"/>
                  </a:lnTo>
                  <a:lnTo>
                    <a:pt x="42" y="0"/>
                  </a:lnTo>
                  <a:lnTo>
                    <a:pt x="50" y="2"/>
                  </a:lnTo>
                  <a:lnTo>
                    <a:pt x="58" y="8"/>
                  </a:lnTo>
                  <a:lnTo>
                    <a:pt x="64" y="18"/>
                  </a:lnTo>
                  <a:lnTo>
                    <a:pt x="70" y="30"/>
                  </a:lnTo>
                  <a:lnTo>
                    <a:pt x="76" y="46"/>
                  </a:lnTo>
                  <a:lnTo>
                    <a:pt x="80" y="62"/>
                  </a:lnTo>
                  <a:lnTo>
                    <a:pt x="82" y="82"/>
                  </a:lnTo>
                  <a:lnTo>
                    <a:pt x="84"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84" name="Freeform 19"/>
            <p:cNvSpPr>
              <a:spLocks/>
            </p:cNvSpPr>
            <p:nvPr userDrawn="1"/>
          </p:nvSpPr>
          <p:spPr bwMode="auto">
            <a:xfrm>
              <a:off x="662" y="4070"/>
              <a:ext cx="109" cy="207"/>
            </a:xfrm>
            <a:custGeom>
              <a:avLst/>
              <a:gdLst>
                <a:gd name="T0" fmla="*/ 88 w 110"/>
                <a:gd name="T1" fmla="*/ 104 h 208"/>
                <a:gd name="T2" fmla="*/ 88 w 110"/>
                <a:gd name="T3" fmla="*/ 104 h 208"/>
                <a:gd name="T4" fmla="*/ 86 w 110"/>
                <a:gd name="T5" fmla="*/ 104 h 208"/>
                <a:gd name="T6" fmla="*/ 84 w 110"/>
                <a:gd name="T7" fmla="*/ 122 h 208"/>
                <a:gd name="T8" fmla="*/ 78 w 110"/>
                <a:gd name="T9" fmla="*/ 140 h 208"/>
                <a:gd name="T10" fmla="*/ 72 w 110"/>
                <a:gd name="T11" fmla="*/ 156 h 208"/>
                <a:gd name="T12" fmla="*/ 64 w 110"/>
                <a:gd name="T13" fmla="*/ 168 h 208"/>
                <a:gd name="T14" fmla="*/ 55 w 110"/>
                <a:gd name="T15" fmla="*/ 178 h 208"/>
                <a:gd name="T16" fmla="*/ 55 w 110"/>
                <a:gd name="T17" fmla="*/ 184 h 208"/>
                <a:gd name="T18" fmla="*/ 55 w 110"/>
                <a:gd name="T19" fmla="*/ 186 h 208"/>
                <a:gd name="T20" fmla="*/ 55 w 110"/>
                <a:gd name="T21" fmla="*/ 186 h 208"/>
                <a:gd name="T22" fmla="*/ 44 w 110"/>
                <a:gd name="T23" fmla="*/ 184 h 208"/>
                <a:gd name="T24" fmla="*/ 34 w 110"/>
                <a:gd name="T25" fmla="*/ 178 h 208"/>
                <a:gd name="T26" fmla="*/ 24 w 110"/>
                <a:gd name="T27" fmla="*/ 168 h 208"/>
                <a:gd name="T28" fmla="*/ 16 w 110"/>
                <a:gd name="T29" fmla="*/ 156 h 208"/>
                <a:gd name="T30" fmla="*/ 10 w 110"/>
                <a:gd name="T31" fmla="*/ 140 h 208"/>
                <a:gd name="T32" fmla="*/ 4 w 110"/>
                <a:gd name="T33" fmla="*/ 122 h 208"/>
                <a:gd name="T34" fmla="*/ 2 w 110"/>
                <a:gd name="T35" fmla="*/ 104 h 208"/>
                <a:gd name="T36" fmla="*/ 0 w 110"/>
                <a:gd name="T37" fmla="*/ 104 h 208"/>
                <a:gd name="T38" fmla="*/ 0 w 110"/>
                <a:gd name="T39" fmla="*/ 104 h 208"/>
                <a:gd name="T40" fmla="*/ 2 w 110"/>
                <a:gd name="T41" fmla="*/ 84 h 208"/>
                <a:gd name="T42" fmla="*/ 4 w 110"/>
                <a:gd name="T43" fmla="*/ 64 h 208"/>
                <a:gd name="T44" fmla="*/ 10 w 110"/>
                <a:gd name="T45" fmla="*/ 46 h 208"/>
                <a:gd name="T46" fmla="*/ 16 w 110"/>
                <a:gd name="T47" fmla="*/ 30 h 208"/>
                <a:gd name="T48" fmla="*/ 24 w 110"/>
                <a:gd name="T49" fmla="*/ 18 h 208"/>
                <a:gd name="T50" fmla="*/ 34 w 110"/>
                <a:gd name="T51" fmla="*/ 8 h 208"/>
                <a:gd name="T52" fmla="*/ 44 w 110"/>
                <a:gd name="T53" fmla="*/ 2 h 208"/>
                <a:gd name="T54" fmla="*/ 55 w 110"/>
                <a:gd name="T55" fmla="*/ 0 h 208"/>
                <a:gd name="T56" fmla="*/ 55 w 110"/>
                <a:gd name="T57" fmla="*/ 0 h 208"/>
                <a:gd name="T58" fmla="*/ 55 w 110"/>
                <a:gd name="T59" fmla="*/ 2 h 208"/>
                <a:gd name="T60" fmla="*/ 55 w 110"/>
                <a:gd name="T61" fmla="*/ 8 h 208"/>
                <a:gd name="T62" fmla="*/ 64 w 110"/>
                <a:gd name="T63" fmla="*/ 18 h 208"/>
                <a:gd name="T64" fmla="*/ 72 w 110"/>
                <a:gd name="T65" fmla="*/ 30 h 208"/>
                <a:gd name="T66" fmla="*/ 78 w 110"/>
                <a:gd name="T67" fmla="*/ 46 h 208"/>
                <a:gd name="T68" fmla="*/ 84 w 110"/>
                <a:gd name="T69" fmla="*/ 64 h 208"/>
                <a:gd name="T70" fmla="*/ 86 w 110"/>
                <a:gd name="T71" fmla="*/ 84 h 208"/>
                <a:gd name="T72" fmla="*/ 88 w 110"/>
                <a:gd name="T73" fmla="*/ 104 h 208"/>
                <a:gd name="T74" fmla="*/ 88 w 110"/>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0" h="208">
                  <a:moveTo>
                    <a:pt x="110" y="104"/>
                  </a:moveTo>
                  <a:lnTo>
                    <a:pt x="110" y="104"/>
                  </a:lnTo>
                  <a:lnTo>
                    <a:pt x="108" y="126"/>
                  </a:lnTo>
                  <a:lnTo>
                    <a:pt x="106" y="144"/>
                  </a:lnTo>
                  <a:lnTo>
                    <a:pt x="100" y="162"/>
                  </a:lnTo>
                  <a:lnTo>
                    <a:pt x="94" y="178"/>
                  </a:lnTo>
                  <a:lnTo>
                    <a:pt x="86" y="190"/>
                  </a:lnTo>
                  <a:lnTo>
                    <a:pt x="76" y="200"/>
                  </a:lnTo>
                  <a:lnTo>
                    <a:pt x="66" y="206"/>
                  </a:lnTo>
                  <a:lnTo>
                    <a:pt x="56" y="208"/>
                  </a:lnTo>
                  <a:lnTo>
                    <a:pt x="44" y="206"/>
                  </a:lnTo>
                  <a:lnTo>
                    <a:pt x="34" y="200"/>
                  </a:lnTo>
                  <a:lnTo>
                    <a:pt x="24" y="190"/>
                  </a:lnTo>
                  <a:lnTo>
                    <a:pt x="16" y="178"/>
                  </a:lnTo>
                  <a:lnTo>
                    <a:pt x="10" y="162"/>
                  </a:lnTo>
                  <a:lnTo>
                    <a:pt x="4" y="144"/>
                  </a:lnTo>
                  <a:lnTo>
                    <a:pt x="2" y="126"/>
                  </a:lnTo>
                  <a:lnTo>
                    <a:pt x="0" y="104"/>
                  </a:lnTo>
                  <a:lnTo>
                    <a:pt x="2" y="84"/>
                  </a:lnTo>
                  <a:lnTo>
                    <a:pt x="4" y="64"/>
                  </a:lnTo>
                  <a:lnTo>
                    <a:pt x="10" y="46"/>
                  </a:lnTo>
                  <a:lnTo>
                    <a:pt x="16" y="30"/>
                  </a:lnTo>
                  <a:lnTo>
                    <a:pt x="24" y="18"/>
                  </a:lnTo>
                  <a:lnTo>
                    <a:pt x="34" y="8"/>
                  </a:lnTo>
                  <a:lnTo>
                    <a:pt x="44" y="2"/>
                  </a:lnTo>
                  <a:lnTo>
                    <a:pt x="56" y="0"/>
                  </a:lnTo>
                  <a:lnTo>
                    <a:pt x="66" y="2"/>
                  </a:lnTo>
                  <a:lnTo>
                    <a:pt x="76" y="8"/>
                  </a:lnTo>
                  <a:lnTo>
                    <a:pt x="86" y="18"/>
                  </a:lnTo>
                  <a:lnTo>
                    <a:pt x="94" y="30"/>
                  </a:lnTo>
                  <a:lnTo>
                    <a:pt x="100" y="46"/>
                  </a:lnTo>
                  <a:lnTo>
                    <a:pt x="106" y="64"/>
                  </a:lnTo>
                  <a:lnTo>
                    <a:pt x="108" y="84"/>
                  </a:lnTo>
                  <a:lnTo>
                    <a:pt x="11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85" name="Freeform 20"/>
            <p:cNvSpPr>
              <a:spLocks/>
            </p:cNvSpPr>
            <p:nvPr userDrawn="1"/>
          </p:nvSpPr>
          <p:spPr bwMode="auto">
            <a:xfrm>
              <a:off x="884" y="4070"/>
              <a:ext cx="133" cy="207"/>
            </a:xfrm>
            <a:custGeom>
              <a:avLst/>
              <a:gdLst>
                <a:gd name="T0" fmla="*/ 112 w 134"/>
                <a:gd name="T1" fmla="*/ 104 h 208"/>
                <a:gd name="T2" fmla="*/ 112 w 134"/>
                <a:gd name="T3" fmla="*/ 104 h 208"/>
                <a:gd name="T4" fmla="*/ 110 w 134"/>
                <a:gd name="T5" fmla="*/ 104 h 208"/>
                <a:gd name="T6" fmla="*/ 106 w 134"/>
                <a:gd name="T7" fmla="*/ 122 h 208"/>
                <a:gd name="T8" fmla="*/ 100 w 134"/>
                <a:gd name="T9" fmla="*/ 140 h 208"/>
                <a:gd name="T10" fmla="*/ 92 w 134"/>
                <a:gd name="T11" fmla="*/ 156 h 208"/>
                <a:gd name="T12" fmla="*/ 82 w 134"/>
                <a:gd name="T13" fmla="*/ 168 h 208"/>
                <a:gd name="T14" fmla="*/ 70 w 134"/>
                <a:gd name="T15" fmla="*/ 178 h 208"/>
                <a:gd name="T16" fmla="*/ 67 w 134"/>
                <a:gd name="T17" fmla="*/ 184 h 208"/>
                <a:gd name="T18" fmla="*/ 66 w 134"/>
                <a:gd name="T19" fmla="*/ 186 h 208"/>
                <a:gd name="T20" fmla="*/ 66 w 134"/>
                <a:gd name="T21" fmla="*/ 186 h 208"/>
                <a:gd name="T22" fmla="*/ 54 w 134"/>
                <a:gd name="T23" fmla="*/ 184 h 208"/>
                <a:gd name="T24" fmla="*/ 40 w 134"/>
                <a:gd name="T25" fmla="*/ 178 h 208"/>
                <a:gd name="T26" fmla="*/ 30 w 134"/>
                <a:gd name="T27" fmla="*/ 168 h 208"/>
                <a:gd name="T28" fmla="*/ 20 w 134"/>
                <a:gd name="T29" fmla="*/ 156 h 208"/>
                <a:gd name="T30" fmla="*/ 10 w 134"/>
                <a:gd name="T31" fmla="*/ 140 h 208"/>
                <a:gd name="T32" fmla="*/ 4 w 134"/>
                <a:gd name="T33" fmla="*/ 122 h 208"/>
                <a:gd name="T34" fmla="*/ 0 w 134"/>
                <a:gd name="T35" fmla="*/ 104 h 208"/>
                <a:gd name="T36" fmla="*/ 0 w 134"/>
                <a:gd name="T37" fmla="*/ 104 h 208"/>
                <a:gd name="T38" fmla="*/ 0 w 134"/>
                <a:gd name="T39" fmla="*/ 104 h 208"/>
                <a:gd name="T40" fmla="*/ 0 w 134"/>
                <a:gd name="T41" fmla="*/ 82 h 208"/>
                <a:gd name="T42" fmla="*/ 4 w 134"/>
                <a:gd name="T43" fmla="*/ 64 h 208"/>
                <a:gd name="T44" fmla="*/ 10 w 134"/>
                <a:gd name="T45" fmla="*/ 46 h 208"/>
                <a:gd name="T46" fmla="*/ 20 w 134"/>
                <a:gd name="T47" fmla="*/ 30 h 208"/>
                <a:gd name="T48" fmla="*/ 30 w 134"/>
                <a:gd name="T49" fmla="*/ 18 h 208"/>
                <a:gd name="T50" fmla="*/ 40 w 134"/>
                <a:gd name="T51" fmla="*/ 8 h 208"/>
                <a:gd name="T52" fmla="*/ 54 w 134"/>
                <a:gd name="T53" fmla="*/ 2 h 208"/>
                <a:gd name="T54" fmla="*/ 66 w 134"/>
                <a:gd name="T55" fmla="*/ 0 h 208"/>
                <a:gd name="T56" fmla="*/ 66 w 134"/>
                <a:gd name="T57" fmla="*/ 0 h 208"/>
                <a:gd name="T58" fmla="*/ 67 w 134"/>
                <a:gd name="T59" fmla="*/ 2 h 208"/>
                <a:gd name="T60" fmla="*/ 70 w 134"/>
                <a:gd name="T61" fmla="*/ 8 h 208"/>
                <a:gd name="T62" fmla="*/ 82 w 134"/>
                <a:gd name="T63" fmla="*/ 18 h 208"/>
                <a:gd name="T64" fmla="*/ 92 w 134"/>
                <a:gd name="T65" fmla="*/ 30 h 208"/>
                <a:gd name="T66" fmla="*/ 100 w 134"/>
                <a:gd name="T67" fmla="*/ 46 h 208"/>
                <a:gd name="T68" fmla="*/ 106 w 134"/>
                <a:gd name="T69" fmla="*/ 64 h 208"/>
                <a:gd name="T70" fmla="*/ 110 w 134"/>
                <a:gd name="T71" fmla="*/ 82 h 208"/>
                <a:gd name="T72" fmla="*/ 112 w 134"/>
                <a:gd name="T73" fmla="*/ 104 h 208"/>
                <a:gd name="T74" fmla="*/ 112 w 134"/>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4" h="208">
                  <a:moveTo>
                    <a:pt x="134" y="104"/>
                  </a:moveTo>
                  <a:lnTo>
                    <a:pt x="134" y="104"/>
                  </a:lnTo>
                  <a:lnTo>
                    <a:pt x="132" y="124"/>
                  </a:lnTo>
                  <a:lnTo>
                    <a:pt x="128" y="144"/>
                  </a:lnTo>
                  <a:lnTo>
                    <a:pt x="122" y="162"/>
                  </a:lnTo>
                  <a:lnTo>
                    <a:pt x="114" y="178"/>
                  </a:lnTo>
                  <a:lnTo>
                    <a:pt x="104" y="190"/>
                  </a:lnTo>
                  <a:lnTo>
                    <a:pt x="92" y="200"/>
                  </a:lnTo>
                  <a:lnTo>
                    <a:pt x="80" y="206"/>
                  </a:lnTo>
                  <a:lnTo>
                    <a:pt x="66" y="208"/>
                  </a:lnTo>
                  <a:lnTo>
                    <a:pt x="54" y="206"/>
                  </a:lnTo>
                  <a:lnTo>
                    <a:pt x="40" y="200"/>
                  </a:lnTo>
                  <a:lnTo>
                    <a:pt x="30" y="190"/>
                  </a:lnTo>
                  <a:lnTo>
                    <a:pt x="20" y="178"/>
                  </a:lnTo>
                  <a:lnTo>
                    <a:pt x="10" y="162"/>
                  </a:lnTo>
                  <a:lnTo>
                    <a:pt x="4" y="144"/>
                  </a:lnTo>
                  <a:lnTo>
                    <a:pt x="0" y="124"/>
                  </a:lnTo>
                  <a:lnTo>
                    <a:pt x="0" y="104"/>
                  </a:lnTo>
                  <a:lnTo>
                    <a:pt x="0" y="82"/>
                  </a:lnTo>
                  <a:lnTo>
                    <a:pt x="4" y="64"/>
                  </a:lnTo>
                  <a:lnTo>
                    <a:pt x="10" y="46"/>
                  </a:lnTo>
                  <a:lnTo>
                    <a:pt x="20" y="30"/>
                  </a:lnTo>
                  <a:lnTo>
                    <a:pt x="30" y="18"/>
                  </a:lnTo>
                  <a:lnTo>
                    <a:pt x="40" y="8"/>
                  </a:lnTo>
                  <a:lnTo>
                    <a:pt x="54" y="2"/>
                  </a:lnTo>
                  <a:lnTo>
                    <a:pt x="66" y="0"/>
                  </a:lnTo>
                  <a:lnTo>
                    <a:pt x="80" y="2"/>
                  </a:lnTo>
                  <a:lnTo>
                    <a:pt x="92" y="8"/>
                  </a:lnTo>
                  <a:lnTo>
                    <a:pt x="104" y="18"/>
                  </a:lnTo>
                  <a:lnTo>
                    <a:pt x="114" y="30"/>
                  </a:lnTo>
                  <a:lnTo>
                    <a:pt x="122" y="46"/>
                  </a:lnTo>
                  <a:lnTo>
                    <a:pt x="128" y="64"/>
                  </a:lnTo>
                  <a:lnTo>
                    <a:pt x="132" y="82"/>
                  </a:lnTo>
                  <a:lnTo>
                    <a:pt x="134"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86" name="Freeform 21"/>
            <p:cNvSpPr>
              <a:spLocks/>
            </p:cNvSpPr>
            <p:nvPr userDrawn="1"/>
          </p:nvSpPr>
          <p:spPr bwMode="auto">
            <a:xfrm>
              <a:off x="1106" y="4065"/>
              <a:ext cx="158" cy="212"/>
            </a:xfrm>
            <a:custGeom>
              <a:avLst/>
              <a:gdLst>
                <a:gd name="T0" fmla="*/ 118 w 160"/>
                <a:gd name="T1" fmla="*/ 128 h 210"/>
                <a:gd name="T2" fmla="*/ 118 w 160"/>
                <a:gd name="T3" fmla="*/ 128 h 210"/>
                <a:gd name="T4" fmla="*/ 118 w 160"/>
                <a:gd name="T5" fmla="*/ 148 h 210"/>
                <a:gd name="T6" fmla="*/ 115 w 160"/>
                <a:gd name="T7" fmla="*/ 178 h 210"/>
                <a:gd name="T8" fmla="*/ 111 w 160"/>
                <a:gd name="T9" fmla="*/ 208 h 210"/>
                <a:gd name="T10" fmla="*/ 107 w 160"/>
                <a:gd name="T11" fmla="*/ 224 h 210"/>
                <a:gd name="T12" fmla="*/ 101 w 160"/>
                <a:gd name="T13" fmla="*/ 236 h 210"/>
                <a:gd name="T14" fmla="*/ 90 w 160"/>
                <a:gd name="T15" fmla="*/ 246 h 210"/>
                <a:gd name="T16" fmla="*/ 74 w 160"/>
                <a:gd name="T17" fmla="*/ 252 h 210"/>
                <a:gd name="T18" fmla="*/ 58 w 160"/>
                <a:gd name="T19" fmla="*/ 254 h 210"/>
                <a:gd name="T20" fmla="*/ 58 w 160"/>
                <a:gd name="T21" fmla="*/ 254 h 210"/>
                <a:gd name="T22" fmla="*/ 42 w 160"/>
                <a:gd name="T23" fmla="*/ 252 h 210"/>
                <a:gd name="T24" fmla="*/ 40 w 160"/>
                <a:gd name="T25" fmla="*/ 246 h 210"/>
                <a:gd name="T26" fmla="*/ 36 w 160"/>
                <a:gd name="T27" fmla="*/ 236 h 210"/>
                <a:gd name="T28" fmla="*/ 24 w 160"/>
                <a:gd name="T29" fmla="*/ 224 h 210"/>
                <a:gd name="T30" fmla="*/ 14 w 160"/>
                <a:gd name="T31" fmla="*/ 208 h 210"/>
                <a:gd name="T32" fmla="*/ 6 w 160"/>
                <a:gd name="T33" fmla="*/ 178 h 210"/>
                <a:gd name="T34" fmla="*/ 2 w 160"/>
                <a:gd name="T35" fmla="*/ 148 h 210"/>
                <a:gd name="T36" fmla="*/ 0 w 160"/>
                <a:gd name="T37" fmla="*/ 128 h 210"/>
                <a:gd name="T38" fmla="*/ 0 w 160"/>
                <a:gd name="T39" fmla="*/ 128 h 210"/>
                <a:gd name="T40" fmla="*/ 2 w 160"/>
                <a:gd name="T41" fmla="*/ 106 h 210"/>
                <a:gd name="T42" fmla="*/ 6 w 160"/>
                <a:gd name="T43" fmla="*/ 86 h 210"/>
                <a:gd name="T44" fmla="*/ 14 w 160"/>
                <a:gd name="T45" fmla="*/ 46 h 210"/>
                <a:gd name="T46" fmla="*/ 24 w 160"/>
                <a:gd name="T47" fmla="*/ 30 h 210"/>
                <a:gd name="T48" fmla="*/ 36 w 160"/>
                <a:gd name="T49" fmla="*/ 18 h 210"/>
                <a:gd name="T50" fmla="*/ 40 w 160"/>
                <a:gd name="T51" fmla="*/ 8 h 210"/>
                <a:gd name="T52" fmla="*/ 42 w 160"/>
                <a:gd name="T53" fmla="*/ 2 h 210"/>
                <a:gd name="T54" fmla="*/ 58 w 160"/>
                <a:gd name="T55" fmla="*/ 0 h 210"/>
                <a:gd name="T56" fmla="*/ 58 w 160"/>
                <a:gd name="T57" fmla="*/ 0 h 210"/>
                <a:gd name="T58" fmla="*/ 74 w 160"/>
                <a:gd name="T59" fmla="*/ 2 h 210"/>
                <a:gd name="T60" fmla="*/ 90 w 160"/>
                <a:gd name="T61" fmla="*/ 8 h 210"/>
                <a:gd name="T62" fmla="*/ 101 w 160"/>
                <a:gd name="T63" fmla="*/ 18 h 210"/>
                <a:gd name="T64" fmla="*/ 107 w 160"/>
                <a:gd name="T65" fmla="*/ 30 h 210"/>
                <a:gd name="T66" fmla="*/ 111 w 160"/>
                <a:gd name="T67" fmla="*/ 46 h 210"/>
                <a:gd name="T68" fmla="*/ 115 w 160"/>
                <a:gd name="T69" fmla="*/ 86 h 210"/>
                <a:gd name="T70" fmla="*/ 118 w 160"/>
                <a:gd name="T71" fmla="*/ 106 h 210"/>
                <a:gd name="T72" fmla="*/ 118 w 160"/>
                <a:gd name="T73" fmla="*/ 128 h 210"/>
                <a:gd name="T74" fmla="*/ 118 w 160"/>
                <a:gd name="T75" fmla="*/ 128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60" h="210">
                  <a:moveTo>
                    <a:pt x="160" y="106"/>
                  </a:moveTo>
                  <a:lnTo>
                    <a:pt x="160" y="106"/>
                  </a:lnTo>
                  <a:lnTo>
                    <a:pt x="160" y="126"/>
                  </a:lnTo>
                  <a:lnTo>
                    <a:pt x="154" y="146"/>
                  </a:lnTo>
                  <a:lnTo>
                    <a:pt x="146" y="164"/>
                  </a:lnTo>
                  <a:lnTo>
                    <a:pt x="138" y="180"/>
                  </a:lnTo>
                  <a:lnTo>
                    <a:pt x="126" y="192"/>
                  </a:lnTo>
                  <a:lnTo>
                    <a:pt x="112" y="202"/>
                  </a:lnTo>
                  <a:lnTo>
                    <a:pt x="96" y="208"/>
                  </a:lnTo>
                  <a:lnTo>
                    <a:pt x="80" y="210"/>
                  </a:lnTo>
                  <a:lnTo>
                    <a:pt x="64" y="208"/>
                  </a:lnTo>
                  <a:lnTo>
                    <a:pt x="50" y="202"/>
                  </a:lnTo>
                  <a:lnTo>
                    <a:pt x="36" y="192"/>
                  </a:lnTo>
                  <a:lnTo>
                    <a:pt x="24" y="180"/>
                  </a:lnTo>
                  <a:lnTo>
                    <a:pt x="14" y="164"/>
                  </a:lnTo>
                  <a:lnTo>
                    <a:pt x="6" y="146"/>
                  </a:lnTo>
                  <a:lnTo>
                    <a:pt x="2" y="126"/>
                  </a:lnTo>
                  <a:lnTo>
                    <a:pt x="0" y="106"/>
                  </a:lnTo>
                  <a:lnTo>
                    <a:pt x="2" y="84"/>
                  </a:lnTo>
                  <a:lnTo>
                    <a:pt x="6" y="64"/>
                  </a:lnTo>
                  <a:lnTo>
                    <a:pt x="14" y="46"/>
                  </a:lnTo>
                  <a:lnTo>
                    <a:pt x="24" y="30"/>
                  </a:lnTo>
                  <a:lnTo>
                    <a:pt x="36" y="18"/>
                  </a:lnTo>
                  <a:lnTo>
                    <a:pt x="50" y="8"/>
                  </a:lnTo>
                  <a:lnTo>
                    <a:pt x="64" y="2"/>
                  </a:lnTo>
                  <a:lnTo>
                    <a:pt x="80" y="0"/>
                  </a:lnTo>
                  <a:lnTo>
                    <a:pt x="96" y="2"/>
                  </a:lnTo>
                  <a:lnTo>
                    <a:pt x="112" y="8"/>
                  </a:lnTo>
                  <a:lnTo>
                    <a:pt x="126" y="18"/>
                  </a:lnTo>
                  <a:lnTo>
                    <a:pt x="138" y="30"/>
                  </a:lnTo>
                  <a:lnTo>
                    <a:pt x="146" y="46"/>
                  </a:lnTo>
                  <a:lnTo>
                    <a:pt x="154" y="64"/>
                  </a:lnTo>
                  <a:lnTo>
                    <a:pt x="160" y="84"/>
                  </a:lnTo>
                  <a:lnTo>
                    <a:pt x="16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87" name="Freeform 22"/>
            <p:cNvSpPr>
              <a:spLocks/>
            </p:cNvSpPr>
            <p:nvPr userDrawn="1"/>
          </p:nvSpPr>
          <p:spPr bwMode="auto">
            <a:xfrm>
              <a:off x="1323" y="4065"/>
              <a:ext cx="188" cy="212"/>
            </a:xfrm>
            <a:custGeom>
              <a:avLst/>
              <a:gdLst>
                <a:gd name="T0" fmla="*/ 188 w 188"/>
                <a:gd name="T1" fmla="*/ 126 h 210"/>
                <a:gd name="T2" fmla="*/ 188 w 188"/>
                <a:gd name="T3" fmla="*/ 126 h 210"/>
                <a:gd name="T4" fmla="*/ 186 w 188"/>
                <a:gd name="T5" fmla="*/ 148 h 210"/>
                <a:gd name="T6" fmla="*/ 180 w 188"/>
                <a:gd name="T7" fmla="*/ 178 h 210"/>
                <a:gd name="T8" fmla="*/ 172 w 188"/>
                <a:gd name="T9" fmla="*/ 208 h 210"/>
                <a:gd name="T10" fmla="*/ 160 w 188"/>
                <a:gd name="T11" fmla="*/ 224 h 210"/>
                <a:gd name="T12" fmla="*/ 146 w 188"/>
                <a:gd name="T13" fmla="*/ 236 h 210"/>
                <a:gd name="T14" fmla="*/ 130 w 188"/>
                <a:gd name="T15" fmla="*/ 246 h 210"/>
                <a:gd name="T16" fmla="*/ 112 w 188"/>
                <a:gd name="T17" fmla="*/ 252 h 210"/>
                <a:gd name="T18" fmla="*/ 94 w 188"/>
                <a:gd name="T19" fmla="*/ 254 h 210"/>
                <a:gd name="T20" fmla="*/ 94 w 188"/>
                <a:gd name="T21" fmla="*/ 254 h 210"/>
                <a:gd name="T22" fmla="*/ 76 w 188"/>
                <a:gd name="T23" fmla="*/ 252 h 210"/>
                <a:gd name="T24" fmla="*/ 58 w 188"/>
                <a:gd name="T25" fmla="*/ 246 h 210"/>
                <a:gd name="T26" fmla="*/ 42 w 188"/>
                <a:gd name="T27" fmla="*/ 236 h 210"/>
                <a:gd name="T28" fmla="*/ 28 w 188"/>
                <a:gd name="T29" fmla="*/ 224 h 210"/>
                <a:gd name="T30" fmla="*/ 16 w 188"/>
                <a:gd name="T31" fmla="*/ 208 h 210"/>
                <a:gd name="T32" fmla="*/ 8 w 188"/>
                <a:gd name="T33" fmla="*/ 178 h 210"/>
                <a:gd name="T34" fmla="*/ 2 w 188"/>
                <a:gd name="T35" fmla="*/ 148 h 210"/>
                <a:gd name="T36" fmla="*/ 0 w 188"/>
                <a:gd name="T37" fmla="*/ 126 h 210"/>
                <a:gd name="T38" fmla="*/ 0 w 188"/>
                <a:gd name="T39" fmla="*/ 126 h 210"/>
                <a:gd name="T40" fmla="*/ 2 w 188"/>
                <a:gd name="T41" fmla="*/ 106 h 210"/>
                <a:gd name="T42" fmla="*/ 8 w 188"/>
                <a:gd name="T43" fmla="*/ 86 h 210"/>
                <a:gd name="T44" fmla="*/ 16 w 188"/>
                <a:gd name="T45" fmla="*/ 46 h 210"/>
                <a:gd name="T46" fmla="*/ 28 w 188"/>
                <a:gd name="T47" fmla="*/ 30 h 210"/>
                <a:gd name="T48" fmla="*/ 42 w 188"/>
                <a:gd name="T49" fmla="*/ 18 h 210"/>
                <a:gd name="T50" fmla="*/ 58 w 188"/>
                <a:gd name="T51" fmla="*/ 8 h 210"/>
                <a:gd name="T52" fmla="*/ 76 w 188"/>
                <a:gd name="T53" fmla="*/ 2 h 210"/>
                <a:gd name="T54" fmla="*/ 94 w 188"/>
                <a:gd name="T55" fmla="*/ 0 h 210"/>
                <a:gd name="T56" fmla="*/ 94 w 188"/>
                <a:gd name="T57" fmla="*/ 0 h 210"/>
                <a:gd name="T58" fmla="*/ 112 w 188"/>
                <a:gd name="T59" fmla="*/ 2 h 210"/>
                <a:gd name="T60" fmla="*/ 130 w 188"/>
                <a:gd name="T61" fmla="*/ 8 h 210"/>
                <a:gd name="T62" fmla="*/ 146 w 188"/>
                <a:gd name="T63" fmla="*/ 18 h 210"/>
                <a:gd name="T64" fmla="*/ 160 w 188"/>
                <a:gd name="T65" fmla="*/ 30 h 210"/>
                <a:gd name="T66" fmla="*/ 172 w 188"/>
                <a:gd name="T67" fmla="*/ 46 h 210"/>
                <a:gd name="T68" fmla="*/ 180 w 188"/>
                <a:gd name="T69" fmla="*/ 86 h 210"/>
                <a:gd name="T70" fmla="*/ 186 w 188"/>
                <a:gd name="T71" fmla="*/ 106 h 210"/>
                <a:gd name="T72" fmla="*/ 188 w 188"/>
                <a:gd name="T73" fmla="*/ 126 h 210"/>
                <a:gd name="T74" fmla="*/ 188 w 188"/>
                <a:gd name="T75" fmla="*/ 126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88" h="210">
                  <a:moveTo>
                    <a:pt x="188" y="104"/>
                  </a:moveTo>
                  <a:lnTo>
                    <a:pt x="188" y="104"/>
                  </a:lnTo>
                  <a:lnTo>
                    <a:pt x="186" y="126"/>
                  </a:lnTo>
                  <a:lnTo>
                    <a:pt x="180" y="146"/>
                  </a:lnTo>
                  <a:lnTo>
                    <a:pt x="172" y="164"/>
                  </a:lnTo>
                  <a:lnTo>
                    <a:pt x="160" y="180"/>
                  </a:lnTo>
                  <a:lnTo>
                    <a:pt x="146" y="192"/>
                  </a:lnTo>
                  <a:lnTo>
                    <a:pt x="130" y="202"/>
                  </a:lnTo>
                  <a:lnTo>
                    <a:pt x="112" y="208"/>
                  </a:lnTo>
                  <a:lnTo>
                    <a:pt x="94" y="210"/>
                  </a:lnTo>
                  <a:lnTo>
                    <a:pt x="76" y="208"/>
                  </a:lnTo>
                  <a:lnTo>
                    <a:pt x="58" y="202"/>
                  </a:lnTo>
                  <a:lnTo>
                    <a:pt x="42" y="192"/>
                  </a:lnTo>
                  <a:lnTo>
                    <a:pt x="28" y="180"/>
                  </a:lnTo>
                  <a:lnTo>
                    <a:pt x="16" y="164"/>
                  </a:lnTo>
                  <a:lnTo>
                    <a:pt x="8" y="146"/>
                  </a:lnTo>
                  <a:lnTo>
                    <a:pt x="2" y="126"/>
                  </a:lnTo>
                  <a:lnTo>
                    <a:pt x="0" y="104"/>
                  </a:lnTo>
                  <a:lnTo>
                    <a:pt x="2" y="84"/>
                  </a:lnTo>
                  <a:lnTo>
                    <a:pt x="8" y="64"/>
                  </a:lnTo>
                  <a:lnTo>
                    <a:pt x="16" y="46"/>
                  </a:lnTo>
                  <a:lnTo>
                    <a:pt x="28" y="30"/>
                  </a:lnTo>
                  <a:lnTo>
                    <a:pt x="42" y="18"/>
                  </a:lnTo>
                  <a:lnTo>
                    <a:pt x="58" y="8"/>
                  </a:lnTo>
                  <a:lnTo>
                    <a:pt x="76" y="2"/>
                  </a:lnTo>
                  <a:lnTo>
                    <a:pt x="94" y="0"/>
                  </a:lnTo>
                  <a:lnTo>
                    <a:pt x="112" y="2"/>
                  </a:lnTo>
                  <a:lnTo>
                    <a:pt x="130" y="8"/>
                  </a:lnTo>
                  <a:lnTo>
                    <a:pt x="146" y="18"/>
                  </a:lnTo>
                  <a:lnTo>
                    <a:pt x="160" y="30"/>
                  </a:lnTo>
                  <a:lnTo>
                    <a:pt x="172" y="46"/>
                  </a:lnTo>
                  <a:lnTo>
                    <a:pt x="180" y="64"/>
                  </a:lnTo>
                  <a:lnTo>
                    <a:pt x="186" y="84"/>
                  </a:lnTo>
                  <a:lnTo>
                    <a:pt x="188"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88" name="Freeform 23"/>
            <p:cNvSpPr>
              <a:spLocks/>
            </p:cNvSpPr>
            <p:nvPr userDrawn="1"/>
          </p:nvSpPr>
          <p:spPr bwMode="auto">
            <a:xfrm>
              <a:off x="1546"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0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0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0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0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0" y="180"/>
                  </a:lnTo>
                  <a:lnTo>
                    <a:pt x="166" y="194"/>
                  </a:lnTo>
                  <a:lnTo>
                    <a:pt x="148" y="204"/>
                  </a:lnTo>
                  <a:lnTo>
                    <a:pt x="128" y="210"/>
                  </a:lnTo>
                  <a:lnTo>
                    <a:pt x="106" y="212"/>
                  </a:lnTo>
                  <a:lnTo>
                    <a:pt x="84" y="210"/>
                  </a:lnTo>
                  <a:lnTo>
                    <a:pt x="64" y="204"/>
                  </a:lnTo>
                  <a:lnTo>
                    <a:pt x="46" y="194"/>
                  </a:lnTo>
                  <a:lnTo>
                    <a:pt x="30" y="180"/>
                  </a:lnTo>
                  <a:lnTo>
                    <a:pt x="18" y="166"/>
                  </a:lnTo>
                  <a:lnTo>
                    <a:pt x="8" y="148"/>
                  </a:lnTo>
                  <a:lnTo>
                    <a:pt x="2" y="128"/>
                  </a:lnTo>
                  <a:lnTo>
                    <a:pt x="0" y="106"/>
                  </a:lnTo>
                  <a:lnTo>
                    <a:pt x="2" y="84"/>
                  </a:lnTo>
                  <a:lnTo>
                    <a:pt x="8" y="64"/>
                  </a:lnTo>
                  <a:lnTo>
                    <a:pt x="18" y="46"/>
                  </a:lnTo>
                  <a:lnTo>
                    <a:pt x="30" y="32"/>
                  </a:lnTo>
                  <a:lnTo>
                    <a:pt x="46" y="18"/>
                  </a:lnTo>
                  <a:lnTo>
                    <a:pt x="64" y="8"/>
                  </a:lnTo>
                  <a:lnTo>
                    <a:pt x="84" y="2"/>
                  </a:lnTo>
                  <a:lnTo>
                    <a:pt x="106" y="0"/>
                  </a:lnTo>
                  <a:lnTo>
                    <a:pt x="128" y="2"/>
                  </a:lnTo>
                  <a:lnTo>
                    <a:pt x="148" y="8"/>
                  </a:lnTo>
                  <a:lnTo>
                    <a:pt x="166" y="18"/>
                  </a:lnTo>
                  <a:lnTo>
                    <a:pt x="180"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89" name="Freeform 24"/>
            <p:cNvSpPr>
              <a:spLocks/>
            </p:cNvSpPr>
            <p:nvPr userDrawn="1"/>
          </p:nvSpPr>
          <p:spPr bwMode="auto">
            <a:xfrm>
              <a:off x="4888" y="4074"/>
              <a:ext cx="30" cy="203"/>
            </a:xfrm>
            <a:custGeom>
              <a:avLst/>
              <a:gdLst>
                <a:gd name="T0" fmla="*/ 0 w 32"/>
                <a:gd name="T1" fmla="*/ 102 h 204"/>
                <a:gd name="T2" fmla="*/ 0 w 32"/>
                <a:gd name="T3" fmla="*/ 102 h 204"/>
                <a:gd name="T4" fmla="*/ 2 w 32"/>
                <a:gd name="T5" fmla="*/ 120 h 204"/>
                <a:gd name="T6" fmla="*/ 4 w 32"/>
                <a:gd name="T7" fmla="*/ 152 h 204"/>
                <a:gd name="T8" fmla="*/ 8 w 32"/>
                <a:gd name="T9" fmla="*/ 174 h 204"/>
                <a:gd name="T10" fmla="*/ 8 w 32"/>
                <a:gd name="T11" fmla="*/ 180 h 204"/>
                <a:gd name="T12" fmla="*/ 8 w 32"/>
                <a:gd name="T13" fmla="*/ 182 h 204"/>
                <a:gd name="T14" fmla="*/ 8 w 32"/>
                <a:gd name="T15" fmla="*/ 182 h 204"/>
                <a:gd name="T16" fmla="*/ 8 w 32"/>
                <a:gd name="T17" fmla="*/ 180 h 204"/>
                <a:gd name="T18" fmla="*/ 8 w 32"/>
                <a:gd name="T19" fmla="*/ 174 h 204"/>
                <a:gd name="T20" fmla="*/ 8 w 32"/>
                <a:gd name="T21" fmla="*/ 152 h 204"/>
                <a:gd name="T22" fmla="*/ 8 w 32"/>
                <a:gd name="T23" fmla="*/ 120 h 204"/>
                <a:gd name="T24" fmla="*/ 8 w 32"/>
                <a:gd name="T25" fmla="*/ 102 h 204"/>
                <a:gd name="T26" fmla="*/ 8 w 32"/>
                <a:gd name="T27" fmla="*/ 102 h 204"/>
                <a:gd name="T28" fmla="*/ 8 w 32"/>
                <a:gd name="T29" fmla="*/ 62 h 204"/>
                <a:gd name="T30" fmla="*/ 8 w 32"/>
                <a:gd name="T31" fmla="*/ 30 h 204"/>
                <a:gd name="T32" fmla="*/ 8 w 32"/>
                <a:gd name="T33" fmla="*/ 8 h 204"/>
                <a:gd name="T34" fmla="*/ 8 w 32"/>
                <a:gd name="T35" fmla="*/ 2 h 204"/>
                <a:gd name="T36" fmla="*/ 8 w 32"/>
                <a:gd name="T37" fmla="*/ 0 h 204"/>
                <a:gd name="T38" fmla="*/ 8 w 32"/>
                <a:gd name="T39" fmla="*/ 0 h 204"/>
                <a:gd name="T40" fmla="*/ 8 w 32"/>
                <a:gd name="T41" fmla="*/ 2 h 204"/>
                <a:gd name="T42" fmla="*/ 8 w 32"/>
                <a:gd name="T43" fmla="*/ 8 h 204"/>
                <a:gd name="T44" fmla="*/ 4 w 32"/>
                <a:gd name="T45" fmla="*/ 30 h 204"/>
                <a:gd name="T46" fmla="*/ 2 w 32"/>
                <a:gd name="T47" fmla="*/ 62 h 204"/>
                <a:gd name="T48" fmla="*/ 0 w 32"/>
                <a:gd name="T49" fmla="*/ 102 h 204"/>
                <a:gd name="T50" fmla="*/ 0 w 32"/>
                <a:gd name="T51" fmla="*/ 102 h 2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2" h="204">
                  <a:moveTo>
                    <a:pt x="0" y="102"/>
                  </a:moveTo>
                  <a:lnTo>
                    <a:pt x="0" y="102"/>
                  </a:lnTo>
                  <a:lnTo>
                    <a:pt x="2" y="142"/>
                  </a:lnTo>
                  <a:lnTo>
                    <a:pt x="4" y="174"/>
                  </a:lnTo>
                  <a:lnTo>
                    <a:pt x="10" y="196"/>
                  </a:lnTo>
                  <a:lnTo>
                    <a:pt x="12" y="202"/>
                  </a:lnTo>
                  <a:lnTo>
                    <a:pt x="16" y="204"/>
                  </a:lnTo>
                  <a:lnTo>
                    <a:pt x="20" y="202"/>
                  </a:lnTo>
                  <a:lnTo>
                    <a:pt x="22" y="196"/>
                  </a:lnTo>
                  <a:lnTo>
                    <a:pt x="28" y="174"/>
                  </a:lnTo>
                  <a:lnTo>
                    <a:pt x="30" y="142"/>
                  </a:lnTo>
                  <a:lnTo>
                    <a:pt x="32" y="102"/>
                  </a:lnTo>
                  <a:lnTo>
                    <a:pt x="30" y="62"/>
                  </a:lnTo>
                  <a:lnTo>
                    <a:pt x="28" y="30"/>
                  </a:lnTo>
                  <a:lnTo>
                    <a:pt x="22" y="8"/>
                  </a:lnTo>
                  <a:lnTo>
                    <a:pt x="20" y="2"/>
                  </a:lnTo>
                  <a:lnTo>
                    <a:pt x="16" y="0"/>
                  </a:lnTo>
                  <a:lnTo>
                    <a:pt x="12" y="2"/>
                  </a:lnTo>
                  <a:lnTo>
                    <a:pt x="10" y="8"/>
                  </a:lnTo>
                  <a:lnTo>
                    <a:pt x="4" y="30"/>
                  </a:lnTo>
                  <a:lnTo>
                    <a:pt x="2" y="62"/>
                  </a:lnTo>
                  <a:lnTo>
                    <a:pt x="0"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0" name="Freeform 25"/>
            <p:cNvSpPr>
              <a:spLocks/>
            </p:cNvSpPr>
            <p:nvPr userDrawn="1"/>
          </p:nvSpPr>
          <p:spPr bwMode="auto">
            <a:xfrm>
              <a:off x="4641" y="4070"/>
              <a:ext cx="54" cy="207"/>
            </a:xfrm>
            <a:custGeom>
              <a:avLst/>
              <a:gdLst>
                <a:gd name="T0" fmla="*/ 0 w 56"/>
                <a:gd name="T1" fmla="*/ 126 h 206"/>
                <a:gd name="T2" fmla="*/ 0 w 56"/>
                <a:gd name="T3" fmla="*/ 126 h 206"/>
                <a:gd name="T4" fmla="*/ 0 w 56"/>
                <a:gd name="T5" fmla="*/ 146 h 206"/>
                <a:gd name="T6" fmla="*/ 2 w 56"/>
                <a:gd name="T7" fmla="*/ 166 h 206"/>
                <a:gd name="T8" fmla="*/ 4 w 56"/>
                <a:gd name="T9" fmla="*/ 182 h 206"/>
                <a:gd name="T10" fmla="*/ 8 w 56"/>
                <a:gd name="T11" fmla="*/ 198 h 206"/>
                <a:gd name="T12" fmla="*/ 12 w 56"/>
                <a:gd name="T13" fmla="*/ 210 h 206"/>
                <a:gd name="T14" fmla="*/ 14 w 56"/>
                <a:gd name="T15" fmla="*/ 220 h 206"/>
                <a:gd name="T16" fmla="*/ 14 w 56"/>
                <a:gd name="T17" fmla="*/ 226 h 206"/>
                <a:gd name="T18" fmla="*/ 14 w 56"/>
                <a:gd name="T19" fmla="*/ 228 h 206"/>
                <a:gd name="T20" fmla="*/ 14 w 56"/>
                <a:gd name="T21" fmla="*/ 228 h 206"/>
                <a:gd name="T22" fmla="*/ 14 w 56"/>
                <a:gd name="T23" fmla="*/ 226 h 206"/>
                <a:gd name="T24" fmla="*/ 18 w 56"/>
                <a:gd name="T25" fmla="*/ 220 h 206"/>
                <a:gd name="T26" fmla="*/ 21 w 56"/>
                <a:gd name="T27" fmla="*/ 210 h 206"/>
                <a:gd name="T28" fmla="*/ 23 w 56"/>
                <a:gd name="T29" fmla="*/ 198 h 206"/>
                <a:gd name="T30" fmla="*/ 25 w 56"/>
                <a:gd name="T31" fmla="*/ 182 h 206"/>
                <a:gd name="T32" fmla="*/ 26 w 56"/>
                <a:gd name="T33" fmla="*/ 166 h 206"/>
                <a:gd name="T34" fmla="*/ 27 w 56"/>
                <a:gd name="T35" fmla="*/ 146 h 206"/>
                <a:gd name="T36" fmla="*/ 27 w 56"/>
                <a:gd name="T37" fmla="*/ 126 h 206"/>
                <a:gd name="T38" fmla="*/ 27 w 56"/>
                <a:gd name="T39" fmla="*/ 126 h 206"/>
                <a:gd name="T40" fmla="*/ 27 w 56"/>
                <a:gd name="T41" fmla="*/ 82 h 206"/>
                <a:gd name="T42" fmla="*/ 26 w 56"/>
                <a:gd name="T43" fmla="*/ 64 h 206"/>
                <a:gd name="T44" fmla="*/ 25 w 56"/>
                <a:gd name="T45" fmla="*/ 46 h 206"/>
                <a:gd name="T46" fmla="*/ 23 w 56"/>
                <a:gd name="T47" fmla="*/ 30 h 206"/>
                <a:gd name="T48" fmla="*/ 21 w 56"/>
                <a:gd name="T49" fmla="*/ 18 h 206"/>
                <a:gd name="T50" fmla="*/ 18 w 56"/>
                <a:gd name="T51" fmla="*/ 8 h 206"/>
                <a:gd name="T52" fmla="*/ 14 w 56"/>
                <a:gd name="T53" fmla="*/ 2 h 206"/>
                <a:gd name="T54" fmla="*/ 14 w 56"/>
                <a:gd name="T55" fmla="*/ 0 h 206"/>
                <a:gd name="T56" fmla="*/ 14 w 56"/>
                <a:gd name="T57" fmla="*/ 0 h 206"/>
                <a:gd name="T58" fmla="*/ 14 w 56"/>
                <a:gd name="T59" fmla="*/ 2 h 206"/>
                <a:gd name="T60" fmla="*/ 14 w 56"/>
                <a:gd name="T61" fmla="*/ 8 h 206"/>
                <a:gd name="T62" fmla="*/ 12 w 56"/>
                <a:gd name="T63" fmla="*/ 18 h 206"/>
                <a:gd name="T64" fmla="*/ 8 w 56"/>
                <a:gd name="T65" fmla="*/ 30 h 206"/>
                <a:gd name="T66" fmla="*/ 4 w 56"/>
                <a:gd name="T67" fmla="*/ 46 h 206"/>
                <a:gd name="T68" fmla="*/ 2 w 56"/>
                <a:gd name="T69" fmla="*/ 64 h 206"/>
                <a:gd name="T70" fmla="*/ 0 w 56"/>
                <a:gd name="T71" fmla="*/ 82 h 206"/>
                <a:gd name="T72" fmla="*/ 0 w 56"/>
                <a:gd name="T73" fmla="*/ 126 h 206"/>
                <a:gd name="T74" fmla="*/ 0 w 56"/>
                <a:gd name="T75" fmla="*/ 126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6" h="206">
                  <a:moveTo>
                    <a:pt x="0" y="104"/>
                  </a:moveTo>
                  <a:lnTo>
                    <a:pt x="0" y="104"/>
                  </a:lnTo>
                  <a:lnTo>
                    <a:pt x="0" y="124"/>
                  </a:lnTo>
                  <a:lnTo>
                    <a:pt x="2" y="144"/>
                  </a:lnTo>
                  <a:lnTo>
                    <a:pt x="4" y="160"/>
                  </a:lnTo>
                  <a:lnTo>
                    <a:pt x="8" y="176"/>
                  </a:lnTo>
                  <a:lnTo>
                    <a:pt x="12" y="188"/>
                  </a:lnTo>
                  <a:lnTo>
                    <a:pt x="16" y="198"/>
                  </a:lnTo>
                  <a:lnTo>
                    <a:pt x="22" y="204"/>
                  </a:lnTo>
                  <a:lnTo>
                    <a:pt x="28" y="206"/>
                  </a:lnTo>
                  <a:lnTo>
                    <a:pt x="34" y="204"/>
                  </a:lnTo>
                  <a:lnTo>
                    <a:pt x="40" y="198"/>
                  </a:lnTo>
                  <a:lnTo>
                    <a:pt x="44" y="188"/>
                  </a:lnTo>
                  <a:lnTo>
                    <a:pt x="48" y="176"/>
                  </a:lnTo>
                  <a:lnTo>
                    <a:pt x="52" y="160"/>
                  </a:lnTo>
                  <a:lnTo>
                    <a:pt x="54" y="144"/>
                  </a:lnTo>
                  <a:lnTo>
                    <a:pt x="56" y="124"/>
                  </a:lnTo>
                  <a:lnTo>
                    <a:pt x="56" y="104"/>
                  </a:lnTo>
                  <a:lnTo>
                    <a:pt x="56" y="82"/>
                  </a:lnTo>
                  <a:lnTo>
                    <a:pt x="54" y="64"/>
                  </a:lnTo>
                  <a:lnTo>
                    <a:pt x="52" y="46"/>
                  </a:lnTo>
                  <a:lnTo>
                    <a:pt x="48" y="30"/>
                  </a:lnTo>
                  <a:lnTo>
                    <a:pt x="44" y="18"/>
                  </a:lnTo>
                  <a:lnTo>
                    <a:pt x="40" y="8"/>
                  </a:lnTo>
                  <a:lnTo>
                    <a:pt x="34" y="2"/>
                  </a:lnTo>
                  <a:lnTo>
                    <a:pt x="28" y="0"/>
                  </a:lnTo>
                  <a:lnTo>
                    <a:pt x="22" y="2"/>
                  </a:lnTo>
                  <a:lnTo>
                    <a:pt x="16" y="8"/>
                  </a:lnTo>
                  <a:lnTo>
                    <a:pt x="12" y="18"/>
                  </a:lnTo>
                  <a:lnTo>
                    <a:pt x="8" y="30"/>
                  </a:lnTo>
                  <a:lnTo>
                    <a:pt x="4" y="46"/>
                  </a:lnTo>
                  <a:lnTo>
                    <a:pt x="2" y="64"/>
                  </a:lnTo>
                  <a:lnTo>
                    <a:pt x="0" y="82"/>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1" name="Freeform 26"/>
            <p:cNvSpPr>
              <a:spLocks/>
            </p:cNvSpPr>
            <p:nvPr userDrawn="1"/>
          </p:nvSpPr>
          <p:spPr bwMode="auto">
            <a:xfrm>
              <a:off x="4390" y="4070"/>
              <a:ext cx="84" cy="207"/>
            </a:xfrm>
            <a:custGeom>
              <a:avLst/>
              <a:gdLst>
                <a:gd name="T0" fmla="*/ 0 w 84"/>
                <a:gd name="T1" fmla="*/ 102 h 206"/>
                <a:gd name="T2" fmla="*/ 0 w 84"/>
                <a:gd name="T3" fmla="*/ 102 h 206"/>
                <a:gd name="T4" fmla="*/ 2 w 84"/>
                <a:gd name="T5" fmla="*/ 146 h 206"/>
                <a:gd name="T6" fmla="*/ 4 w 84"/>
                <a:gd name="T7" fmla="*/ 164 h 206"/>
                <a:gd name="T8" fmla="*/ 8 w 84"/>
                <a:gd name="T9" fmla="*/ 182 h 206"/>
                <a:gd name="T10" fmla="*/ 12 w 84"/>
                <a:gd name="T11" fmla="*/ 198 h 206"/>
                <a:gd name="T12" fmla="*/ 20 w 84"/>
                <a:gd name="T13" fmla="*/ 210 h 206"/>
                <a:gd name="T14" fmla="*/ 26 w 84"/>
                <a:gd name="T15" fmla="*/ 220 h 206"/>
                <a:gd name="T16" fmla="*/ 34 w 84"/>
                <a:gd name="T17" fmla="*/ 226 h 206"/>
                <a:gd name="T18" fmla="*/ 42 w 84"/>
                <a:gd name="T19" fmla="*/ 228 h 206"/>
                <a:gd name="T20" fmla="*/ 42 w 84"/>
                <a:gd name="T21" fmla="*/ 228 h 206"/>
                <a:gd name="T22" fmla="*/ 50 w 84"/>
                <a:gd name="T23" fmla="*/ 226 h 206"/>
                <a:gd name="T24" fmla="*/ 58 w 84"/>
                <a:gd name="T25" fmla="*/ 220 h 206"/>
                <a:gd name="T26" fmla="*/ 66 w 84"/>
                <a:gd name="T27" fmla="*/ 210 h 206"/>
                <a:gd name="T28" fmla="*/ 72 w 84"/>
                <a:gd name="T29" fmla="*/ 198 h 206"/>
                <a:gd name="T30" fmla="*/ 78 w 84"/>
                <a:gd name="T31" fmla="*/ 182 h 206"/>
                <a:gd name="T32" fmla="*/ 80 w 84"/>
                <a:gd name="T33" fmla="*/ 164 h 206"/>
                <a:gd name="T34" fmla="*/ 84 w 84"/>
                <a:gd name="T35" fmla="*/ 146 h 206"/>
                <a:gd name="T36" fmla="*/ 84 w 84"/>
                <a:gd name="T37" fmla="*/ 102 h 206"/>
                <a:gd name="T38" fmla="*/ 84 w 84"/>
                <a:gd name="T39" fmla="*/ 102 h 206"/>
                <a:gd name="T40" fmla="*/ 84 w 84"/>
                <a:gd name="T41" fmla="*/ 82 h 206"/>
                <a:gd name="T42" fmla="*/ 80 w 84"/>
                <a:gd name="T43" fmla="*/ 62 h 206"/>
                <a:gd name="T44" fmla="*/ 78 w 84"/>
                <a:gd name="T45" fmla="*/ 46 h 206"/>
                <a:gd name="T46" fmla="*/ 72 w 84"/>
                <a:gd name="T47" fmla="*/ 30 h 206"/>
                <a:gd name="T48" fmla="*/ 66 w 84"/>
                <a:gd name="T49" fmla="*/ 18 h 206"/>
                <a:gd name="T50" fmla="*/ 58 w 84"/>
                <a:gd name="T51" fmla="*/ 8 h 206"/>
                <a:gd name="T52" fmla="*/ 50 w 84"/>
                <a:gd name="T53" fmla="*/ 2 h 206"/>
                <a:gd name="T54" fmla="*/ 42 w 84"/>
                <a:gd name="T55" fmla="*/ 0 h 206"/>
                <a:gd name="T56" fmla="*/ 42 w 84"/>
                <a:gd name="T57" fmla="*/ 0 h 206"/>
                <a:gd name="T58" fmla="*/ 34 w 84"/>
                <a:gd name="T59" fmla="*/ 2 h 206"/>
                <a:gd name="T60" fmla="*/ 26 w 84"/>
                <a:gd name="T61" fmla="*/ 8 h 206"/>
                <a:gd name="T62" fmla="*/ 20 w 84"/>
                <a:gd name="T63" fmla="*/ 18 h 206"/>
                <a:gd name="T64" fmla="*/ 12 w 84"/>
                <a:gd name="T65" fmla="*/ 30 h 206"/>
                <a:gd name="T66" fmla="*/ 8 w 84"/>
                <a:gd name="T67" fmla="*/ 46 h 206"/>
                <a:gd name="T68" fmla="*/ 4 w 84"/>
                <a:gd name="T69" fmla="*/ 62 h 206"/>
                <a:gd name="T70" fmla="*/ 2 w 84"/>
                <a:gd name="T71" fmla="*/ 82 h 206"/>
                <a:gd name="T72" fmla="*/ 0 w 84"/>
                <a:gd name="T73" fmla="*/ 102 h 206"/>
                <a:gd name="T74" fmla="*/ 0 w 84"/>
                <a:gd name="T75" fmla="*/ 10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4" h="206">
                  <a:moveTo>
                    <a:pt x="0" y="102"/>
                  </a:moveTo>
                  <a:lnTo>
                    <a:pt x="0" y="102"/>
                  </a:lnTo>
                  <a:lnTo>
                    <a:pt x="2" y="124"/>
                  </a:lnTo>
                  <a:lnTo>
                    <a:pt x="4" y="142"/>
                  </a:lnTo>
                  <a:lnTo>
                    <a:pt x="8" y="160"/>
                  </a:lnTo>
                  <a:lnTo>
                    <a:pt x="12" y="176"/>
                  </a:lnTo>
                  <a:lnTo>
                    <a:pt x="20" y="188"/>
                  </a:lnTo>
                  <a:lnTo>
                    <a:pt x="26" y="198"/>
                  </a:lnTo>
                  <a:lnTo>
                    <a:pt x="34" y="204"/>
                  </a:lnTo>
                  <a:lnTo>
                    <a:pt x="42" y="206"/>
                  </a:lnTo>
                  <a:lnTo>
                    <a:pt x="50" y="204"/>
                  </a:lnTo>
                  <a:lnTo>
                    <a:pt x="58" y="198"/>
                  </a:lnTo>
                  <a:lnTo>
                    <a:pt x="66" y="188"/>
                  </a:lnTo>
                  <a:lnTo>
                    <a:pt x="72" y="176"/>
                  </a:lnTo>
                  <a:lnTo>
                    <a:pt x="78" y="160"/>
                  </a:lnTo>
                  <a:lnTo>
                    <a:pt x="80" y="142"/>
                  </a:lnTo>
                  <a:lnTo>
                    <a:pt x="84" y="124"/>
                  </a:lnTo>
                  <a:lnTo>
                    <a:pt x="84" y="102"/>
                  </a:lnTo>
                  <a:lnTo>
                    <a:pt x="84" y="82"/>
                  </a:lnTo>
                  <a:lnTo>
                    <a:pt x="80" y="62"/>
                  </a:lnTo>
                  <a:lnTo>
                    <a:pt x="78" y="46"/>
                  </a:lnTo>
                  <a:lnTo>
                    <a:pt x="72" y="30"/>
                  </a:lnTo>
                  <a:lnTo>
                    <a:pt x="66" y="18"/>
                  </a:lnTo>
                  <a:lnTo>
                    <a:pt x="58" y="8"/>
                  </a:lnTo>
                  <a:lnTo>
                    <a:pt x="50" y="2"/>
                  </a:lnTo>
                  <a:lnTo>
                    <a:pt x="42" y="0"/>
                  </a:lnTo>
                  <a:lnTo>
                    <a:pt x="34" y="2"/>
                  </a:lnTo>
                  <a:lnTo>
                    <a:pt x="26" y="8"/>
                  </a:lnTo>
                  <a:lnTo>
                    <a:pt x="20" y="18"/>
                  </a:lnTo>
                  <a:lnTo>
                    <a:pt x="12" y="30"/>
                  </a:lnTo>
                  <a:lnTo>
                    <a:pt x="8" y="46"/>
                  </a:lnTo>
                  <a:lnTo>
                    <a:pt x="4" y="62"/>
                  </a:lnTo>
                  <a:lnTo>
                    <a:pt x="2" y="82"/>
                  </a:lnTo>
                  <a:lnTo>
                    <a:pt x="0"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2" name="Freeform 27"/>
            <p:cNvSpPr>
              <a:spLocks/>
            </p:cNvSpPr>
            <p:nvPr userDrawn="1"/>
          </p:nvSpPr>
          <p:spPr bwMode="auto">
            <a:xfrm>
              <a:off x="4148" y="4070"/>
              <a:ext cx="109" cy="207"/>
            </a:xfrm>
            <a:custGeom>
              <a:avLst/>
              <a:gdLst>
                <a:gd name="T0" fmla="*/ 0 w 110"/>
                <a:gd name="T1" fmla="*/ 104 h 208"/>
                <a:gd name="T2" fmla="*/ 0 w 110"/>
                <a:gd name="T3" fmla="*/ 104 h 208"/>
                <a:gd name="T4" fmla="*/ 2 w 110"/>
                <a:gd name="T5" fmla="*/ 104 h 208"/>
                <a:gd name="T6" fmla="*/ 4 w 110"/>
                <a:gd name="T7" fmla="*/ 122 h 208"/>
                <a:gd name="T8" fmla="*/ 10 w 110"/>
                <a:gd name="T9" fmla="*/ 140 h 208"/>
                <a:gd name="T10" fmla="*/ 16 w 110"/>
                <a:gd name="T11" fmla="*/ 156 h 208"/>
                <a:gd name="T12" fmla="*/ 24 w 110"/>
                <a:gd name="T13" fmla="*/ 168 h 208"/>
                <a:gd name="T14" fmla="*/ 34 w 110"/>
                <a:gd name="T15" fmla="*/ 178 h 208"/>
                <a:gd name="T16" fmla="*/ 44 w 110"/>
                <a:gd name="T17" fmla="*/ 184 h 208"/>
                <a:gd name="T18" fmla="*/ 54 w 110"/>
                <a:gd name="T19" fmla="*/ 186 h 208"/>
                <a:gd name="T20" fmla="*/ 54 w 110"/>
                <a:gd name="T21" fmla="*/ 186 h 208"/>
                <a:gd name="T22" fmla="*/ 55 w 110"/>
                <a:gd name="T23" fmla="*/ 184 h 208"/>
                <a:gd name="T24" fmla="*/ 55 w 110"/>
                <a:gd name="T25" fmla="*/ 178 h 208"/>
                <a:gd name="T26" fmla="*/ 64 w 110"/>
                <a:gd name="T27" fmla="*/ 168 h 208"/>
                <a:gd name="T28" fmla="*/ 72 w 110"/>
                <a:gd name="T29" fmla="*/ 156 h 208"/>
                <a:gd name="T30" fmla="*/ 78 w 110"/>
                <a:gd name="T31" fmla="*/ 140 h 208"/>
                <a:gd name="T32" fmla="*/ 82 w 110"/>
                <a:gd name="T33" fmla="*/ 122 h 208"/>
                <a:gd name="T34" fmla="*/ 86 w 110"/>
                <a:gd name="T35" fmla="*/ 104 h 208"/>
                <a:gd name="T36" fmla="*/ 88 w 110"/>
                <a:gd name="T37" fmla="*/ 104 h 208"/>
                <a:gd name="T38" fmla="*/ 88 w 110"/>
                <a:gd name="T39" fmla="*/ 104 h 208"/>
                <a:gd name="T40" fmla="*/ 86 w 110"/>
                <a:gd name="T41" fmla="*/ 84 h 208"/>
                <a:gd name="T42" fmla="*/ 82 w 110"/>
                <a:gd name="T43" fmla="*/ 64 h 208"/>
                <a:gd name="T44" fmla="*/ 78 w 110"/>
                <a:gd name="T45" fmla="*/ 46 h 208"/>
                <a:gd name="T46" fmla="*/ 72 w 110"/>
                <a:gd name="T47" fmla="*/ 30 h 208"/>
                <a:gd name="T48" fmla="*/ 64 w 110"/>
                <a:gd name="T49" fmla="*/ 18 h 208"/>
                <a:gd name="T50" fmla="*/ 55 w 110"/>
                <a:gd name="T51" fmla="*/ 8 h 208"/>
                <a:gd name="T52" fmla="*/ 55 w 110"/>
                <a:gd name="T53" fmla="*/ 2 h 208"/>
                <a:gd name="T54" fmla="*/ 54 w 110"/>
                <a:gd name="T55" fmla="*/ 0 h 208"/>
                <a:gd name="T56" fmla="*/ 54 w 110"/>
                <a:gd name="T57" fmla="*/ 0 h 208"/>
                <a:gd name="T58" fmla="*/ 44 w 110"/>
                <a:gd name="T59" fmla="*/ 2 h 208"/>
                <a:gd name="T60" fmla="*/ 34 w 110"/>
                <a:gd name="T61" fmla="*/ 8 h 208"/>
                <a:gd name="T62" fmla="*/ 24 w 110"/>
                <a:gd name="T63" fmla="*/ 18 h 208"/>
                <a:gd name="T64" fmla="*/ 16 w 110"/>
                <a:gd name="T65" fmla="*/ 30 h 208"/>
                <a:gd name="T66" fmla="*/ 10 w 110"/>
                <a:gd name="T67" fmla="*/ 46 h 208"/>
                <a:gd name="T68" fmla="*/ 4 w 110"/>
                <a:gd name="T69" fmla="*/ 64 h 208"/>
                <a:gd name="T70" fmla="*/ 2 w 110"/>
                <a:gd name="T71" fmla="*/ 84 h 208"/>
                <a:gd name="T72" fmla="*/ 0 w 110"/>
                <a:gd name="T73" fmla="*/ 104 h 208"/>
                <a:gd name="T74" fmla="*/ 0 w 110"/>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0" h="208">
                  <a:moveTo>
                    <a:pt x="0" y="104"/>
                  </a:moveTo>
                  <a:lnTo>
                    <a:pt x="0" y="104"/>
                  </a:lnTo>
                  <a:lnTo>
                    <a:pt x="2" y="126"/>
                  </a:lnTo>
                  <a:lnTo>
                    <a:pt x="4" y="144"/>
                  </a:lnTo>
                  <a:lnTo>
                    <a:pt x="10" y="162"/>
                  </a:lnTo>
                  <a:lnTo>
                    <a:pt x="16" y="178"/>
                  </a:lnTo>
                  <a:lnTo>
                    <a:pt x="24" y="190"/>
                  </a:lnTo>
                  <a:lnTo>
                    <a:pt x="34" y="200"/>
                  </a:lnTo>
                  <a:lnTo>
                    <a:pt x="44" y="206"/>
                  </a:lnTo>
                  <a:lnTo>
                    <a:pt x="54" y="208"/>
                  </a:lnTo>
                  <a:lnTo>
                    <a:pt x="66" y="206"/>
                  </a:lnTo>
                  <a:lnTo>
                    <a:pt x="76" y="200"/>
                  </a:lnTo>
                  <a:lnTo>
                    <a:pt x="86" y="190"/>
                  </a:lnTo>
                  <a:lnTo>
                    <a:pt x="94" y="178"/>
                  </a:lnTo>
                  <a:lnTo>
                    <a:pt x="100" y="162"/>
                  </a:lnTo>
                  <a:lnTo>
                    <a:pt x="104" y="144"/>
                  </a:lnTo>
                  <a:lnTo>
                    <a:pt x="108" y="126"/>
                  </a:lnTo>
                  <a:lnTo>
                    <a:pt x="110" y="104"/>
                  </a:lnTo>
                  <a:lnTo>
                    <a:pt x="108" y="84"/>
                  </a:lnTo>
                  <a:lnTo>
                    <a:pt x="104" y="64"/>
                  </a:lnTo>
                  <a:lnTo>
                    <a:pt x="100" y="46"/>
                  </a:lnTo>
                  <a:lnTo>
                    <a:pt x="94" y="30"/>
                  </a:lnTo>
                  <a:lnTo>
                    <a:pt x="86" y="18"/>
                  </a:lnTo>
                  <a:lnTo>
                    <a:pt x="76" y="8"/>
                  </a:lnTo>
                  <a:lnTo>
                    <a:pt x="66" y="2"/>
                  </a:lnTo>
                  <a:lnTo>
                    <a:pt x="54" y="0"/>
                  </a:lnTo>
                  <a:lnTo>
                    <a:pt x="44" y="2"/>
                  </a:lnTo>
                  <a:lnTo>
                    <a:pt x="34" y="8"/>
                  </a:lnTo>
                  <a:lnTo>
                    <a:pt x="24" y="18"/>
                  </a:lnTo>
                  <a:lnTo>
                    <a:pt x="16" y="30"/>
                  </a:lnTo>
                  <a:lnTo>
                    <a:pt x="10" y="46"/>
                  </a:lnTo>
                  <a:lnTo>
                    <a:pt x="4" y="64"/>
                  </a:lnTo>
                  <a:lnTo>
                    <a:pt x="2" y="84"/>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3" name="Freeform 28"/>
            <p:cNvSpPr>
              <a:spLocks/>
            </p:cNvSpPr>
            <p:nvPr userDrawn="1"/>
          </p:nvSpPr>
          <p:spPr bwMode="auto">
            <a:xfrm>
              <a:off x="3901" y="4070"/>
              <a:ext cx="133" cy="207"/>
            </a:xfrm>
            <a:custGeom>
              <a:avLst/>
              <a:gdLst>
                <a:gd name="T0" fmla="*/ 0 w 134"/>
                <a:gd name="T1" fmla="*/ 104 h 208"/>
                <a:gd name="T2" fmla="*/ 0 w 134"/>
                <a:gd name="T3" fmla="*/ 104 h 208"/>
                <a:gd name="T4" fmla="*/ 0 w 134"/>
                <a:gd name="T5" fmla="*/ 104 h 208"/>
                <a:gd name="T6" fmla="*/ 4 w 134"/>
                <a:gd name="T7" fmla="*/ 122 h 208"/>
                <a:gd name="T8" fmla="*/ 12 w 134"/>
                <a:gd name="T9" fmla="*/ 140 h 208"/>
                <a:gd name="T10" fmla="*/ 20 w 134"/>
                <a:gd name="T11" fmla="*/ 156 h 208"/>
                <a:gd name="T12" fmla="*/ 30 w 134"/>
                <a:gd name="T13" fmla="*/ 168 h 208"/>
                <a:gd name="T14" fmla="*/ 40 w 134"/>
                <a:gd name="T15" fmla="*/ 178 h 208"/>
                <a:gd name="T16" fmla="*/ 54 w 134"/>
                <a:gd name="T17" fmla="*/ 184 h 208"/>
                <a:gd name="T18" fmla="*/ 67 w 134"/>
                <a:gd name="T19" fmla="*/ 186 h 208"/>
                <a:gd name="T20" fmla="*/ 67 w 134"/>
                <a:gd name="T21" fmla="*/ 186 h 208"/>
                <a:gd name="T22" fmla="*/ 67 w 134"/>
                <a:gd name="T23" fmla="*/ 184 h 208"/>
                <a:gd name="T24" fmla="*/ 72 w 134"/>
                <a:gd name="T25" fmla="*/ 178 h 208"/>
                <a:gd name="T26" fmla="*/ 82 w 134"/>
                <a:gd name="T27" fmla="*/ 168 h 208"/>
                <a:gd name="T28" fmla="*/ 92 w 134"/>
                <a:gd name="T29" fmla="*/ 156 h 208"/>
                <a:gd name="T30" fmla="*/ 100 w 134"/>
                <a:gd name="T31" fmla="*/ 140 h 208"/>
                <a:gd name="T32" fmla="*/ 108 w 134"/>
                <a:gd name="T33" fmla="*/ 122 h 208"/>
                <a:gd name="T34" fmla="*/ 112 w 134"/>
                <a:gd name="T35" fmla="*/ 104 h 208"/>
                <a:gd name="T36" fmla="*/ 112 w 134"/>
                <a:gd name="T37" fmla="*/ 104 h 208"/>
                <a:gd name="T38" fmla="*/ 112 w 134"/>
                <a:gd name="T39" fmla="*/ 104 h 208"/>
                <a:gd name="T40" fmla="*/ 112 w 134"/>
                <a:gd name="T41" fmla="*/ 82 h 208"/>
                <a:gd name="T42" fmla="*/ 108 w 134"/>
                <a:gd name="T43" fmla="*/ 64 h 208"/>
                <a:gd name="T44" fmla="*/ 100 w 134"/>
                <a:gd name="T45" fmla="*/ 46 h 208"/>
                <a:gd name="T46" fmla="*/ 92 w 134"/>
                <a:gd name="T47" fmla="*/ 30 h 208"/>
                <a:gd name="T48" fmla="*/ 82 w 134"/>
                <a:gd name="T49" fmla="*/ 18 h 208"/>
                <a:gd name="T50" fmla="*/ 72 w 134"/>
                <a:gd name="T51" fmla="*/ 8 h 208"/>
                <a:gd name="T52" fmla="*/ 67 w 134"/>
                <a:gd name="T53" fmla="*/ 2 h 208"/>
                <a:gd name="T54" fmla="*/ 67 w 134"/>
                <a:gd name="T55" fmla="*/ 0 h 208"/>
                <a:gd name="T56" fmla="*/ 67 w 134"/>
                <a:gd name="T57" fmla="*/ 0 h 208"/>
                <a:gd name="T58" fmla="*/ 54 w 134"/>
                <a:gd name="T59" fmla="*/ 2 h 208"/>
                <a:gd name="T60" fmla="*/ 40 w 134"/>
                <a:gd name="T61" fmla="*/ 8 h 208"/>
                <a:gd name="T62" fmla="*/ 30 w 134"/>
                <a:gd name="T63" fmla="*/ 18 h 208"/>
                <a:gd name="T64" fmla="*/ 20 w 134"/>
                <a:gd name="T65" fmla="*/ 30 h 208"/>
                <a:gd name="T66" fmla="*/ 12 w 134"/>
                <a:gd name="T67" fmla="*/ 46 h 208"/>
                <a:gd name="T68" fmla="*/ 4 w 134"/>
                <a:gd name="T69" fmla="*/ 64 h 208"/>
                <a:gd name="T70" fmla="*/ 0 w 134"/>
                <a:gd name="T71" fmla="*/ 82 h 208"/>
                <a:gd name="T72" fmla="*/ 0 w 134"/>
                <a:gd name="T73" fmla="*/ 104 h 208"/>
                <a:gd name="T74" fmla="*/ 0 w 134"/>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4" h="208">
                  <a:moveTo>
                    <a:pt x="0" y="104"/>
                  </a:moveTo>
                  <a:lnTo>
                    <a:pt x="0" y="104"/>
                  </a:lnTo>
                  <a:lnTo>
                    <a:pt x="0" y="124"/>
                  </a:lnTo>
                  <a:lnTo>
                    <a:pt x="4" y="144"/>
                  </a:lnTo>
                  <a:lnTo>
                    <a:pt x="12" y="162"/>
                  </a:lnTo>
                  <a:lnTo>
                    <a:pt x="20" y="178"/>
                  </a:lnTo>
                  <a:lnTo>
                    <a:pt x="30" y="190"/>
                  </a:lnTo>
                  <a:lnTo>
                    <a:pt x="40" y="200"/>
                  </a:lnTo>
                  <a:lnTo>
                    <a:pt x="54" y="206"/>
                  </a:lnTo>
                  <a:lnTo>
                    <a:pt x="68" y="208"/>
                  </a:lnTo>
                  <a:lnTo>
                    <a:pt x="80" y="206"/>
                  </a:lnTo>
                  <a:lnTo>
                    <a:pt x="94" y="200"/>
                  </a:lnTo>
                  <a:lnTo>
                    <a:pt x="104" y="190"/>
                  </a:lnTo>
                  <a:lnTo>
                    <a:pt x="114" y="178"/>
                  </a:lnTo>
                  <a:lnTo>
                    <a:pt x="122" y="162"/>
                  </a:lnTo>
                  <a:lnTo>
                    <a:pt x="130" y="144"/>
                  </a:lnTo>
                  <a:lnTo>
                    <a:pt x="134" y="124"/>
                  </a:lnTo>
                  <a:lnTo>
                    <a:pt x="134" y="104"/>
                  </a:lnTo>
                  <a:lnTo>
                    <a:pt x="134" y="82"/>
                  </a:lnTo>
                  <a:lnTo>
                    <a:pt x="130" y="64"/>
                  </a:lnTo>
                  <a:lnTo>
                    <a:pt x="122" y="46"/>
                  </a:lnTo>
                  <a:lnTo>
                    <a:pt x="114" y="30"/>
                  </a:lnTo>
                  <a:lnTo>
                    <a:pt x="104" y="18"/>
                  </a:lnTo>
                  <a:lnTo>
                    <a:pt x="94" y="8"/>
                  </a:lnTo>
                  <a:lnTo>
                    <a:pt x="80" y="2"/>
                  </a:lnTo>
                  <a:lnTo>
                    <a:pt x="68" y="0"/>
                  </a:lnTo>
                  <a:lnTo>
                    <a:pt x="54" y="2"/>
                  </a:lnTo>
                  <a:lnTo>
                    <a:pt x="40" y="8"/>
                  </a:lnTo>
                  <a:lnTo>
                    <a:pt x="30" y="18"/>
                  </a:lnTo>
                  <a:lnTo>
                    <a:pt x="20" y="30"/>
                  </a:lnTo>
                  <a:lnTo>
                    <a:pt x="12" y="46"/>
                  </a:lnTo>
                  <a:lnTo>
                    <a:pt x="4" y="64"/>
                  </a:lnTo>
                  <a:lnTo>
                    <a:pt x="0" y="82"/>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4" name="Freeform 29"/>
            <p:cNvSpPr>
              <a:spLocks/>
            </p:cNvSpPr>
            <p:nvPr userDrawn="1"/>
          </p:nvSpPr>
          <p:spPr bwMode="auto">
            <a:xfrm>
              <a:off x="3654" y="4065"/>
              <a:ext cx="158" cy="212"/>
            </a:xfrm>
            <a:custGeom>
              <a:avLst/>
              <a:gdLst>
                <a:gd name="T0" fmla="*/ 0 w 160"/>
                <a:gd name="T1" fmla="*/ 128 h 210"/>
                <a:gd name="T2" fmla="*/ 0 w 160"/>
                <a:gd name="T3" fmla="*/ 128 h 210"/>
                <a:gd name="T4" fmla="*/ 0 w 160"/>
                <a:gd name="T5" fmla="*/ 148 h 210"/>
                <a:gd name="T6" fmla="*/ 6 w 160"/>
                <a:gd name="T7" fmla="*/ 178 h 210"/>
                <a:gd name="T8" fmla="*/ 12 w 160"/>
                <a:gd name="T9" fmla="*/ 208 h 210"/>
                <a:gd name="T10" fmla="*/ 22 w 160"/>
                <a:gd name="T11" fmla="*/ 224 h 210"/>
                <a:gd name="T12" fmla="*/ 34 w 160"/>
                <a:gd name="T13" fmla="*/ 236 h 210"/>
                <a:gd name="T14" fmla="*/ 40 w 160"/>
                <a:gd name="T15" fmla="*/ 246 h 210"/>
                <a:gd name="T16" fmla="*/ 42 w 160"/>
                <a:gd name="T17" fmla="*/ 252 h 210"/>
                <a:gd name="T18" fmla="*/ 58 w 160"/>
                <a:gd name="T19" fmla="*/ 254 h 210"/>
                <a:gd name="T20" fmla="*/ 58 w 160"/>
                <a:gd name="T21" fmla="*/ 254 h 210"/>
                <a:gd name="T22" fmla="*/ 74 w 160"/>
                <a:gd name="T23" fmla="*/ 252 h 210"/>
                <a:gd name="T24" fmla="*/ 88 w 160"/>
                <a:gd name="T25" fmla="*/ 246 h 210"/>
                <a:gd name="T26" fmla="*/ 100 w 160"/>
                <a:gd name="T27" fmla="*/ 236 h 210"/>
                <a:gd name="T28" fmla="*/ 106 w 160"/>
                <a:gd name="T29" fmla="*/ 224 h 210"/>
                <a:gd name="T30" fmla="*/ 111 w 160"/>
                <a:gd name="T31" fmla="*/ 208 h 210"/>
                <a:gd name="T32" fmla="*/ 115 w 160"/>
                <a:gd name="T33" fmla="*/ 178 h 210"/>
                <a:gd name="T34" fmla="*/ 117 w 160"/>
                <a:gd name="T35" fmla="*/ 148 h 210"/>
                <a:gd name="T36" fmla="*/ 118 w 160"/>
                <a:gd name="T37" fmla="*/ 128 h 210"/>
                <a:gd name="T38" fmla="*/ 118 w 160"/>
                <a:gd name="T39" fmla="*/ 128 h 210"/>
                <a:gd name="T40" fmla="*/ 117 w 160"/>
                <a:gd name="T41" fmla="*/ 106 h 210"/>
                <a:gd name="T42" fmla="*/ 115 w 160"/>
                <a:gd name="T43" fmla="*/ 86 h 210"/>
                <a:gd name="T44" fmla="*/ 111 w 160"/>
                <a:gd name="T45" fmla="*/ 46 h 210"/>
                <a:gd name="T46" fmla="*/ 106 w 160"/>
                <a:gd name="T47" fmla="*/ 30 h 210"/>
                <a:gd name="T48" fmla="*/ 100 w 160"/>
                <a:gd name="T49" fmla="*/ 18 h 210"/>
                <a:gd name="T50" fmla="*/ 88 w 160"/>
                <a:gd name="T51" fmla="*/ 8 h 210"/>
                <a:gd name="T52" fmla="*/ 74 w 160"/>
                <a:gd name="T53" fmla="*/ 2 h 210"/>
                <a:gd name="T54" fmla="*/ 58 w 160"/>
                <a:gd name="T55" fmla="*/ 0 h 210"/>
                <a:gd name="T56" fmla="*/ 58 w 160"/>
                <a:gd name="T57" fmla="*/ 0 h 210"/>
                <a:gd name="T58" fmla="*/ 42 w 160"/>
                <a:gd name="T59" fmla="*/ 2 h 210"/>
                <a:gd name="T60" fmla="*/ 40 w 160"/>
                <a:gd name="T61" fmla="*/ 8 h 210"/>
                <a:gd name="T62" fmla="*/ 34 w 160"/>
                <a:gd name="T63" fmla="*/ 18 h 210"/>
                <a:gd name="T64" fmla="*/ 22 w 160"/>
                <a:gd name="T65" fmla="*/ 30 h 210"/>
                <a:gd name="T66" fmla="*/ 12 w 160"/>
                <a:gd name="T67" fmla="*/ 46 h 210"/>
                <a:gd name="T68" fmla="*/ 6 w 160"/>
                <a:gd name="T69" fmla="*/ 86 h 210"/>
                <a:gd name="T70" fmla="*/ 0 w 160"/>
                <a:gd name="T71" fmla="*/ 106 h 210"/>
                <a:gd name="T72" fmla="*/ 0 w 160"/>
                <a:gd name="T73" fmla="*/ 128 h 210"/>
                <a:gd name="T74" fmla="*/ 0 w 160"/>
                <a:gd name="T75" fmla="*/ 128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60" h="210">
                  <a:moveTo>
                    <a:pt x="0" y="106"/>
                  </a:moveTo>
                  <a:lnTo>
                    <a:pt x="0" y="106"/>
                  </a:lnTo>
                  <a:lnTo>
                    <a:pt x="0" y="126"/>
                  </a:lnTo>
                  <a:lnTo>
                    <a:pt x="6" y="146"/>
                  </a:lnTo>
                  <a:lnTo>
                    <a:pt x="12" y="164"/>
                  </a:lnTo>
                  <a:lnTo>
                    <a:pt x="22" y="180"/>
                  </a:lnTo>
                  <a:lnTo>
                    <a:pt x="34" y="192"/>
                  </a:lnTo>
                  <a:lnTo>
                    <a:pt x="48" y="202"/>
                  </a:lnTo>
                  <a:lnTo>
                    <a:pt x="64" y="208"/>
                  </a:lnTo>
                  <a:lnTo>
                    <a:pt x="80" y="210"/>
                  </a:lnTo>
                  <a:lnTo>
                    <a:pt x="96" y="208"/>
                  </a:lnTo>
                  <a:lnTo>
                    <a:pt x="110" y="202"/>
                  </a:lnTo>
                  <a:lnTo>
                    <a:pt x="124" y="192"/>
                  </a:lnTo>
                  <a:lnTo>
                    <a:pt x="136" y="180"/>
                  </a:lnTo>
                  <a:lnTo>
                    <a:pt x="146" y="164"/>
                  </a:lnTo>
                  <a:lnTo>
                    <a:pt x="154" y="146"/>
                  </a:lnTo>
                  <a:lnTo>
                    <a:pt x="158" y="126"/>
                  </a:lnTo>
                  <a:lnTo>
                    <a:pt x="160" y="106"/>
                  </a:lnTo>
                  <a:lnTo>
                    <a:pt x="158" y="84"/>
                  </a:lnTo>
                  <a:lnTo>
                    <a:pt x="154" y="64"/>
                  </a:lnTo>
                  <a:lnTo>
                    <a:pt x="146" y="46"/>
                  </a:lnTo>
                  <a:lnTo>
                    <a:pt x="136" y="30"/>
                  </a:lnTo>
                  <a:lnTo>
                    <a:pt x="124" y="18"/>
                  </a:lnTo>
                  <a:lnTo>
                    <a:pt x="110" y="8"/>
                  </a:lnTo>
                  <a:lnTo>
                    <a:pt x="96" y="2"/>
                  </a:lnTo>
                  <a:lnTo>
                    <a:pt x="80" y="0"/>
                  </a:lnTo>
                  <a:lnTo>
                    <a:pt x="64" y="2"/>
                  </a:lnTo>
                  <a:lnTo>
                    <a:pt x="48" y="8"/>
                  </a:lnTo>
                  <a:lnTo>
                    <a:pt x="34" y="18"/>
                  </a:lnTo>
                  <a:lnTo>
                    <a:pt x="22" y="30"/>
                  </a:lnTo>
                  <a:lnTo>
                    <a:pt x="12" y="46"/>
                  </a:lnTo>
                  <a:lnTo>
                    <a:pt x="6" y="64"/>
                  </a:lnTo>
                  <a:lnTo>
                    <a:pt x="0" y="84"/>
                  </a:lnTo>
                  <a:lnTo>
                    <a:pt x="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5" name="Freeform 30"/>
            <p:cNvSpPr>
              <a:spLocks/>
            </p:cNvSpPr>
            <p:nvPr userDrawn="1"/>
          </p:nvSpPr>
          <p:spPr bwMode="auto">
            <a:xfrm>
              <a:off x="3407" y="4065"/>
              <a:ext cx="183" cy="212"/>
            </a:xfrm>
            <a:custGeom>
              <a:avLst/>
              <a:gdLst>
                <a:gd name="T0" fmla="*/ 0 w 186"/>
                <a:gd name="T1" fmla="*/ 126 h 210"/>
                <a:gd name="T2" fmla="*/ 0 w 186"/>
                <a:gd name="T3" fmla="*/ 126 h 210"/>
                <a:gd name="T4" fmla="*/ 2 w 186"/>
                <a:gd name="T5" fmla="*/ 148 h 210"/>
                <a:gd name="T6" fmla="*/ 8 w 186"/>
                <a:gd name="T7" fmla="*/ 178 h 210"/>
                <a:gd name="T8" fmla="*/ 16 w 186"/>
                <a:gd name="T9" fmla="*/ 208 h 210"/>
                <a:gd name="T10" fmla="*/ 28 w 186"/>
                <a:gd name="T11" fmla="*/ 224 h 210"/>
                <a:gd name="T12" fmla="*/ 31 w 186"/>
                <a:gd name="T13" fmla="*/ 236 h 210"/>
                <a:gd name="T14" fmla="*/ 36 w 186"/>
                <a:gd name="T15" fmla="*/ 246 h 210"/>
                <a:gd name="T16" fmla="*/ 52 w 186"/>
                <a:gd name="T17" fmla="*/ 252 h 210"/>
                <a:gd name="T18" fmla="*/ 71 w 186"/>
                <a:gd name="T19" fmla="*/ 254 h 210"/>
                <a:gd name="T20" fmla="*/ 71 w 186"/>
                <a:gd name="T21" fmla="*/ 254 h 210"/>
                <a:gd name="T22" fmla="*/ 80 w 186"/>
                <a:gd name="T23" fmla="*/ 252 h 210"/>
                <a:gd name="T24" fmla="*/ 89 w 186"/>
                <a:gd name="T25" fmla="*/ 246 h 210"/>
                <a:gd name="T26" fmla="*/ 102 w 186"/>
                <a:gd name="T27" fmla="*/ 236 h 210"/>
                <a:gd name="T28" fmla="*/ 114 w 186"/>
                <a:gd name="T29" fmla="*/ 224 h 210"/>
                <a:gd name="T30" fmla="*/ 121 w 186"/>
                <a:gd name="T31" fmla="*/ 208 h 210"/>
                <a:gd name="T32" fmla="*/ 127 w 186"/>
                <a:gd name="T33" fmla="*/ 178 h 210"/>
                <a:gd name="T34" fmla="*/ 130 w 186"/>
                <a:gd name="T35" fmla="*/ 148 h 210"/>
                <a:gd name="T36" fmla="*/ 131 w 186"/>
                <a:gd name="T37" fmla="*/ 126 h 210"/>
                <a:gd name="T38" fmla="*/ 131 w 186"/>
                <a:gd name="T39" fmla="*/ 126 h 210"/>
                <a:gd name="T40" fmla="*/ 130 w 186"/>
                <a:gd name="T41" fmla="*/ 106 h 210"/>
                <a:gd name="T42" fmla="*/ 127 w 186"/>
                <a:gd name="T43" fmla="*/ 86 h 210"/>
                <a:gd name="T44" fmla="*/ 121 w 186"/>
                <a:gd name="T45" fmla="*/ 46 h 210"/>
                <a:gd name="T46" fmla="*/ 114 w 186"/>
                <a:gd name="T47" fmla="*/ 30 h 210"/>
                <a:gd name="T48" fmla="*/ 102 w 186"/>
                <a:gd name="T49" fmla="*/ 18 h 210"/>
                <a:gd name="T50" fmla="*/ 89 w 186"/>
                <a:gd name="T51" fmla="*/ 8 h 210"/>
                <a:gd name="T52" fmla="*/ 80 w 186"/>
                <a:gd name="T53" fmla="*/ 2 h 210"/>
                <a:gd name="T54" fmla="*/ 71 w 186"/>
                <a:gd name="T55" fmla="*/ 0 h 210"/>
                <a:gd name="T56" fmla="*/ 71 w 186"/>
                <a:gd name="T57" fmla="*/ 0 h 210"/>
                <a:gd name="T58" fmla="*/ 52 w 186"/>
                <a:gd name="T59" fmla="*/ 2 h 210"/>
                <a:gd name="T60" fmla="*/ 36 w 186"/>
                <a:gd name="T61" fmla="*/ 8 h 210"/>
                <a:gd name="T62" fmla="*/ 31 w 186"/>
                <a:gd name="T63" fmla="*/ 18 h 210"/>
                <a:gd name="T64" fmla="*/ 28 w 186"/>
                <a:gd name="T65" fmla="*/ 30 h 210"/>
                <a:gd name="T66" fmla="*/ 16 w 186"/>
                <a:gd name="T67" fmla="*/ 46 h 210"/>
                <a:gd name="T68" fmla="*/ 8 w 186"/>
                <a:gd name="T69" fmla="*/ 86 h 210"/>
                <a:gd name="T70" fmla="*/ 2 w 186"/>
                <a:gd name="T71" fmla="*/ 106 h 210"/>
                <a:gd name="T72" fmla="*/ 0 w 186"/>
                <a:gd name="T73" fmla="*/ 126 h 210"/>
                <a:gd name="T74" fmla="*/ 0 w 186"/>
                <a:gd name="T75" fmla="*/ 126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86" h="210">
                  <a:moveTo>
                    <a:pt x="0" y="104"/>
                  </a:moveTo>
                  <a:lnTo>
                    <a:pt x="0" y="104"/>
                  </a:lnTo>
                  <a:lnTo>
                    <a:pt x="2" y="126"/>
                  </a:lnTo>
                  <a:lnTo>
                    <a:pt x="8" y="146"/>
                  </a:lnTo>
                  <a:lnTo>
                    <a:pt x="16" y="164"/>
                  </a:lnTo>
                  <a:lnTo>
                    <a:pt x="28" y="180"/>
                  </a:lnTo>
                  <a:lnTo>
                    <a:pt x="42" y="192"/>
                  </a:lnTo>
                  <a:lnTo>
                    <a:pt x="58" y="202"/>
                  </a:lnTo>
                  <a:lnTo>
                    <a:pt x="74" y="208"/>
                  </a:lnTo>
                  <a:lnTo>
                    <a:pt x="94" y="210"/>
                  </a:lnTo>
                  <a:lnTo>
                    <a:pt x="112" y="208"/>
                  </a:lnTo>
                  <a:lnTo>
                    <a:pt x="130" y="202"/>
                  </a:lnTo>
                  <a:lnTo>
                    <a:pt x="146" y="192"/>
                  </a:lnTo>
                  <a:lnTo>
                    <a:pt x="160" y="180"/>
                  </a:lnTo>
                  <a:lnTo>
                    <a:pt x="170" y="164"/>
                  </a:lnTo>
                  <a:lnTo>
                    <a:pt x="180" y="146"/>
                  </a:lnTo>
                  <a:lnTo>
                    <a:pt x="184" y="126"/>
                  </a:lnTo>
                  <a:lnTo>
                    <a:pt x="186" y="104"/>
                  </a:lnTo>
                  <a:lnTo>
                    <a:pt x="184" y="84"/>
                  </a:lnTo>
                  <a:lnTo>
                    <a:pt x="180" y="64"/>
                  </a:lnTo>
                  <a:lnTo>
                    <a:pt x="170" y="46"/>
                  </a:lnTo>
                  <a:lnTo>
                    <a:pt x="160" y="30"/>
                  </a:lnTo>
                  <a:lnTo>
                    <a:pt x="146" y="18"/>
                  </a:lnTo>
                  <a:lnTo>
                    <a:pt x="130" y="8"/>
                  </a:lnTo>
                  <a:lnTo>
                    <a:pt x="112" y="2"/>
                  </a:lnTo>
                  <a:lnTo>
                    <a:pt x="94" y="0"/>
                  </a:lnTo>
                  <a:lnTo>
                    <a:pt x="74" y="2"/>
                  </a:lnTo>
                  <a:lnTo>
                    <a:pt x="58" y="8"/>
                  </a:lnTo>
                  <a:lnTo>
                    <a:pt x="42" y="18"/>
                  </a:lnTo>
                  <a:lnTo>
                    <a:pt x="28" y="30"/>
                  </a:lnTo>
                  <a:lnTo>
                    <a:pt x="16" y="46"/>
                  </a:lnTo>
                  <a:lnTo>
                    <a:pt x="8" y="64"/>
                  </a:lnTo>
                  <a:lnTo>
                    <a:pt x="2" y="84"/>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6" name="Freeform 31"/>
            <p:cNvSpPr>
              <a:spLocks/>
            </p:cNvSpPr>
            <p:nvPr userDrawn="1"/>
          </p:nvSpPr>
          <p:spPr bwMode="auto">
            <a:xfrm>
              <a:off x="3160" y="4065"/>
              <a:ext cx="212" cy="212"/>
            </a:xfrm>
            <a:custGeom>
              <a:avLst/>
              <a:gdLst>
                <a:gd name="T0" fmla="*/ 0 w 212"/>
                <a:gd name="T1" fmla="*/ 106 h 212"/>
                <a:gd name="T2" fmla="*/ 0 w 212"/>
                <a:gd name="T3" fmla="*/ 106 h 212"/>
                <a:gd name="T4" fmla="*/ 2 w 212"/>
                <a:gd name="T5" fmla="*/ 128 h 212"/>
                <a:gd name="T6" fmla="*/ 8 w 212"/>
                <a:gd name="T7" fmla="*/ 148 h 212"/>
                <a:gd name="T8" fmla="*/ 18 w 212"/>
                <a:gd name="T9" fmla="*/ 166 h 212"/>
                <a:gd name="T10" fmla="*/ 30 w 212"/>
                <a:gd name="T11" fmla="*/ 180 h 212"/>
                <a:gd name="T12" fmla="*/ 46 w 212"/>
                <a:gd name="T13" fmla="*/ 194 h 212"/>
                <a:gd name="T14" fmla="*/ 64 w 212"/>
                <a:gd name="T15" fmla="*/ 204 h 212"/>
                <a:gd name="T16" fmla="*/ 84 w 212"/>
                <a:gd name="T17" fmla="*/ 210 h 212"/>
                <a:gd name="T18" fmla="*/ 106 w 212"/>
                <a:gd name="T19" fmla="*/ 212 h 212"/>
                <a:gd name="T20" fmla="*/ 106 w 212"/>
                <a:gd name="T21" fmla="*/ 212 h 212"/>
                <a:gd name="T22" fmla="*/ 128 w 212"/>
                <a:gd name="T23" fmla="*/ 210 h 212"/>
                <a:gd name="T24" fmla="*/ 148 w 212"/>
                <a:gd name="T25" fmla="*/ 204 h 212"/>
                <a:gd name="T26" fmla="*/ 166 w 212"/>
                <a:gd name="T27" fmla="*/ 194 h 212"/>
                <a:gd name="T28" fmla="*/ 180 w 212"/>
                <a:gd name="T29" fmla="*/ 180 h 212"/>
                <a:gd name="T30" fmla="*/ 194 w 212"/>
                <a:gd name="T31" fmla="*/ 166 h 212"/>
                <a:gd name="T32" fmla="*/ 204 w 212"/>
                <a:gd name="T33" fmla="*/ 148 h 212"/>
                <a:gd name="T34" fmla="*/ 210 w 212"/>
                <a:gd name="T35" fmla="*/ 128 h 212"/>
                <a:gd name="T36" fmla="*/ 212 w 212"/>
                <a:gd name="T37" fmla="*/ 106 h 212"/>
                <a:gd name="T38" fmla="*/ 212 w 212"/>
                <a:gd name="T39" fmla="*/ 106 h 212"/>
                <a:gd name="T40" fmla="*/ 210 w 212"/>
                <a:gd name="T41" fmla="*/ 84 h 212"/>
                <a:gd name="T42" fmla="*/ 204 w 212"/>
                <a:gd name="T43" fmla="*/ 64 h 212"/>
                <a:gd name="T44" fmla="*/ 194 w 212"/>
                <a:gd name="T45" fmla="*/ 46 h 212"/>
                <a:gd name="T46" fmla="*/ 180 w 212"/>
                <a:gd name="T47" fmla="*/ 32 h 212"/>
                <a:gd name="T48" fmla="*/ 166 w 212"/>
                <a:gd name="T49" fmla="*/ 18 h 212"/>
                <a:gd name="T50" fmla="*/ 148 w 212"/>
                <a:gd name="T51" fmla="*/ 8 h 212"/>
                <a:gd name="T52" fmla="*/ 128 w 212"/>
                <a:gd name="T53" fmla="*/ 2 h 212"/>
                <a:gd name="T54" fmla="*/ 106 w 212"/>
                <a:gd name="T55" fmla="*/ 0 h 212"/>
                <a:gd name="T56" fmla="*/ 106 w 212"/>
                <a:gd name="T57" fmla="*/ 0 h 212"/>
                <a:gd name="T58" fmla="*/ 84 w 212"/>
                <a:gd name="T59" fmla="*/ 2 h 212"/>
                <a:gd name="T60" fmla="*/ 64 w 212"/>
                <a:gd name="T61" fmla="*/ 8 h 212"/>
                <a:gd name="T62" fmla="*/ 46 w 212"/>
                <a:gd name="T63" fmla="*/ 18 h 212"/>
                <a:gd name="T64" fmla="*/ 30 w 212"/>
                <a:gd name="T65" fmla="*/ 32 h 212"/>
                <a:gd name="T66" fmla="*/ 18 w 212"/>
                <a:gd name="T67" fmla="*/ 46 h 212"/>
                <a:gd name="T68" fmla="*/ 8 w 212"/>
                <a:gd name="T69" fmla="*/ 64 h 212"/>
                <a:gd name="T70" fmla="*/ 2 w 212"/>
                <a:gd name="T71" fmla="*/ 84 h 212"/>
                <a:gd name="T72" fmla="*/ 0 w 212"/>
                <a:gd name="T73" fmla="*/ 106 h 212"/>
                <a:gd name="T74" fmla="*/ 0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0" y="106"/>
                  </a:moveTo>
                  <a:lnTo>
                    <a:pt x="0" y="106"/>
                  </a:lnTo>
                  <a:lnTo>
                    <a:pt x="2" y="128"/>
                  </a:lnTo>
                  <a:lnTo>
                    <a:pt x="8" y="148"/>
                  </a:lnTo>
                  <a:lnTo>
                    <a:pt x="18" y="166"/>
                  </a:lnTo>
                  <a:lnTo>
                    <a:pt x="30" y="180"/>
                  </a:lnTo>
                  <a:lnTo>
                    <a:pt x="46" y="194"/>
                  </a:lnTo>
                  <a:lnTo>
                    <a:pt x="64" y="204"/>
                  </a:lnTo>
                  <a:lnTo>
                    <a:pt x="84" y="210"/>
                  </a:lnTo>
                  <a:lnTo>
                    <a:pt x="106" y="212"/>
                  </a:lnTo>
                  <a:lnTo>
                    <a:pt x="128" y="210"/>
                  </a:lnTo>
                  <a:lnTo>
                    <a:pt x="148" y="204"/>
                  </a:lnTo>
                  <a:lnTo>
                    <a:pt x="166" y="194"/>
                  </a:lnTo>
                  <a:lnTo>
                    <a:pt x="180" y="180"/>
                  </a:lnTo>
                  <a:lnTo>
                    <a:pt x="194" y="166"/>
                  </a:lnTo>
                  <a:lnTo>
                    <a:pt x="204" y="148"/>
                  </a:lnTo>
                  <a:lnTo>
                    <a:pt x="210" y="128"/>
                  </a:lnTo>
                  <a:lnTo>
                    <a:pt x="212" y="106"/>
                  </a:lnTo>
                  <a:lnTo>
                    <a:pt x="210" y="84"/>
                  </a:lnTo>
                  <a:lnTo>
                    <a:pt x="204" y="64"/>
                  </a:lnTo>
                  <a:lnTo>
                    <a:pt x="194" y="46"/>
                  </a:lnTo>
                  <a:lnTo>
                    <a:pt x="180" y="32"/>
                  </a:lnTo>
                  <a:lnTo>
                    <a:pt x="166" y="18"/>
                  </a:lnTo>
                  <a:lnTo>
                    <a:pt x="148" y="8"/>
                  </a:lnTo>
                  <a:lnTo>
                    <a:pt x="128" y="2"/>
                  </a:lnTo>
                  <a:lnTo>
                    <a:pt x="106" y="0"/>
                  </a:lnTo>
                  <a:lnTo>
                    <a:pt x="84" y="2"/>
                  </a:lnTo>
                  <a:lnTo>
                    <a:pt x="64" y="8"/>
                  </a:lnTo>
                  <a:lnTo>
                    <a:pt x="46" y="18"/>
                  </a:lnTo>
                  <a:lnTo>
                    <a:pt x="30" y="32"/>
                  </a:lnTo>
                  <a:lnTo>
                    <a:pt x="18" y="46"/>
                  </a:lnTo>
                  <a:lnTo>
                    <a:pt x="8" y="64"/>
                  </a:lnTo>
                  <a:lnTo>
                    <a:pt x="2" y="84"/>
                  </a:lnTo>
                  <a:lnTo>
                    <a:pt x="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7" name="Freeform 32"/>
            <p:cNvSpPr>
              <a:spLocks/>
            </p:cNvSpPr>
            <p:nvPr userDrawn="1"/>
          </p:nvSpPr>
          <p:spPr bwMode="auto">
            <a:xfrm>
              <a:off x="177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4"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4"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8" name="Freeform 33"/>
            <p:cNvSpPr>
              <a:spLocks/>
            </p:cNvSpPr>
            <p:nvPr userDrawn="1"/>
          </p:nvSpPr>
          <p:spPr bwMode="auto">
            <a:xfrm>
              <a:off x="1936"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4"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4"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099" name="Freeform 34"/>
            <p:cNvSpPr>
              <a:spLocks/>
            </p:cNvSpPr>
            <p:nvPr userDrawn="1"/>
          </p:nvSpPr>
          <p:spPr bwMode="auto">
            <a:xfrm>
              <a:off x="210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100" name="Freeform 35"/>
            <p:cNvSpPr>
              <a:spLocks/>
            </p:cNvSpPr>
            <p:nvPr userDrawn="1"/>
          </p:nvSpPr>
          <p:spPr bwMode="auto">
            <a:xfrm>
              <a:off x="2271"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101" name="Freeform 36"/>
            <p:cNvSpPr>
              <a:spLocks/>
            </p:cNvSpPr>
            <p:nvPr userDrawn="1"/>
          </p:nvSpPr>
          <p:spPr bwMode="auto">
            <a:xfrm>
              <a:off x="2434"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102" name="Freeform 37"/>
            <p:cNvSpPr>
              <a:spLocks/>
            </p:cNvSpPr>
            <p:nvPr userDrawn="1"/>
          </p:nvSpPr>
          <p:spPr bwMode="auto">
            <a:xfrm>
              <a:off x="2602"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103" name="Freeform 38"/>
            <p:cNvSpPr>
              <a:spLocks/>
            </p:cNvSpPr>
            <p:nvPr userDrawn="1"/>
          </p:nvSpPr>
          <p:spPr bwMode="auto">
            <a:xfrm>
              <a:off x="2770"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104" name="Freeform 39"/>
            <p:cNvSpPr>
              <a:spLocks/>
            </p:cNvSpPr>
            <p:nvPr userDrawn="1"/>
          </p:nvSpPr>
          <p:spPr bwMode="auto">
            <a:xfrm>
              <a:off x="293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spTree>
  </p:cSld>
  <p:clrMap bg1="lt1" tx1="dk1" bg2="lt2" tx2="dk2" accent1="accent1" accent2="accent2" accent3="accent3" accent4="accent4" accent5="accent5" accent6="accent6" hlink="hlink" folHlink="folHlink"/>
  <p:sldLayoutIdLst>
    <p:sldLayoutId id="2147484775" r:id="rId1"/>
    <p:sldLayoutId id="2147484776" r:id="rId2"/>
    <p:sldLayoutId id="2147484777" r:id="rId3"/>
    <p:sldLayoutId id="2147484778" r:id="rId4"/>
    <p:sldLayoutId id="2147484779" r:id="rId5"/>
    <p:sldLayoutId id="2147484780" r:id="rId6"/>
    <p:sldLayoutId id="2147484781" r:id="rId7"/>
    <p:sldLayoutId id="2147484782" r:id="rId8"/>
    <p:sldLayoutId id="2147484783" r:id="rId9"/>
    <p:sldLayoutId id="2147484784" r:id="rId10"/>
    <p:sldLayoutId id="2147484785" r:id="rId11"/>
  </p:sldLayoutIdLst>
  <p:hf hdr="0" dt="0"/>
  <p:txStyles>
    <p:title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1"/>
          </a:solidFill>
          <a:latin typeface="Arial" charset="0"/>
        </a:defRPr>
      </a:lvl6pPr>
      <a:lvl7pPr marL="914400" algn="l" rtl="0" fontAlgn="base">
        <a:spcBef>
          <a:spcPct val="0"/>
        </a:spcBef>
        <a:spcAft>
          <a:spcPct val="0"/>
        </a:spcAft>
        <a:defRPr sz="2800" b="1">
          <a:solidFill>
            <a:schemeClr val="accent1"/>
          </a:solidFill>
          <a:latin typeface="Arial" charset="0"/>
        </a:defRPr>
      </a:lvl7pPr>
      <a:lvl8pPr marL="1371600" algn="l" rtl="0" fontAlgn="base">
        <a:spcBef>
          <a:spcPct val="0"/>
        </a:spcBef>
        <a:spcAft>
          <a:spcPct val="0"/>
        </a:spcAft>
        <a:defRPr sz="2800" b="1">
          <a:solidFill>
            <a:schemeClr val="accent1"/>
          </a:solidFill>
          <a:latin typeface="Arial" charset="0"/>
        </a:defRPr>
      </a:lvl8pPr>
      <a:lvl9pPr marL="1828800" algn="l" rtl="0" fontAlgn="base">
        <a:spcBef>
          <a:spcPct val="0"/>
        </a:spcBef>
        <a:spcAft>
          <a:spcPct val="0"/>
        </a:spcAft>
        <a:defRPr sz="2800" b="1">
          <a:solidFill>
            <a:schemeClr val="accent1"/>
          </a:solidFill>
          <a:latin typeface="Arial" charset="0"/>
        </a:defRPr>
      </a:lvl9pPr>
    </p:titleStyle>
    <p:bodyStyle>
      <a:lvl1pPr marL="342900" indent="-342900" algn="l" rtl="0" eaLnBrk="0" fontAlgn="base" hangingPunct="0">
        <a:spcBef>
          <a:spcPct val="10000"/>
        </a:spcBef>
        <a:spcAft>
          <a:spcPct val="0"/>
        </a:spcAft>
        <a:defRPr sz="2400" b="1">
          <a:solidFill>
            <a:srgbClr val="7F7F7F"/>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Wingdings" pitchFamily="2" charset="2"/>
        <a:buChar char="l"/>
        <a:defRPr sz="2000">
          <a:solidFill>
            <a:schemeClr val="hlink"/>
          </a:solidFill>
          <a:latin typeface="+mn-lt"/>
        </a:defRPr>
      </a:lvl2pPr>
      <a:lvl3pPr marL="474663" indent="-200025" algn="l" rtl="0" eaLnBrk="0" fontAlgn="base" hangingPunct="0">
        <a:spcBef>
          <a:spcPct val="10000"/>
        </a:spcBef>
        <a:spcAft>
          <a:spcPct val="0"/>
        </a:spcAft>
        <a:buClr>
          <a:srgbClr val="7F7F7F"/>
        </a:buClr>
        <a:buFont typeface="Wingdings" pitchFamily="2" charset="2"/>
        <a:buChar char="§"/>
        <a:defRPr>
          <a:solidFill>
            <a:schemeClr val="hlink"/>
          </a:solidFill>
          <a:latin typeface="+mn-lt"/>
        </a:defRPr>
      </a:lvl3pPr>
      <a:lvl4pPr marL="747713" indent="-153988" algn="l" rtl="0" eaLnBrk="0" fontAlgn="base" hangingPunct="0">
        <a:spcBef>
          <a:spcPct val="10000"/>
        </a:spcBef>
        <a:spcAft>
          <a:spcPct val="0"/>
        </a:spcAft>
        <a:buFont typeface="Arial" pitchFamily="34" charset="0"/>
        <a:buChar char="-"/>
        <a:defRPr sz="1400">
          <a:solidFill>
            <a:schemeClr val="hlink"/>
          </a:solidFill>
          <a:latin typeface="+mn-lt"/>
        </a:defRPr>
      </a:lvl4pPr>
      <a:lvl5pPr marL="1068388" indent="-119063" algn="l" rtl="0" eaLnBrk="0" fontAlgn="base" hangingPunct="0">
        <a:spcBef>
          <a:spcPct val="10000"/>
        </a:spcBef>
        <a:spcAft>
          <a:spcPct val="0"/>
        </a:spcAft>
        <a:buFont typeface="Webdings" pitchFamily="18" charset="2"/>
        <a:buChar char="4"/>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3"/>
          <p:cNvSpPr>
            <a:spLocks noChangeArrowheads="1"/>
          </p:cNvSpPr>
          <p:nvPr userDrawn="1"/>
        </p:nvSpPr>
        <p:spPr bwMode="auto">
          <a:xfrm>
            <a:off x="0" y="6381750"/>
            <a:ext cx="9144000" cy="476250"/>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62690" tIns="31345" rIns="62690" bIns="31345"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eaLnBrk="1" hangingPunct="1">
              <a:defRPr/>
            </a:pPr>
            <a:endParaRPr lang="en-US" altLang="fr-FR">
              <a:solidFill>
                <a:srgbClr val="000000"/>
              </a:solidFill>
            </a:endParaRPr>
          </a:p>
        </p:txBody>
      </p:sp>
      <p:sp>
        <p:nvSpPr>
          <p:cNvPr id="4099" name="Rectangle 10"/>
          <p:cNvSpPr>
            <a:spLocks noChangeArrowheads="1"/>
          </p:cNvSpPr>
          <p:nvPr userDrawn="1"/>
        </p:nvSpPr>
        <p:spPr bwMode="auto">
          <a:xfrm>
            <a:off x="0" y="6334125"/>
            <a:ext cx="9144000" cy="53975"/>
          </a:xfrm>
          <a:prstGeom prst="rect">
            <a:avLst/>
          </a:prstGeom>
          <a:solidFill>
            <a:schemeClr val="bg1">
              <a:lumMod val="65000"/>
            </a:schemeClr>
          </a:solidFill>
          <a:ln>
            <a:noFill/>
          </a:ln>
        </p:spPr>
        <p:txBody>
          <a:bodyPr wrap="none" lIns="62690" tIns="31345" rIns="62690" bIns="31345" anchor="ctr"/>
          <a:lstStyle/>
          <a:p>
            <a:pPr>
              <a:defRPr/>
            </a:pPr>
            <a:endParaRPr lang="en-US">
              <a:solidFill>
                <a:srgbClr val="000000"/>
              </a:solidFill>
            </a:endParaRPr>
          </a:p>
        </p:txBody>
      </p:sp>
      <p:sp>
        <p:nvSpPr>
          <p:cNvPr id="4100" name="Rectangle 2"/>
          <p:cNvSpPr>
            <a:spLocks noGrp="1" noChangeArrowheads="1"/>
          </p:cNvSpPr>
          <p:nvPr>
            <p:ph type="title"/>
          </p:nvPr>
        </p:nvSpPr>
        <p:spPr bwMode="gray">
          <a:xfrm>
            <a:off x="682625" y="2111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fr-FR"/>
              <a:t>Cliquez et modifiez le titre</a:t>
            </a:r>
          </a:p>
        </p:txBody>
      </p:sp>
      <p:sp>
        <p:nvSpPr>
          <p:cNvPr id="4101" name="Rectangle 3"/>
          <p:cNvSpPr>
            <a:spLocks noGrp="1" noChangeArrowheads="1"/>
          </p:cNvSpPr>
          <p:nvPr>
            <p:ph type="body" idx="1"/>
          </p:nvPr>
        </p:nvSpPr>
        <p:spPr bwMode="gray">
          <a:xfrm>
            <a:off x="682625" y="1520825"/>
            <a:ext cx="7839075" cy="472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fr-FR"/>
              <a:t>Cliquez pour modifier les styles du texte du masque</a:t>
            </a:r>
          </a:p>
          <a:p>
            <a:pPr lvl="1"/>
            <a:r>
              <a:rPr lang="fr-FR" altLang="fr-FR"/>
              <a:t>Deuxième niveau</a:t>
            </a:r>
          </a:p>
          <a:p>
            <a:pPr lvl="2"/>
            <a:r>
              <a:rPr lang="fr-FR" altLang="fr-FR"/>
              <a:t>Troisième niveau</a:t>
            </a:r>
          </a:p>
          <a:p>
            <a:pPr lvl="3"/>
            <a:r>
              <a:rPr lang="fr-FR" altLang="fr-FR"/>
              <a:t>Quatrième niveau</a:t>
            </a:r>
          </a:p>
          <a:p>
            <a:pPr lvl="4"/>
            <a:r>
              <a:rPr lang="fr-FR" altLang="fr-FR"/>
              <a:t>Cinquième niveau</a:t>
            </a:r>
          </a:p>
        </p:txBody>
      </p:sp>
      <p:sp>
        <p:nvSpPr>
          <p:cNvPr id="4102" name="Oval 11"/>
          <p:cNvSpPr>
            <a:spLocks noChangeArrowheads="1"/>
          </p:cNvSpPr>
          <p:nvPr userDrawn="1"/>
        </p:nvSpPr>
        <p:spPr bwMode="auto">
          <a:xfrm>
            <a:off x="682625" y="657225"/>
            <a:ext cx="431800" cy="61913"/>
          </a:xfrm>
          <a:prstGeom prst="ellipse">
            <a:avLst/>
          </a:prstGeom>
          <a:solidFill>
            <a:schemeClr val="bg1">
              <a:lumMod val="65000"/>
            </a:schemeClr>
          </a:solidFill>
          <a:ln>
            <a:noFill/>
          </a:ln>
        </p:spPr>
        <p:txBody>
          <a:bodyPr wrap="none" lIns="62690" tIns="31345" rIns="62690" bIns="31345" anchor="ctr"/>
          <a:lstStyle/>
          <a:p>
            <a:pPr>
              <a:defRPr/>
            </a:pPr>
            <a:endParaRPr lang="en-US">
              <a:solidFill>
                <a:srgbClr val="000000"/>
              </a:solidFill>
            </a:endParaRPr>
          </a:p>
        </p:txBody>
      </p:sp>
      <p:grpSp>
        <p:nvGrpSpPr>
          <p:cNvPr id="4103" name="Group 43"/>
          <p:cNvGrpSpPr>
            <a:grpSpLocks/>
          </p:cNvGrpSpPr>
          <p:nvPr userDrawn="1"/>
        </p:nvGrpSpPr>
        <p:grpSpPr bwMode="auto">
          <a:xfrm>
            <a:off x="38100" y="6556375"/>
            <a:ext cx="1581150" cy="71438"/>
            <a:chOff x="0" y="4065"/>
            <a:chExt cx="4918" cy="212"/>
          </a:xfrm>
        </p:grpSpPr>
        <p:sp>
          <p:nvSpPr>
            <p:cNvPr id="4104" name="AutoShape 17"/>
            <p:cNvSpPr>
              <a:spLocks noChangeAspect="1" noChangeArrowheads="1" noTextEdit="1"/>
            </p:cNvSpPr>
            <p:nvPr userDrawn="1"/>
          </p:nvSpPr>
          <p:spPr bwMode="auto">
            <a:xfrm>
              <a:off x="0" y="4065"/>
              <a:ext cx="491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p>
          </p:txBody>
        </p:sp>
        <p:sp>
          <p:nvSpPr>
            <p:cNvPr id="4105" name="Freeform 19"/>
            <p:cNvSpPr>
              <a:spLocks/>
            </p:cNvSpPr>
            <p:nvPr userDrawn="1"/>
          </p:nvSpPr>
          <p:spPr bwMode="auto">
            <a:xfrm>
              <a:off x="0" y="4074"/>
              <a:ext cx="30" cy="203"/>
            </a:xfrm>
            <a:custGeom>
              <a:avLst/>
              <a:gdLst>
                <a:gd name="T0" fmla="*/ 10 w 32"/>
                <a:gd name="T1" fmla="*/ 102 h 204"/>
                <a:gd name="T2" fmla="*/ 10 w 32"/>
                <a:gd name="T3" fmla="*/ 102 h 204"/>
                <a:gd name="T4" fmla="*/ 9 w 32"/>
                <a:gd name="T5" fmla="*/ 124 h 204"/>
                <a:gd name="T6" fmla="*/ 8 w 32"/>
                <a:gd name="T7" fmla="*/ 156 h 204"/>
                <a:gd name="T8" fmla="*/ 8 w 32"/>
                <a:gd name="T9" fmla="*/ 178 h 204"/>
                <a:gd name="T10" fmla="*/ 8 w 32"/>
                <a:gd name="T11" fmla="*/ 184 h 204"/>
                <a:gd name="T12" fmla="*/ 8 w 32"/>
                <a:gd name="T13" fmla="*/ 186 h 204"/>
                <a:gd name="T14" fmla="*/ 8 w 32"/>
                <a:gd name="T15" fmla="*/ 186 h 204"/>
                <a:gd name="T16" fmla="*/ 8 w 32"/>
                <a:gd name="T17" fmla="*/ 184 h 204"/>
                <a:gd name="T18" fmla="*/ 8 w 32"/>
                <a:gd name="T19" fmla="*/ 178 h 204"/>
                <a:gd name="T20" fmla="*/ 4 w 32"/>
                <a:gd name="T21" fmla="*/ 156 h 204"/>
                <a:gd name="T22" fmla="*/ 2 w 32"/>
                <a:gd name="T23" fmla="*/ 124 h 204"/>
                <a:gd name="T24" fmla="*/ 0 w 32"/>
                <a:gd name="T25" fmla="*/ 102 h 204"/>
                <a:gd name="T26" fmla="*/ 0 w 32"/>
                <a:gd name="T27" fmla="*/ 102 h 204"/>
                <a:gd name="T28" fmla="*/ 2 w 32"/>
                <a:gd name="T29" fmla="*/ 62 h 204"/>
                <a:gd name="T30" fmla="*/ 4 w 32"/>
                <a:gd name="T31" fmla="*/ 30 h 204"/>
                <a:gd name="T32" fmla="*/ 8 w 32"/>
                <a:gd name="T33" fmla="*/ 8 h 204"/>
                <a:gd name="T34" fmla="*/ 8 w 32"/>
                <a:gd name="T35" fmla="*/ 2 h 204"/>
                <a:gd name="T36" fmla="*/ 8 w 32"/>
                <a:gd name="T37" fmla="*/ 0 h 204"/>
                <a:gd name="T38" fmla="*/ 8 w 32"/>
                <a:gd name="T39" fmla="*/ 0 h 204"/>
                <a:gd name="T40" fmla="*/ 8 w 32"/>
                <a:gd name="T41" fmla="*/ 2 h 204"/>
                <a:gd name="T42" fmla="*/ 8 w 32"/>
                <a:gd name="T43" fmla="*/ 8 h 204"/>
                <a:gd name="T44" fmla="*/ 8 w 32"/>
                <a:gd name="T45" fmla="*/ 30 h 204"/>
                <a:gd name="T46" fmla="*/ 9 w 32"/>
                <a:gd name="T47" fmla="*/ 62 h 204"/>
                <a:gd name="T48" fmla="*/ 10 w 32"/>
                <a:gd name="T49" fmla="*/ 102 h 204"/>
                <a:gd name="T50" fmla="*/ 10 w 32"/>
                <a:gd name="T51" fmla="*/ 102 h 2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2" h="204">
                  <a:moveTo>
                    <a:pt x="32" y="102"/>
                  </a:moveTo>
                  <a:lnTo>
                    <a:pt x="32" y="102"/>
                  </a:lnTo>
                  <a:lnTo>
                    <a:pt x="30" y="142"/>
                  </a:lnTo>
                  <a:lnTo>
                    <a:pt x="28" y="174"/>
                  </a:lnTo>
                  <a:lnTo>
                    <a:pt x="22" y="196"/>
                  </a:lnTo>
                  <a:lnTo>
                    <a:pt x="20" y="202"/>
                  </a:lnTo>
                  <a:lnTo>
                    <a:pt x="16" y="204"/>
                  </a:lnTo>
                  <a:lnTo>
                    <a:pt x="12" y="202"/>
                  </a:lnTo>
                  <a:lnTo>
                    <a:pt x="10" y="196"/>
                  </a:lnTo>
                  <a:lnTo>
                    <a:pt x="4" y="174"/>
                  </a:lnTo>
                  <a:lnTo>
                    <a:pt x="2" y="142"/>
                  </a:lnTo>
                  <a:lnTo>
                    <a:pt x="0" y="102"/>
                  </a:lnTo>
                  <a:lnTo>
                    <a:pt x="2" y="62"/>
                  </a:lnTo>
                  <a:lnTo>
                    <a:pt x="4" y="30"/>
                  </a:lnTo>
                  <a:lnTo>
                    <a:pt x="10" y="8"/>
                  </a:lnTo>
                  <a:lnTo>
                    <a:pt x="12" y="2"/>
                  </a:lnTo>
                  <a:lnTo>
                    <a:pt x="16" y="0"/>
                  </a:lnTo>
                  <a:lnTo>
                    <a:pt x="20" y="2"/>
                  </a:lnTo>
                  <a:lnTo>
                    <a:pt x="22" y="8"/>
                  </a:lnTo>
                  <a:lnTo>
                    <a:pt x="28" y="30"/>
                  </a:lnTo>
                  <a:lnTo>
                    <a:pt x="30" y="62"/>
                  </a:lnTo>
                  <a:lnTo>
                    <a:pt x="32"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06" name="Freeform 20"/>
            <p:cNvSpPr>
              <a:spLocks/>
            </p:cNvSpPr>
            <p:nvPr userDrawn="1"/>
          </p:nvSpPr>
          <p:spPr bwMode="auto">
            <a:xfrm>
              <a:off x="222" y="4070"/>
              <a:ext cx="54" cy="207"/>
            </a:xfrm>
            <a:custGeom>
              <a:avLst/>
              <a:gdLst>
                <a:gd name="T0" fmla="*/ 17 w 58"/>
                <a:gd name="T1" fmla="*/ 122 h 206"/>
                <a:gd name="T2" fmla="*/ 17 w 58"/>
                <a:gd name="T3" fmla="*/ 122 h 206"/>
                <a:gd name="T4" fmla="*/ 17 w 58"/>
                <a:gd name="T5" fmla="*/ 142 h 206"/>
                <a:gd name="T6" fmla="*/ 16 w 58"/>
                <a:gd name="T7" fmla="*/ 162 h 206"/>
                <a:gd name="T8" fmla="*/ 16 w 58"/>
                <a:gd name="T9" fmla="*/ 178 h 206"/>
                <a:gd name="T10" fmla="*/ 15 w 58"/>
                <a:gd name="T11" fmla="*/ 194 h 206"/>
                <a:gd name="T12" fmla="*/ 13 w 58"/>
                <a:gd name="T13" fmla="*/ 206 h 206"/>
                <a:gd name="T14" fmla="*/ 11 w 58"/>
                <a:gd name="T15" fmla="*/ 216 h 206"/>
                <a:gd name="T16" fmla="*/ 10 w 58"/>
                <a:gd name="T17" fmla="*/ 222 h 206"/>
                <a:gd name="T18" fmla="*/ 7 w 58"/>
                <a:gd name="T19" fmla="*/ 224 h 206"/>
                <a:gd name="T20" fmla="*/ 7 w 58"/>
                <a:gd name="T21" fmla="*/ 224 h 206"/>
                <a:gd name="T22" fmla="*/ 7 w 58"/>
                <a:gd name="T23" fmla="*/ 222 h 206"/>
                <a:gd name="T24" fmla="*/ 7 w 58"/>
                <a:gd name="T25" fmla="*/ 216 h 206"/>
                <a:gd name="T26" fmla="*/ 7 w 58"/>
                <a:gd name="T27" fmla="*/ 206 h 206"/>
                <a:gd name="T28" fmla="*/ 7 w 58"/>
                <a:gd name="T29" fmla="*/ 194 h 206"/>
                <a:gd name="T30" fmla="*/ 6 w 58"/>
                <a:gd name="T31" fmla="*/ 178 h 206"/>
                <a:gd name="T32" fmla="*/ 2 w 58"/>
                <a:gd name="T33" fmla="*/ 162 h 206"/>
                <a:gd name="T34" fmla="*/ 2 w 58"/>
                <a:gd name="T35" fmla="*/ 142 h 206"/>
                <a:gd name="T36" fmla="*/ 0 w 58"/>
                <a:gd name="T37" fmla="*/ 122 h 206"/>
                <a:gd name="T38" fmla="*/ 0 w 58"/>
                <a:gd name="T39" fmla="*/ 122 h 206"/>
                <a:gd name="T40" fmla="*/ 2 w 58"/>
                <a:gd name="T41" fmla="*/ 82 h 206"/>
                <a:gd name="T42" fmla="*/ 2 w 58"/>
                <a:gd name="T43" fmla="*/ 64 h 206"/>
                <a:gd name="T44" fmla="*/ 6 w 58"/>
                <a:gd name="T45" fmla="*/ 46 h 206"/>
                <a:gd name="T46" fmla="*/ 7 w 58"/>
                <a:gd name="T47" fmla="*/ 30 h 206"/>
                <a:gd name="T48" fmla="*/ 7 w 58"/>
                <a:gd name="T49" fmla="*/ 18 h 206"/>
                <a:gd name="T50" fmla="*/ 7 w 58"/>
                <a:gd name="T51" fmla="*/ 8 h 206"/>
                <a:gd name="T52" fmla="*/ 7 w 58"/>
                <a:gd name="T53" fmla="*/ 2 h 206"/>
                <a:gd name="T54" fmla="*/ 7 w 58"/>
                <a:gd name="T55" fmla="*/ 0 h 206"/>
                <a:gd name="T56" fmla="*/ 7 w 58"/>
                <a:gd name="T57" fmla="*/ 0 h 206"/>
                <a:gd name="T58" fmla="*/ 10 w 58"/>
                <a:gd name="T59" fmla="*/ 2 h 206"/>
                <a:gd name="T60" fmla="*/ 11 w 58"/>
                <a:gd name="T61" fmla="*/ 8 h 206"/>
                <a:gd name="T62" fmla="*/ 13 w 58"/>
                <a:gd name="T63" fmla="*/ 18 h 206"/>
                <a:gd name="T64" fmla="*/ 15 w 58"/>
                <a:gd name="T65" fmla="*/ 30 h 206"/>
                <a:gd name="T66" fmla="*/ 16 w 58"/>
                <a:gd name="T67" fmla="*/ 46 h 206"/>
                <a:gd name="T68" fmla="*/ 16 w 58"/>
                <a:gd name="T69" fmla="*/ 64 h 206"/>
                <a:gd name="T70" fmla="*/ 17 w 58"/>
                <a:gd name="T71" fmla="*/ 82 h 206"/>
                <a:gd name="T72" fmla="*/ 17 w 58"/>
                <a:gd name="T73" fmla="*/ 122 h 206"/>
                <a:gd name="T74" fmla="*/ 17 w 58"/>
                <a:gd name="T75" fmla="*/ 12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8" h="206">
                  <a:moveTo>
                    <a:pt x="58" y="104"/>
                  </a:moveTo>
                  <a:lnTo>
                    <a:pt x="58" y="104"/>
                  </a:lnTo>
                  <a:lnTo>
                    <a:pt x="58" y="124"/>
                  </a:lnTo>
                  <a:lnTo>
                    <a:pt x="56" y="144"/>
                  </a:lnTo>
                  <a:lnTo>
                    <a:pt x="54" y="160"/>
                  </a:lnTo>
                  <a:lnTo>
                    <a:pt x="50" y="176"/>
                  </a:lnTo>
                  <a:lnTo>
                    <a:pt x="46" y="188"/>
                  </a:lnTo>
                  <a:lnTo>
                    <a:pt x="40" y="198"/>
                  </a:lnTo>
                  <a:lnTo>
                    <a:pt x="36" y="204"/>
                  </a:lnTo>
                  <a:lnTo>
                    <a:pt x="30" y="206"/>
                  </a:lnTo>
                  <a:lnTo>
                    <a:pt x="24" y="204"/>
                  </a:lnTo>
                  <a:lnTo>
                    <a:pt x="18" y="198"/>
                  </a:lnTo>
                  <a:lnTo>
                    <a:pt x="14" y="188"/>
                  </a:lnTo>
                  <a:lnTo>
                    <a:pt x="10" y="176"/>
                  </a:lnTo>
                  <a:lnTo>
                    <a:pt x="6" y="160"/>
                  </a:lnTo>
                  <a:lnTo>
                    <a:pt x="2" y="144"/>
                  </a:lnTo>
                  <a:lnTo>
                    <a:pt x="2" y="124"/>
                  </a:lnTo>
                  <a:lnTo>
                    <a:pt x="0" y="104"/>
                  </a:lnTo>
                  <a:lnTo>
                    <a:pt x="2" y="82"/>
                  </a:lnTo>
                  <a:lnTo>
                    <a:pt x="2" y="64"/>
                  </a:lnTo>
                  <a:lnTo>
                    <a:pt x="6" y="46"/>
                  </a:lnTo>
                  <a:lnTo>
                    <a:pt x="10" y="30"/>
                  </a:lnTo>
                  <a:lnTo>
                    <a:pt x="14" y="18"/>
                  </a:lnTo>
                  <a:lnTo>
                    <a:pt x="18" y="8"/>
                  </a:lnTo>
                  <a:lnTo>
                    <a:pt x="24" y="2"/>
                  </a:lnTo>
                  <a:lnTo>
                    <a:pt x="30" y="0"/>
                  </a:lnTo>
                  <a:lnTo>
                    <a:pt x="36" y="2"/>
                  </a:lnTo>
                  <a:lnTo>
                    <a:pt x="40" y="8"/>
                  </a:lnTo>
                  <a:lnTo>
                    <a:pt x="46" y="18"/>
                  </a:lnTo>
                  <a:lnTo>
                    <a:pt x="50" y="30"/>
                  </a:lnTo>
                  <a:lnTo>
                    <a:pt x="54" y="46"/>
                  </a:lnTo>
                  <a:lnTo>
                    <a:pt x="56" y="64"/>
                  </a:lnTo>
                  <a:lnTo>
                    <a:pt x="58" y="82"/>
                  </a:lnTo>
                  <a:lnTo>
                    <a:pt x="58"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07" name="Freeform 21"/>
            <p:cNvSpPr>
              <a:spLocks/>
            </p:cNvSpPr>
            <p:nvPr userDrawn="1"/>
          </p:nvSpPr>
          <p:spPr bwMode="auto">
            <a:xfrm>
              <a:off x="444" y="4070"/>
              <a:ext cx="84" cy="207"/>
            </a:xfrm>
            <a:custGeom>
              <a:avLst/>
              <a:gdLst>
                <a:gd name="T0" fmla="*/ 84 w 84"/>
                <a:gd name="T1" fmla="*/ 102 h 206"/>
                <a:gd name="T2" fmla="*/ 84 w 84"/>
                <a:gd name="T3" fmla="*/ 102 h 206"/>
                <a:gd name="T4" fmla="*/ 82 w 84"/>
                <a:gd name="T5" fmla="*/ 142 h 206"/>
                <a:gd name="T6" fmla="*/ 80 w 84"/>
                <a:gd name="T7" fmla="*/ 160 h 206"/>
                <a:gd name="T8" fmla="*/ 76 w 84"/>
                <a:gd name="T9" fmla="*/ 178 h 206"/>
                <a:gd name="T10" fmla="*/ 70 w 84"/>
                <a:gd name="T11" fmla="*/ 194 h 206"/>
                <a:gd name="T12" fmla="*/ 64 w 84"/>
                <a:gd name="T13" fmla="*/ 206 h 206"/>
                <a:gd name="T14" fmla="*/ 58 w 84"/>
                <a:gd name="T15" fmla="*/ 216 h 206"/>
                <a:gd name="T16" fmla="*/ 50 w 84"/>
                <a:gd name="T17" fmla="*/ 222 h 206"/>
                <a:gd name="T18" fmla="*/ 42 w 84"/>
                <a:gd name="T19" fmla="*/ 224 h 206"/>
                <a:gd name="T20" fmla="*/ 42 w 84"/>
                <a:gd name="T21" fmla="*/ 224 h 206"/>
                <a:gd name="T22" fmla="*/ 32 w 84"/>
                <a:gd name="T23" fmla="*/ 222 h 206"/>
                <a:gd name="T24" fmla="*/ 26 w 84"/>
                <a:gd name="T25" fmla="*/ 216 h 206"/>
                <a:gd name="T26" fmla="*/ 18 w 84"/>
                <a:gd name="T27" fmla="*/ 206 h 206"/>
                <a:gd name="T28" fmla="*/ 12 w 84"/>
                <a:gd name="T29" fmla="*/ 194 h 206"/>
                <a:gd name="T30" fmla="*/ 6 w 84"/>
                <a:gd name="T31" fmla="*/ 178 h 206"/>
                <a:gd name="T32" fmla="*/ 2 w 84"/>
                <a:gd name="T33" fmla="*/ 160 h 206"/>
                <a:gd name="T34" fmla="*/ 0 w 84"/>
                <a:gd name="T35" fmla="*/ 142 h 206"/>
                <a:gd name="T36" fmla="*/ 0 w 84"/>
                <a:gd name="T37" fmla="*/ 102 h 206"/>
                <a:gd name="T38" fmla="*/ 0 w 84"/>
                <a:gd name="T39" fmla="*/ 102 h 206"/>
                <a:gd name="T40" fmla="*/ 0 w 84"/>
                <a:gd name="T41" fmla="*/ 82 h 206"/>
                <a:gd name="T42" fmla="*/ 2 w 84"/>
                <a:gd name="T43" fmla="*/ 62 h 206"/>
                <a:gd name="T44" fmla="*/ 6 w 84"/>
                <a:gd name="T45" fmla="*/ 46 h 206"/>
                <a:gd name="T46" fmla="*/ 12 w 84"/>
                <a:gd name="T47" fmla="*/ 30 h 206"/>
                <a:gd name="T48" fmla="*/ 18 w 84"/>
                <a:gd name="T49" fmla="*/ 18 h 206"/>
                <a:gd name="T50" fmla="*/ 26 w 84"/>
                <a:gd name="T51" fmla="*/ 8 h 206"/>
                <a:gd name="T52" fmla="*/ 32 w 84"/>
                <a:gd name="T53" fmla="*/ 2 h 206"/>
                <a:gd name="T54" fmla="*/ 42 w 84"/>
                <a:gd name="T55" fmla="*/ 0 h 206"/>
                <a:gd name="T56" fmla="*/ 42 w 84"/>
                <a:gd name="T57" fmla="*/ 0 h 206"/>
                <a:gd name="T58" fmla="*/ 50 w 84"/>
                <a:gd name="T59" fmla="*/ 2 h 206"/>
                <a:gd name="T60" fmla="*/ 58 w 84"/>
                <a:gd name="T61" fmla="*/ 8 h 206"/>
                <a:gd name="T62" fmla="*/ 64 w 84"/>
                <a:gd name="T63" fmla="*/ 18 h 206"/>
                <a:gd name="T64" fmla="*/ 70 w 84"/>
                <a:gd name="T65" fmla="*/ 30 h 206"/>
                <a:gd name="T66" fmla="*/ 76 w 84"/>
                <a:gd name="T67" fmla="*/ 46 h 206"/>
                <a:gd name="T68" fmla="*/ 80 w 84"/>
                <a:gd name="T69" fmla="*/ 62 h 206"/>
                <a:gd name="T70" fmla="*/ 82 w 84"/>
                <a:gd name="T71" fmla="*/ 82 h 206"/>
                <a:gd name="T72" fmla="*/ 84 w 84"/>
                <a:gd name="T73" fmla="*/ 102 h 206"/>
                <a:gd name="T74" fmla="*/ 84 w 84"/>
                <a:gd name="T75" fmla="*/ 10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4" h="206">
                  <a:moveTo>
                    <a:pt x="84" y="102"/>
                  </a:moveTo>
                  <a:lnTo>
                    <a:pt x="84" y="102"/>
                  </a:lnTo>
                  <a:lnTo>
                    <a:pt x="82" y="124"/>
                  </a:lnTo>
                  <a:lnTo>
                    <a:pt x="80" y="142"/>
                  </a:lnTo>
                  <a:lnTo>
                    <a:pt x="76" y="160"/>
                  </a:lnTo>
                  <a:lnTo>
                    <a:pt x="70" y="176"/>
                  </a:lnTo>
                  <a:lnTo>
                    <a:pt x="64" y="188"/>
                  </a:lnTo>
                  <a:lnTo>
                    <a:pt x="58" y="198"/>
                  </a:lnTo>
                  <a:lnTo>
                    <a:pt x="50" y="204"/>
                  </a:lnTo>
                  <a:lnTo>
                    <a:pt x="42" y="206"/>
                  </a:lnTo>
                  <a:lnTo>
                    <a:pt x="32" y="204"/>
                  </a:lnTo>
                  <a:lnTo>
                    <a:pt x="26" y="198"/>
                  </a:lnTo>
                  <a:lnTo>
                    <a:pt x="18" y="188"/>
                  </a:lnTo>
                  <a:lnTo>
                    <a:pt x="12" y="176"/>
                  </a:lnTo>
                  <a:lnTo>
                    <a:pt x="6" y="160"/>
                  </a:lnTo>
                  <a:lnTo>
                    <a:pt x="2" y="142"/>
                  </a:lnTo>
                  <a:lnTo>
                    <a:pt x="0" y="124"/>
                  </a:lnTo>
                  <a:lnTo>
                    <a:pt x="0" y="102"/>
                  </a:lnTo>
                  <a:lnTo>
                    <a:pt x="0" y="82"/>
                  </a:lnTo>
                  <a:lnTo>
                    <a:pt x="2" y="62"/>
                  </a:lnTo>
                  <a:lnTo>
                    <a:pt x="6" y="46"/>
                  </a:lnTo>
                  <a:lnTo>
                    <a:pt x="12" y="30"/>
                  </a:lnTo>
                  <a:lnTo>
                    <a:pt x="18" y="18"/>
                  </a:lnTo>
                  <a:lnTo>
                    <a:pt x="26" y="8"/>
                  </a:lnTo>
                  <a:lnTo>
                    <a:pt x="32" y="2"/>
                  </a:lnTo>
                  <a:lnTo>
                    <a:pt x="42" y="0"/>
                  </a:lnTo>
                  <a:lnTo>
                    <a:pt x="50" y="2"/>
                  </a:lnTo>
                  <a:lnTo>
                    <a:pt x="58" y="8"/>
                  </a:lnTo>
                  <a:lnTo>
                    <a:pt x="64" y="18"/>
                  </a:lnTo>
                  <a:lnTo>
                    <a:pt x="70" y="30"/>
                  </a:lnTo>
                  <a:lnTo>
                    <a:pt x="76" y="46"/>
                  </a:lnTo>
                  <a:lnTo>
                    <a:pt x="80" y="62"/>
                  </a:lnTo>
                  <a:lnTo>
                    <a:pt x="82" y="82"/>
                  </a:lnTo>
                  <a:lnTo>
                    <a:pt x="84"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08" name="Freeform 22"/>
            <p:cNvSpPr>
              <a:spLocks/>
            </p:cNvSpPr>
            <p:nvPr userDrawn="1"/>
          </p:nvSpPr>
          <p:spPr bwMode="auto">
            <a:xfrm>
              <a:off x="662" y="4070"/>
              <a:ext cx="114" cy="207"/>
            </a:xfrm>
            <a:custGeom>
              <a:avLst/>
              <a:gdLst>
                <a:gd name="T0" fmla="*/ 208 w 110"/>
                <a:gd name="T1" fmla="*/ 104 h 208"/>
                <a:gd name="T2" fmla="*/ 208 w 110"/>
                <a:gd name="T3" fmla="*/ 104 h 208"/>
                <a:gd name="T4" fmla="*/ 205 w 110"/>
                <a:gd name="T5" fmla="*/ 108 h 208"/>
                <a:gd name="T6" fmla="*/ 201 w 110"/>
                <a:gd name="T7" fmla="*/ 126 h 208"/>
                <a:gd name="T8" fmla="*/ 191 w 110"/>
                <a:gd name="T9" fmla="*/ 144 h 208"/>
                <a:gd name="T10" fmla="*/ 179 w 110"/>
                <a:gd name="T11" fmla="*/ 160 h 208"/>
                <a:gd name="T12" fmla="*/ 162 w 110"/>
                <a:gd name="T13" fmla="*/ 172 h 208"/>
                <a:gd name="T14" fmla="*/ 145 w 110"/>
                <a:gd name="T15" fmla="*/ 182 h 208"/>
                <a:gd name="T16" fmla="*/ 125 w 110"/>
                <a:gd name="T17" fmla="*/ 188 h 208"/>
                <a:gd name="T18" fmla="*/ 105 w 110"/>
                <a:gd name="T19" fmla="*/ 190 h 208"/>
                <a:gd name="T20" fmla="*/ 105 w 110"/>
                <a:gd name="T21" fmla="*/ 190 h 208"/>
                <a:gd name="T22" fmla="*/ 85 w 110"/>
                <a:gd name="T23" fmla="*/ 188 h 208"/>
                <a:gd name="T24" fmla="*/ 62 w 110"/>
                <a:gd name="T25" fmla="*/ 182 h 208"/>
                <a:gd name="T26" fmla="*/ 42 w 110"/>
                <a:gd name="T27" fmla="*/ 172 h 208"/>
                <a:gd name="T28" fmla="*/ 34 w 110"/>
                <a:gd name="T29" fmla="*/ 160 h 208"/>
                <a:gd name="T30" fmla="*/ 10 w 110"/>
                <a:gd name="T31" fmla="*/ 144 h 208"/>
                <a:gd name="T32" fmla="*/ 4 w 110"/>
                <a:gd name="T33" fmla="*/ 126 h 208"/>
                <a:gd name="T34" fmla="*/ 2 w 110"/>
                <a:gd name="T35" fmla="*/ 108 h 208"/>
                <a:gd name="T36" fmla="*/ 0 w 110"/>
                <a:gd name="T37" fmla="*/ 104 h 208"/>
                <a:gd name="T38" fmla="*/ 0 w 110"/>
                <a:gd name="T39" fmla="*/ 104 h 208"/>
                <a:gd name="T40" fmla="*/ 2 w 110"/>
                <a:gd name="T41" fmla="*/ 84 h 208"/>
                <a:gd name="T42" fmla="*/ 4 w 110"/>
                <a:gd name="T43" fmla="*/ 64 h 208"/>
                <a:gd name="T44" fmla="*/ 10 w 110"/>
                <a:gd name="T45" fmla="*/ 46 h 208"/>
                <a:gd name="T46" fmla="*/ 34 w 110"/>
                <a:gd name="T47" fmla="*/ 30 h 208"/>
                <a:gd name="T48" fmla="*/ 42 w 110"/>
                <a:gd name="T49" fmla="*/ 18 h 208"/>
                <a:gd name="T50" fmla="*/ 62 w 110"/>
                <a:gd name="T51" fmla="*/ 8 h 208"/>
                <a:gd name="T52" fmla="*/ 85 w 110"/>
                <a:gd name="T53" fmla="*/ 2 h 208"/>
                <a:gd name="T54" fmla="*/ 105 w 110"/>
                <a:gd name="T55" fmla="*/ 0 h 208"/>
                <a:gd name="T56" fmla="*/ 105 w 110"/>
                <a:gd name="T57" fmla="*/ 0 h 208"/>
                <a:gd name="T58" fmla="*/ 125 w 110"/>
                <a:gd name="T59" fmla="*/ 2 h 208"/>
                <a:gd name="T60" fmla="*/ 145 w 110"/>
                <a:gd name="T61" fmla="*/ 8 h 208"/>
                <a:gd name="T62" fmla="*/ 162 w 110"/>
                <a:gd name="T63" fmla="*/ 18 h 208"/>
                <a:gd name="T64" fmla="*/ 179 w 110"/>
                <a:gd name="T65" fmla="*/ 30 h 208"/>
                <a:gd name="T66" fmla="*/ 191 w 110"/>
                <a:gd name="T67" fmla="*/ 46 h 208"/>
                <a:gd name="T68" fmla="*/ 201 w 110"/>
                <a:gd name="T69" fmla="*/ 64 h 208"/>
                <a:gd name="T70" fmla="*/ 205 w 110"/>
                <a:gd name="T71" fmla="*/ 84 h 208"/>
                <a:gd name="T72" fmla="*/ 208 w 110"/>
                <a:gd name="T73" fmla="*/ 104 h 208"/>
                <a:gd name="T74" fmla="*/ 208 w 110"/>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0" h="208">
                  <a:moveTo>
                    <a:pt x="110" y="104"/>
                  </a:moveTo>
                  <a:lnTo>
                    <a:pt x="110" y="104"/>
                  </a:lnTo>
                  <a:lnTo>
                    <a:pt x="108" y="126"/>
                  </a:lnTo>
                  <a:lnTo>
                    <a:pt x="106" y="144"/>
                  </a:lnTo>
                  <a:lnTo>
                    <a:pt x="100" y="162"/>
                  </a:lnTo>
                  <a:lnTo>
                    <a:pt x="94" y="178"/>
                  </a:lnTo>
                  <a:lnTo>
                    <a:pt x="86" y="190"/>
                  </a:lnTo>
                  <a:lnTo>
                    <a:pt x="76" y="200"/>
                  </a:lnTo>
                  <a:lnTo>
                    <a:pt x="66" y="206"/>
                  </a:lnTo>
                  <a:lnTo>
                    <a:pt x="56" y="208"/>
                  </a:lnTo>
                  <a:lnTo>
                    <a:pt x="44" y="206"/>
                  </a:lnTo>
                  <a:lnTo>
                    <a:pt x="34" y="200"/>
                  </a:lnTo>
                  <a:lnTo>
                    <a:pt x="24" y="190"/>
                  </a:lnTo>
                  <a:lnTo>
                    <a:pt x="16" y="178"/>
                  </a:lnTo>
                  <a:lnTo>
                    <a:pt x="10" y="162"/>
                  </a:lnTo>
                  <a:lnTo>
                    <a:pt x="4" y="144"/>
                  </a:lnTo>
                  <a:lnTo>
                    <a:pt x="2" y="126"/>
                  </a:lnTo>
                  <a:lnTo>
                    <a:pt x="0" y="104"/>
                  </a:lnTo>
                  <a:lnTo>
                    <a:pt x="2" y="84"/>
                  </a:lnTo>
                  <a:lnTo>
                    <a:pt x="4" y="64"/>
                  </a:lnTo>
                  <a:lnTo>
                    <a:pt x="10" y="46"/>
                  </a:lnTo>
                  <a:lnTo>
                    <a:pt x="16" y="30"/>
                  </a:lnTo>
                  <a:lnTo>
                    <a:pt x="24" y="18"/>
                  </a:lnTo>
                  <a:lnTo>
                    <a:pt x="34" y="8"/>
                  </a:lnTo>
                  <a:lnTo>
                    <a:pt x="44" y="2"/>
                  </a:lnTo>
                  <a:lnTo>
                    <a:pt x="56" y="0"/>
                  </a:lnTo>
                  <a:lnTo>
                    <a:pt x="66" y="2"/>
                  </a:lnTo>
                  <a:lnTo>
                    <a:pt x="76" y="8"/>
                  </a:lnTo>
                  <a:lnTo>
                    <a:pt x="86" y="18"/>
                  </a:lnTo>
                  <a:lnTo>
                    <a:pt x="94" y="30"/>
                  </a:lnTo>
                  <a:lnTo>
                    <a:pt x="100" y="46"/>
                  </a:lnTo>
                  <a:lnTo>
                    <a:pt x="106" y="64"/>
                  </a:lnTo>
                  <a:lnTo>
                    <a:pt x="108" y="84"/>
                  </a:lnTo>
                  <a:lnTo>
                    <a:pt x="11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09" name="Freeform 23"/>
            <p:cNvSpPr>
              <a:spLocks/>
            </p:cNvSpPr>
            <p:nvPr userDrawn="1"/>
          </p:nvSpPr>
          <p:spPr bwMode="auto">
            <a:xfrm>
              <a:off x="884" y="4070"/>
              <a:ext cx="133" cy="207"/>
            </a:xfrm>
            <a:custGeom>
              <a:avLst/>
              <a:gdLst>
                <a:gd name="T0" fmla="*/ 116 w 134"/>
                <a:gd name="T1" fmla="*/ 104 h 208"/>
                <a:gd name="T2" fmla="*/ 116 w 134"/>
                <a:gd name="T3" fmla="*/ 104 h 208"/>
                <a:gd name="T4" fmla="*/ 114 w 134"/>
                <a:gd name="T5" fmla="*/ 106 h 208"/>
                <a:gd name="T6" fmla="*/ 110 w 134"/>
                <a:gd name="T7" fmla="*/ 126 h 208"/>
                <a:gd name="T8" fmla="*/ 104 w 134"/>
                <a:gd name="T9" fmla="*/ 144 h 208"/>
                <a:gd name="T10" fmla="*/ 96 w 134"/>
                <a:gd name="T11" fmla="*/ 160 h 208"/>
                <a:gd name="T12" fmla="*/ 86 w 134"/>
                <a:gd name="T13" fmla="*/ 172 h 208"/>
                <a:gd name="T14" fmla="*/ 74 w 134"/>
                <a:gd name="T15" fmla="*/ 182 h 208"/>
                <a:gd name="T16" fmla="*/ 67 w 134"/>
                <a:gd name="T17" fmla="*/ 188 h 208"/>
                <a:gd name="T18" fmla="*/ 66 w 134"/>
                <a:gd name="T19" fmla="*/ 190 h 208"/>
                <a:gd name="T20" fmla="*/ 66 w 134"/>
                <a:gd name="T21" fmla="*/ 190 h 208"/>
                <a:gd name="T22" fmla="*/ 54 w 134"/>
                <a:gd name="T23" fmla="*/ 188 h 208"/>
                <a:gd name="T24" fmla="*/ 40 w 134"/>
                <a:gd name="T25" fmla="*/ 182 h 208"/>
                <a:gd name="T26" fmla="*/ 30 w 134"/>
                <a:gd name="T27" fmla="*/ 172 h 208"/>
                <a:gd name="T28" fmla="*/ 20 w 134"/>
                <a:gd name="T29" fmla="*/ 160 h 208"/>
                <a:gd name="T30" fmla="*/ 10 w 134"/>
                <a:gd name="T31" fmla="*/ 144 h 208"/>
                <a:gd name="T32" fmla="*/ 4 w 134"/>
                <a:gd name="T33" fmla="*/ 126 h 208"/>
                <a:gd name="T34" fmla="*/ 0 w 134"/>
                <a:gd name="T35" fmla="*/ 106 h 208"/>
                <a:gd name="T36" fmla="*/ 0 w 134"/>
                <a:gd name="T37" fmla="*/ 104 h 208"/>
                <a:gd name="T38" fmla="*/ 0 w 134"/>
                <a:gd name="T39" fmla="*/ 104 h 208"/>
                <a:gd name="T40" fmla="*/ 0 w 134"/>
                <a:gd name="T41" fmla="*/ 82 h 208"/>
                <a:gd name="T42" fmla="*/ 4 w 134"/>
                <a:gd name="T43" fmla="*/ 64 h 208"/>
                <a:gd name="T44" fmla="*/ 10 w 134"/>
                <a:gd name="T45" fmla="*/ 46 h 208"/>
                <a:gd name="T46" fmla="*/ 20 w 134"/>
                <a:gd name="T47" fmla="*/ 30 h 208"/>
                <a:gd name="T48" fmla="*/ 30 w 134"/>
                <a:gd name="T49" fmla="*/ 18 h 208"/>
                <a:gd name="T50" fmla="*/ 40 w 134"/>
                <a:gd name="T51" fmla="*/ 8 h 208"/>
                <a:gd name="T52" fmla="*/ 54 w 134"/>
                <a:gd name="T53" fmla="*/ 2 h 208"/>
                <a:gd name="T54" fmla="*/ 66 w 134"/>
                <a:gd name="T55" fmla="*/ 0 h 208"/>
                <a:gd name="T56" fmla="*/ 66 w 134"/>
                <a:gd name="T57" fmla="*/ 0 h 208"/>
                <a:gd name="T58" fmla="*/ 67 w 134"/>
                <a:gd name="T59" fmla="*/ 2 h 208"/>
                <a:gd name="T60" fmla="*/ 74 w 134"/>
                <a:gd name="T61" fmla="*/ 8 h 208"/>
                <a:gd name="T62" fmla="*/ 86 w 134"/>
                <a:gd name="T63" fmla="*/ 18 h 208"/>
                <a:gd name="T64" fmla="*/ 96 w 134"/>
                <a:gd name="T65" fmla="*/ 30 h 208"/>
                <a:gd name="T66" fmla="*/ 104 w 134"/>
                <a:gd name="T67" fmla="*/ 46 h 208"/>
                <a:gd name="T68" fmla="*/ 110 w 134"/>
                <a:gd name="T69" fmla="*/ 64 h 208"/>
                <a:gd name="T70" fmla="*/ 114 w 134"/>
                <a:gd name="T71" fmla="*/ 82 h 208"/>
                <a:gd name="T72" fmla="*/ 116 w 134"/>
                <a:gd name="T73" fmla="*/ 104 h 208"/>
                <a:gd name="T74" fmla="*/ 116 w 134"/>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4" h="208">
                  <a:moveTo>
                    <a:pt x="134" y="104"/>
                  </a:moveTo>
                  <a:lnTo>
                    <a:pt x="134" y="104"/>
                  </a:lnTo>
                  <a:lnTo>
                    <a:pt x="132" y="124"/>
                  </a:lnTo>
                  <a:lnTo>
                    <a:pt x="128" y="144"/>
                  </a:lnTo>
                  <a:lnTo>
                    <a:pt x="122" y="162"/>
                  </a:lnTo>
                  <a:lnTo>
                    <a:pt x="114" y="178"/>
                  </a:lnTo>
                  <a:lnTo>
                    <a:pt x="104" y="190"/>
                  </a:lnTo>
                  <a:lnTo>
                    <a:pt x="92" y="200"/>
                  </a:lnTo>
                  <a:lnTo>
                    <a:pt x="80" y="206"/>
                  </a:lnTo>
                  <a:lnTo>
                    <a:pt x="66" y="208"/>
                  </a:lnTo>
                  <a:lnTo>
                    <a:pt x="54" y="206"/>
                  </a:lnTo>
                  <a:lnTo>
                    <a:pt x="40" y="200"/>
                  </a:lnTo>
                  <a:lnTo>
                    <a:pt x="30" y="190"/>
                  </a:lnTo>
                  <a:lnTo>
                    <a:pt x="20" y="178"/>
                  </a:lnTo>
                  <a:lnTo>
                    <a:pt x="10" y="162"/>
                  </a:lnTo>
                  <a:lnTo>
                    <a:pt x="4" y="144"/>
                  </a:lnTo>
                  <a:lnTo>
                    <a:pt x="0" y="124"/>
                  </a:lnTo>
                  <a:lnTo>
                    <a:pt x="0" y="104"/>
                  </a:lnTo>
                  <a:lnTo>
                    <a:pt x="0" y="82"/>
                  </a:lnTo>
                  <a:lnTo>
                    <a:pt x="4" y="64"/>
                  </a:lnTo>
                  <a:lnTo>
                    <a:pt x="10" y="46"/>
                  </a:lnTo>
                  <a:lnTo>
                    <a:pt x="20" y="30"/>
                  </a:lnTo>
                  <a:lnTo>
                    <a:pt x="30" y="18"/>
                  </a:lnTo>
                  <a:lnTo>
                    <a:pt x="40" y="8"/>
                  </a:lnTo>
                  <a:lnTo>
                    <a:pt x="54" y="2"/>
                  </a:lnTo>
                  <a:lnTo>
                    <a:pt x="66" y="0"/>
                  </a:lnTo>
                  <a:lnTo>
                    <a:pt x="80" y="2"/>
                  </a:lnTo>
                  <a:lnTo>
                    <a:pt x="92" y="8"/>
                  </a:lnTo>
                  <a:lnTo>
                    <a:pt x="104" y="18"/>
                  </a:lnTo>
                  <a:lnTo>
                    <a:pt x="114" y="30"/>
                  </a:lnTo>
                  <a:lnTo>
                    <a:pt x="122" y="46"/>
                  </a:lnTo>
                  <a:lnTo>
                    <a:pt x="128" y="64"/>
                  </a:lnTo>
                  <a:lnTo>
                    <a:pt x="132" y="82"/>
                  </a:lnTo>
                  <a:lnTo>
                    <a:pt x="134"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0" name="Freeform 24"/>
            <p:cNvSpPr>
              <a:spLocks/>
            </p:cNvSpPr>
            <p:nvPr userDrawn="1"/>
          </p:nvSpPr>
          <p:spPr bwMode="auto">
            <a:xfrm>
              <a:off x="1106" y="4065"/>
              <a:ext cx="158" cy="212"/>
            </a:xfrm>
            <a:custGeom>
              <a:avLst/>
              <a:gdLst>
                <a:gd name="T0" fmla="*/ 124 w 160"/>
                <a:gd name="T1" fmla="*/ 124 h 210"/>
                <a:gd name="T2" fmla="*/ 124 w 160"/>
                <a:gd name="T3" fmla="*/ 124 h 210"/>
                <a:gd name="T4" fmla="*/ 124 w 160"/>
                <a:gd name="T5" fmla="*/ 144 h 210"/>
                <a:gd name="T6" fmla="*/ 119 w 160"/>
                <a:gd name="T7" fmla="*/ 170 h 210"/>
                <a:gd name="T8" fmla="*/ 115 w 160"/>
                <a:gd name="T9" fmla="*/ 200 h 210"/>
                <a:gd name="T10" fmla="*/ 111 w 160"/>
                <a:gd name="T11" fmla="*/ 216 h 210"/>
                <a:gd name="T12" fmla="*/ 105 w 160"/>
                <a:gd name="T13" fmla="*/ 228 h 210"/>
                <a:gd name="T14" fmla="*/ 94 w 160"/>
                <a:gd name="T15" fmla="*/ 238 h 210"/>
                <a:gd name="T16" fmla="*/ 78 w 160"/>
                <a:gd name="T17" fmla="*/ 244 h 210"/>
                <a:gd name="T18" fmla="*/ 62 w 160"/>
                <a:gd name="T19" fmla="*/ 246 h 210"/>
                <a:gd name="T20" fmla="*/ 62 w 160"/>
                <a:gd name="T21" fmla="*/ 246 h 210"/>
                <a:gd name="T22" fmla="*/ 46 w 160"/>
                <a:gd name="T23" fmla="*/ 244 h 210"/>
                <a:gd name="T24" fmla="*/ 40 w 160"/>
                <a:gd name="T25" fmla="*/ 238 h 210"/>
                <a:gd name="T26" fmla="*/ 36 w 160"/>
                <a:gd name="T27" fmla="*/ 228 h 210"/>
                <a:gd name="T28" fmla="*/ 24 w 160"/>
                <a:gd name="T29" fmla="*/ 216 h 210"/>
                <a:gd name="T30" fmla="*/ 14 w 160"/>
                <a:gd name="T31" fmla="*/ 200 h 210"/>
                <a:gd name="T32" fmla="*/ 6 w 160"/>
                <a:gd name="T33" fmla="*/ 170 h 210"/>
                <a:gd name="T34" fmla="*/ 2 w 160"/>
                <a:gd name="T35" fmla="*/ 144 h 210"/>
                <a:gd name="T36" fmla="*/ 0 w 160"/>
                <a:gd name="T37" fmla="*/ 124 h 210"/>
                <a:gd name="T38" fmla="*/ 0 w 160"/>
                <a:gd name="T39" fmla="*/ 124 h 210"/>
                <a:gd name="T40" fmla="*/ 2 w 160"/>
                <a:gd name="T41" fmla="*/ 102 h 210"/>
                <a:gd name="T42" fmla="*/ 6 w 160"/>
                <a:gd name="T43" fmla="*/ 82 h 210"/>
                <a:gd name="T44" fmla="*/ 14 w 160"/>
                <a:gd name="T45" fmla="*/ 46 h 210"/>
                <a:gd name="T46" fmla="*/ 24 w 160"/>
                <a:gd name="T47" fmla="*/ 30 h 210"/>
                <a:gd name="T48" fmla="*/ 36 w 160"/>
                <a:gd name="T49" fmla="*/ 18 h 210"/>
                <a:gd name="T50" fmla="*/ 40 w 160"/>
                <a:gd name="T51" fmla="*/ 8 h 210"/>
                <a:gd name="T52" fmla="*/ 46 w 160"/>
                <a:gd name="T53" fmla="*/ 2 h 210"/>
                <a:gd name="T54" fmla="*/ 62 w 160"/>
                <a:gd name="T55" fmla="*/ 0 h 210"/>
                <a:gd name="T56" fmla="*/ 62 w 160"/>
                <a:gd name="T57" fmla="*/ 0 h 210"/>
                <a:gd name="T58" fmla="*/ 78 w 160"/>
                <a:gd name="T59" fmla="*/ 2 h 210"/>
                <a:gd name="T60" fmla="*/ 94 w 160"/>
                <a:gd name="T61" fmla="*/ 8 h 210"/>
                <a:gd name="T62" fmla="*/ 105 w 160"/>
                <a:gd name="T63" fmla="*/ 18 h 210"/>
                <a:gd name="T64" fmla="*/ 111 w 160"/>
                <a:gd name="T65" fmla="*/ 30 h 210"/>
                <a:gd name="T66" fmla="*/ 115 w 160"/>
                <a:gd name="T67" fmla="*/ 46 h 210"/>
                <a:gd name="T68" fmla="*/ 119 w 160"/>
                <a:gd name="T69" fmla="*/ 82 h 210"/>
                <a:gd name="T70" fmla="*/ 124 w 160"/>
                <a:gd name="T71" fmla="*/ 102 h 210"/>
                <a:gd name="T72" fmla="*/ 124 w 160"/>
                <a:gd name="T73" fmla="*/ 124 h 210"/>
                <a:gd name="T74" fmla="*/ 124 w 160"/>
                <a:gd name="T75" fmla="*/ 124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60" h="210">
                  <a:moveTo>
                    <a:pt x="160" y="106"/>
                  </a:moveTo>
                  <a:lnTo>
                    <a:pt x="160" y="106"/>
                  </a:lnTo>
                  <a:lnTo>
                    <a:pt x="160" y="126"/>
                  </a:lnTo>
                  <a:lnTo>
                    <a:pt x="154" y="146"/>
                  </a:lnTo>
                  <a:lnTo>
                    <a:pt x="146" y="164"/>
                  </a:lnTo>
                  <a:lnTo>
                    <a:pt x="138" y="180"/>
                  </a:lnTo>
                  <a:lnTo>
                    <a:pt x="126" y="192"/>
                  </a:lnTo>
                  <a:lnTo>
                    <a:pt x="112" y="202"/>
                  </a:lnTo>
                  <a:lnTo>
                    <a:pt x="96" y="208"/>
                  </a:lnTo>
                  <a:lnTo>
                    <a:pt x="80" y="210"/>
                  </a:lnTo>
                  <a:lnTo>
                    <a:pt x="64" y="208"/>
                  </a:lnTo>
                  <a:lnTo>
                    <a:pt x="50" y="202"/>
                  </a:lnTo>
                  <a:lnTo>
                    <a:pt x="36" y="192"/>
                  </a:lnTo>
                  <a:lnTo>
                    <a:pt x="24" y="180"/>
                  </a:lnTo>
                  <a:lnTo>
                    <a:pt x="14" y="164"/>
                  </a:lnTo>
                  <a:lnTo>
                    <a:pt x="6" y="146"/>
                  </a:lnTo>
                  <a:lnTo>
                    <a:pt x="2" y="126"/>
                  </a:lnTo>
                  <a:lnTo>
                    <a:pt x="0" y="106"/>
                  </a:lnTo>
                  <a:lnTo>
                    <a:pt x="2" y="84"/>
                  </a:lnTo>
                  <a:lnTo>
                    <a:pt x="6" y="64"/>
                  </a:lnTo>
                  <a:lnTo>
                    <a:pt x="14" y="46"/>
                  </a:lnTo>
                  <a:lnTo>
                    <a:pt x="24" y="30"/>
                  </a:lnTo>
                  <a:lnTo>
                    <a:pt x="36" y="18"/>
                  </a:lnTo>
                  <a:lnTo>
                    <a:pt x="50" y="8"/>
                  </a:lnTo>
                  <a:lnTo>
                    <a:pt x="64" y="2"/>
                  </a:lnTo>
                  <a:lnTo>
                    <a:pt x="80" y="0"/>
                  </a:lnTo>
                  <a:lnTo>
                    <a:pt x="96" y="2"/>
                  </a:lnTo>
                  <a:lnTo>
                    <a:pt x="112" y="8"/>
                  </a:lnTo>
                  <a:lnTo>
                    <a:pt x="126" y="18"/>
                  </a:lnTo>
                  <a:lnTo>
                    <a:pt x="138" y="30"/>
                  </a:lnTo>
                  <a:lnTo>
                    <a:pt x="146" y="46"/>
                  </a:lnTo>
                  <a:lnTo>
                    <a:pt x="154" y="64"/>
                  </a:lnTo>
                  <a:lnTo>
                    <a:pt x="160" y="84"/>
                  </a:lnTo>
                  <a:lnTo>
                    <a:pt x="16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1" name="Freeform 25"/>
            <p:cNvSpPr>
              <a:spLocks/>
            </p:cNvSpPr>
            <p:nvPr userDrawn="1"/>
          </p:nvSpPr>
          <p:spPr bwMode="auto">
            <a:xfrm>
              <a:off x="1323" y="4065"/>
              <a:ext cx="188" cy="212"/>
            </a:xfrm>
            <a:custGeom>
              <a:avLst/>
              <a:gdLst>
                <a:gd name="T0" fmla="*/ 188 w 188"/>
                <a:gd name="T1" fmla="*/ 122 h 210"/>
                <a:gd name="T2" fmla="*/ 188 w 188"/>
                <a:gd name="T3" fmla="*/ 122 h 210"/>
                <a:gd name="T4" fmla="*/ 186 w 188"/>
                <a:gd name="T5" fmla="*/ 144 h 210"/>
                <a:gd name="T6" fmla="*/ 180 w 188"/>
                <a:gd name="T7" fmla="*/ 170 h 210"/>
                <a:gd name="T8" fmla="*/ 172 w 188"/>
                <a:gd name="T9" fmla="*/ 200 h 210"/>
                <a:gd name="T10" fmla="*/ 160 w 188"/>
                <a:gd name="T11" fmla="*/ 216 h 210"/>
                <a:gd name="T12" fmla="*/ 146 w 188"/>
                <a:gd name="T13" fmla="*/ 228 h 210"/>
                <a:gd name="T14" fmla="*/ 130 w 188"/>
                <a:gd name="T15" fmla="*/ 238 h 210"/>
                <a:gd name="T16" fmla="*/ 112 w 188"/>
                <a:gd name="T17" fmla="*/ 244 h 210"/>
                <a:gd name="T18" fmla="*/ 94 w 188"/>
                <a:gd name="T19" fmla="*/ 246 h 210"/>
                <a:gd name="T20" fmla="*/ 94 w 188"/>
                <a:gd name="T21" fmla="*/ 246 h 210"/>
                <a:gd name="T22" fmla="*/ 76 w 188"/>
                <a:gd name="T23" fmla="*/ 244 h 210"/>
                <a:gd name="T24" fmla="*/ 58 w 188"/>
                <a:gd name="T25" fmla="*/ 238 h 210"/>
                <a:gd name="T26" fmla="*/ 42 w 188"/>
                <a:gd name="T27" fmla="*/ 228 h 210"/>
                <a:gd name="T28" fmla="*/ 28 w 188"/>
                <a:gd name="T29" fmla="*/ 216 h 210"/>
                <a:gd name="T30" fmla="*/ 16 w 188"/>
                <a:gd name="T31" fmla="*/ 200 h 210"/>
                <a:gd name="T32" fmla="*/ 8 w 188"/>
                <a:gd name="T33" fmla="*/ 170 h 210"/>
                <a:gd name="T34" fmla="*/ 2 w 188"/>
                <a:gd name="T35" fmla="*/ 144 h 210"/>
                <a:gd name="T36" fmla="*/ 0 w 188"/>
                <a:gd name="T37" fmla="*/ 122 h 210"/>
                <a:gd name="T38" fmla="*/ 0 w 188"/>
                <a:gd name="T39" fmla="*/ 122 h 210"/>
                <a:gd name="T40" fmla="*/ 2 w 188"/>
                <a:gd name="T41" fmla="*/ 102 h 210"/>
                <a:gd name="T42" fmla="*/ 8 w 188"/>
                <a:gd name="T43" fmla="*/ 82 h 210"/>
                <a:gd name="T44" fmla="*/ 16 w 188"/>
                <a:gd name="T45" fmla="*/ 46 h 210"/>
                <a:gd name="T46" fmla="*/ 28 w 188"/>
                <a:gd name="T47" fmla="*/ 30 h 210"/>
                <a:gd name="T48" fmla="*/ 42 w 188"/>
                <a:gd name="T49" fmla="*/ 18 h 210"/>
                <a:gd name="T50" fmla="*/ 58 w 188"/>
                <a:gd name="T51" fmla="*/ 8 h 210"/>
                <a:gd name="T52" fmla="*/ 76 w 188"/>
                <a:gd name="T53" fmla="*/ 2 h 210"/>
                <a:gd name="T54" fmla="*/ 94 w 188"/>
                <a:gd name="T55" fmla="*/ 0 h 210"/>
                <a:gd name="T56" fmla="*/ 94 w 188"/>
                <a:gd name="T57" fmla="*/ 0 h 210"/>
                <a:gd name="T58" fmla="*/ 112 w 188"/>
                <a:gd name="T59" fmla="*/ 2 h 210"/>
                <a:gd name="T60" fmla="*/ 130 w 188"/>
                <a:gd name="T61" fmla="*/ 8 h 210"/>
                <a:gd name="T62" fmla="*/ 146 w 188"/>
                <a:gd name="T63" fmla="*/ 18 h 210"/>
                <a:gd name="T64" fmla="*/ 160 w 188"/>
                <a:gd name="T65" fmla="*/ 30 h 210"/>
                <a:gd name="T66" fmla="*/ 172 w 188"/>
                <a:gd name="T67" fmla="*/ 46 h 210"/>
                <a:gd name="T68" fmla="*/ 180 w 188"/>
                <a:gd name="T69" fmla="*/ 82 h 210"/>
                <a:gd name="T70" fmla="*/ 186 w 188"/>
                <a:gd name="T71" fmla="*/ 102 h 210"/>
                <a:gd name="T72" fmla="*/ 188 w 188"/>
                <a:gd name="T73" fmla="*/ 122 h 210"/>
                <a:gd name="T74" fmla="*/ 188 w 188"/>
                <a:gd name="T75" fmla="*/ 122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88" h="210">
                  <a:moveTo>
                    <a:pt x="188" y="104"/>
                  </a:moveTo>
                  <a:lnTo>
                    <a:pt x="188" y="104"/>
                  </a:lnTo>
                  <a:lnTo>
                    <a:pt x="186" y="126"/>
                  </a:lnTo>
                  <a:lnTo>
                    <a:pt x="180" y="146"/>
                  </a:lnTo>
                  <a:lnTo>
                    <a:pt x="172" y="164"/>
                  </a:lnTo>
                  <a:lnTo>
                    <a:pt x="160" y="180"/>
                  </a:lnTo>
                  <a:lnTo>
                    <a:pt x="146" y="192"/>
                  </a:lnTo>
                  <a:lnTo>
                    <a:pt x="130" y="202"/>
                  </a:lnTo>
                  <a:lnTo>
                    <a:pt x="112" y="208"/>
                  </a:lnTo>
                  <a:lnTo>
                    <a:pt x="94" y="210"/>
                  </a:lnTo>
                  <a:lnTo>
                    <a:pt x="76" y="208"/>
                  </a:lnTo>
                  <a:lnTo>
                    <a:pt x="58" y="202"/>
                  </a:lnTo>
                  <a:lnTo>
                    <a:pt x="42" y="192"/>
                  </a:lnTo>
                  <a:lnTo>
                    <a:pt x="28" y="180"/>
                  </a:lnTo>
                  <a:lnTo>
                    <a:pt x="16" y="164"/>
                  </a:lnTo>
                  <a:lnTo>
                    <a:pt x="8" y="146"/>
                  </a:lnTo>
                  <a:lnTo>
                    <a:pt x="2" y="126"/>
                  </a:lnTo>
                  <a:lnTo>
                    <a:pt x="0" y="104"/>
                  </a:lnTo>
                  <a:lnTo>
                    <a:pt x="2" y="84"/>
                  </a:lnTo>
                  <a:lnTo>
                    <a:pt x="8" y="64"/>
                  </a:lnTo>
                  <a:lnTo>
                    <a:pt x="16" y="46"/>
                  </a:lnTo>
                  <a:lnTo>
                    <a:pt x="28" y="30"/>
                  </a:lnTo>
                  <a:lnTo>
                    <a:pt x="42" y="18"/>
                  </a:lnTo>
                  <a:lnTo>
                    <a:pt x="58" y="8"/>
                  </a:lnTo>
                  <a:lnTo>
                    <a:pt x="76" y="2"/>
                  </a:lnTo>
                  <a:lnTo>
                    <a:pt x="94" y="0"/>
                  </a:lnTo>
                  <a:lnTo>
                    <a:pt x="112" y="2"/>
                  </a:lnTo>
                  <a:lnTo>
                    <a:pt x="130" y="8"/>
                  </a:lnTo>
                  <a:lnTo>
                    <a:pt x="146" y="18"/>
                  </a:lnTo>
                  <a:lnTo>
                    <a:pt x="160" y="30"/>
                  </a:lnTo>
                  <a:lnTo>
                    <a:pt x="172" y="46"/>
                  </a:lnTo>
                  <a:lnTo>
                    <a:pt x="180" y="64"/>
                  </a:lnTo>
                  <a:lnTo>
                    <a:pt x="186" y="84"/>
                  </a:lnTo>
                  <a:lnTo>
                    <a:pt x="188"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2" name="Freeform 26"/>
            <p:cNvSpPr>
              <a:spLocks/>
            </p:cNvSpPr>
            <p:nvPr userDrawn="1"/>
          </p:nvSpPr>
          <p:spPr bwMode="auto">
            <a:xfrm>
              <a:off x="1546"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0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0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0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0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0" y="180"/>
                  </a:lnTo>
                  <a:lnTo>
                    <a:pt x="166" y="194"/>
                  </a:lnTo>
                  <a:lnTo>
                    <a:pt x="148" y="204"/>
                  </a:lnTo>
                  <a:lnTo>
                    <a:pt x="128" y="210"/>
                  </a:lnTo>
                  <a:lnTo>
                    <a:pt x="106" y="212"/>
                  </a:lnTo>
                  <a:lnTo>
                    <a:pt x="84" y="210"/>
                  </a:lnTo>
                  <a:lnTo>
                    <a:pt x="64" y="204"/>
                  </a:lnTo>
                  <a:lnTo>
                    <a:pt x="46" y="194"/>
                  </a:lnTo>
                  <a:lnTo>
                    <a:pt x="30" y="180"/>
                  </a:lnTo>
                  <a:lnTo>
                    <a:pt x="18" y="166"/>
                  </a:lnTo>
                  <a:lnTo>
                    <a:pt x="8" y="148"/>
                  </a:lnTo>
                  <a:lnTo>
                    <a:pt x="2" y="128"/>
                  </a:lnTo>
                  <a:lnTo>
                    <a:pt x="0" y="106"/>
                  </a:lnTo>
                  <a:lnTo>
                    <a:pt x="2" y="84"/>
                  </a:lnTo>
                  <a:lnTo>
                    <a:pt x="8" y="64"/>
                  </a:lnTo>
                  <a:lnTo>
                    <a:pt x="18" y="46"/>
                  </a:lnTo>
                  <a:lnTo>
                    <a:pt x="30" y="32"/>
                  </a:lnTo>
                  <a:lnTo>
                    <a:pt x="46" y="18"/>
                  </a:lnTo>
                  <a:lnTo>
                    <a:pt x="64" y="8"/>
                  </a:lnTo>
                  <a:lnTo>
                    <a:pt x="84" y="2"/>
                  </a:lnTo>
                  <a:lnTo>
                    <a:pt x="106" y="0"/>
                  </a:lnTo>
                  <a:lnTo>
                    <a:pt x="128" y="2"/>
                  </a:lnTo>
                  <a:lnTo>
                    <a:pt x="148" y="8"/>
                  </a:lnTo>
                  <a:lnTo>
                    <a:pt x="166" y="18"/>
                  </a:lnTo>
                  <a:lnTo>
                    <a:pt x="180"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3" name="Freeform 27"/>
            <p:cNvSpPr>
              <a:spLocks/>
            </p:cNvSpPr>
            <p:nvPr userDrawn="1"/>
          </p:nvSpPr>
          <p:spPr bwMode="auto">
            <a:xfrm>
              <a:off x="4888" y="4074"/>
              <a:ext cx="30" cy="203"/>
            </a:xfrm>
            <a:custGeom>
              <a:avLst/>
              <a:gdLst>
                <a:gd name="T0" fmla="*/ 0 w 32"/>
                <a:gd name="T1" fmla="*/ 102 h 204"/>
                <a:gd name="T2" fmla="*/ 0 w 32"/>
                <a:gd name="T3" fmla="*/ 102 h 204"/>
                <a:gd name="T4" fmla="*/ 2 w 32"/>
                <a:gd name="T5" fmla="*/ 124 h 204"/>
                <a:gd name="T6" fmla="*/ 4 w 32"/>
                <a:gd name="T7" fmla="*/ 156 h 204"/>
                <a:gd name="T8" fmla="*/ 8 w 32"/>
                <a:gd name="T9" fmla="*/ 178 h 204"/>
                <a:gd name="T10" fmla="*/ 8 w 32"/>
                <a:gd name="T11" fmla="*/ 184 h 204"/>
                <a:gd name="T12" fmla="*/ 8 w 32"/>
                <a:gd name="T13" fmla="*/ 186 h 204"/>
                <a:gd name="T14" fmla="*/ 8 w 32"/>
                <a:gd name="T15" fmla="*/ 186 h 204"/>
                <a:gd name="T16" fmla="*/ 8 w 32"/>
                <a:gd name="T17" fmla="*/ 184 h 204"/>
                <a:gd name="T18" fmla="*/ 8 w 32"/>
                <a:gd name="T19" fmla="*/ 178 h 204"/>
                <a:gd name="T20" fmla="*/ 8 w 32"/>
                <a:gd name="T21" fmla="*/ 156 h 204"/>
                <a:gd name="T22" fmla="*/ 9 w 32"/>
                <a:gd name="T23" fmla="*/ 124 h 204"/>
                <a:gd name="T24" fmla="*/ 10 w 32"/>
                <a:gd name="T25" fmla="*/ 102 h 204"/>
                <a:gd name="T26" fmla="*/ 10 w 32"/>
                <a:gd name="T27" fmla="*/ 102 h 204"/>
                <a:gd name="T28" fmla="*/ 9 w 32"/>
                <a:gd name="T29" fmla="*/ 62 h 204"/>
                <a:gd name="T30" fmla="*/ 8 w 32"/>
                <a:gd name="T31" fmla="*/ 30 h 204"/>
                <a:gd name="T32" fmla="*/ 8 w 32"/>
                <a:gd name="T33" fmla="*/ 8 h 204"/>
                <a:gd name="T34" fmla="*/ 8 w 32"/>
                <a:gd name="T35" fmla="*/ 2 h 204"/>
                <a:gd name="T36" fmla="*/ 8 w 32"/>
                <a:gd name="T37" fmla="*/ 0 h 204"/>
                <a:gd name="T38" fmla="*/ 8 w 32"/>
                <a:gd name="T39" fmla="*/ 0 h 204"/>
                <a:gd name="T40" fmla="*/ 8 w 32"/>
                <a:gd name="T41" fmla="*/ 2 h 204"/>
                <a:gd name="T42" fmla="*/ 8 w 32"/>
                <a:gd name="T43" fmla="*/ 8 h 204"/>
                <a:gd name="T44" fmla="*/ 4 w 32"/>
                <a:gd name="T45" fmla="*/ 30 h 204"/>
                <a:gd name="T46" fmla="*/ 2 w 32"/>
                <a:gd name="T47" fmla="*/ 62 h 204"/>
                <a:gd name="T48" fmla="*/ 0 w 32"/>
                <a:gd name="T49" fmla="*/ 102 h 204"/>
                <a:gd name="T50" fmla="*/ 0 w 32"/>
                <a:gd name="T51" fmla="*/ 102 h 2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2" h="204">
                  <a:moveTo>
                    <a:pt x="0" y="102"/>
                  </a:moveTo>
                  <a:lnTo>
                    <a:pt x="0" y="102"/>
                  </a:lnTo>
                  <a:lnTo>
                    <a:pt x="2" y="142"/>
                  </a:lnTo>
                  <a:lnTo>
                    <a:pt x="4" y="174"/>
                  </a:lnTo>
                  <a:lnTo>
                    <a:pt x="10" y="196"/>
                  </a:lnTo>
                  <a:lnTo>
                    <a:pt x="12" y="202"/>
                  </a:lnTo>
                  <a:lnTo>
                    <a:pt x="16" y="204"/>
                  </a:lnTo>
                  <a:lnTo>
                    <a:pt x="20" y="202"/>
                  </a:lnTo>
                  <a:lnTo>
                    <a:pt x="22" y="196"/>
                  </a:lnTo>
                  <a:lnTo>
                    <a:pt x="28" y="174"/>
                  </a:lnTo>
                  <a:lnTo>
                    <a:pt x="30" y="142"/>
                  </a:lnTo>
                  <a:lnTo>
                    <a:pt x="32" y="102"/>
                  </a:lnTo>
                  <a:lnTo>
                    <a:pt x="30" y="62"/>
                  </a:lnTo>
                  <a:lnTo>
                    <a:pt x="28" y="30"/>
                  </a:lnTo>
                  <a:lnTo>
                    <a:pt x="22" y="8"/>
                  </a:lnTo>
                  <a:lnTo>
                    <a:pt x="20" y="2"/>
                  </a:lnTo>
                  <a:lnTo>
                    <a:pt x="16" y="0"/>
                  </a:lnTo>
                  <a:lnTo>
                    <a:pt x="12" y="2"/>
                  </a:lnTo>
                  <a:lnTo>
                    <a:pt x="10" y="8"/>
                  </a:lnTo>
                  <a:lnTo>
                    <a:pt x="4" y="30"/>
                  </a:lnTo>
                  <a:lnTo>
                    <a:pt x="2" y="62"/>
                  </a:lnTo>
                  <a:lnTo>
                    <a:pt x="0"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4" name="Freeform 28"/>
            <p:cNvSpPr>
              <a:spLocks/>
            </p:cNvSpPr>
            <p:nvPr userDrawn="1"/>
          </p:nvSpPr>
          <p:spPr bwMode="auto">
            <a:xfrm>
              <a:off x="4641" y="4070"/>
              <a:ext cx="54" cy="207"/>
            </a:xfrm>
            <a:custGeom>
              <a:avLst/>
              <a:gdLst>
                <a:gd name="T0" fmla="*/ 0 w 56"/>
                <a:gd name="T1" fmla="*/ 122 h 206"/>
                <a:gd name="T2" fmla="*/ 0 w 56"/>
                <a:gd name="T3" fmla="*/ 122 h 206"/>
                <a:gd name="T4" fmla="*/ 0 w 56"/>
                <a:gd name="T5" fmla="*/ 142 h 206"/>
                <a:gd name="T6" fmla="*/ 2 w 56"/>
                <a:gd name="T7" fmla="*/ 162 h 206"/>
                <a:gd name="T8" fmla="*/ 4 w 56"/>
                <a:gd name="T9" fmla="*/ 178 h 206"/>
                <a:gd name="T10" fmla="*/ 8 w 56"/>
                <a:gd name="T11" fmla="*/ 194 h 206"/>
                <a:gd name="T12" fmla="*/ 12 w 56"/>
                <a:gd name="T13" fmla="*/ 206 h 206"/>
                <a:gd name="T14" fmla="*/ 14 w 56"/>
                <a:gd name="T15" fmla="*/ 216 h 206"/>
                <a:gd name="T16" fmla="*/ 14 w 56"/>
                <a:gd name="T17" fmla="*/ 222 h 206"/>
                <a:gd name="T18" fmla="*/ 14 w 56"/>
                <a:gd name="T19" fmla="*/ 224 h 206"/>
                <a:gd name="T20" fmla="*/ 14 w 56"/>
                <a:gd name="T21" fmla="*/ 224 h 206"/>
                <a:gd name="T22" fmla="*/ 16 w 56"/>
                <a:gd name="T23" fmla="*/ 222 h 206"/>
                <a:gd name="T24" fmla="*/ 22 w 56"/>
                <a:gd name="T25" fmla="*/ 216 h 206"/>
                <a:gd name="T26" fmla="*/ 25 w 56"/>
                <a:gd name="T27" fmla="*/ 206 h 206"/>
                <a:gd name="T28" fmla="*/ 27 w 56"/>
                <a:gd name="T29" fmla="*/ 194 h 206"/>
                <a:gd name="T30" fmla="*/ 29 w 56"/>
                <a:gd name="T31" fmla="*/ 178 h 206"/>
                <a:gd name="T32" fmla="*/ 30 w 56"/>
                <a:gd name="T33" fmla="*/ 162 h 206"/>
                <a:gd name="T34" fmla="*/ 31 w 56"/>
                <a:gd name="T35" fmla="*/ 142 h 206"/>
                <a:gd name="T36" fmla="*/ 31 w 56"/>
                <a:gd name="T37" fmla="*/ 122 h 206"/>
                <a:gd name="T38" fmla="*/ 31 w 56"/>
                <a:gd name="T39" fmla="*/ 122 h 206"/>
                <a:gd name="T40" fmla="*/ 31 w 56"/>
                <a:gd name="T41" fmla="*/ 82 h 206"/>
                <a:gd name="T42" fmla="*/ 30 w 56"/>
                <a:gd name="T43" fmla="*/ 64 h 206"/>
                <a:gd name="T44" fmla="*/ 29 w 56"/>
                <a:gd name="T45" fmla="*/ 46 h 206"/>
                <a:gd name="T46" fmla="*/ 27 w 56"/>
                <a:gd name="T47" fmla="*/ 30 h 206"/>
                <a:gd name="T48" fmla="*/ 25 w 56"/>
                <a:gd name="T49" fmla="*/ 18 h 206"/>
                <a:gd name="T50" fmla="*/ 22 w 56"/>
                <a:gd name="T51" fmla="*/ 8 h 206"/>
                <a:gd name="T52" fmla="*/ 16 w 56"/>
                <a:gd name="T53" fmla="*/ 2 h 206"/>
                <a:gd name="T54" fmla="*/ 14 w 56"/>
                <a:gd name="T55" fmla="*/ 0 h 206"/>
                <a:gd name="T56" fmla="*/ 14 w 56"/>
                <a:gd name="T57" fmla="*/ 0 h 206"/>
                <a:gd name="T58" fmla="*/ 14 w 56"/>
                <a:gd name="T59" fmla="*/ 2 h 206"/>
                <a:gd name="T60" fmla="*/ 14 w 56"/>
                <a:gd name="T61" fmla="*/ 8 h 206"/>
                <a:gd name="T62" fmla="*/ 12 w 56"/>
                <a:gd name="T63" fmla="*/ 18 h 206"/>
                <a:gd name="T64" fmla="*/ 8 w 56"/>
                <a:gd name="T65" fmla="*/ 30 h 206"/>
                <a:gd name="T66" fmla="*/ 4 w 56"/>
                <a:gd name="T67" fmla="*/ 46 h 206"/>
                <a:gd name="T68" fmla="*/ 2 w 56"/>
                <a:gd name="T69" fmla="*/ 64 h 206"/>
                <a:gd name="T70" fmla="*/ 0 w 56"/>
                <a:gd name="T71" fmla="*/ 82 h 206"/>
                <a:gd name="T72" fmla="*/ 0 w 56"/>
                <a:gd name="T73" fmla="*/ 122 h 206"/>
                <a:gd name="T74" fmla="*/ 0 w 56"/>
                <a:gd name="T75" fmla="*/ 12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6" h="206">
                  <a:moveTo>
                    <a:pt x="0" y="104"/>
                  </a:moveTo>
                  <a:lnTo>
                    <a:pt x="0" y="104"/>
                  </a:lnTo>
                  <a:lnTo>
                    <a:pt x="0" y="124"/>
                  </a:lnTo>
                  <a:lnTo>
                    <a:pt x="2" y="144"/>
                  </a:lnTo>
                  <a:lnTo>
                    <a:pt x="4" y="160"/>
                  </a:lnTo>
                  <a:lnTo>
                    <a:pt x="8" y="176"/>
                  </a:lnTo>
                  <a:lnTo>
                    <a:pt x="12" y="188"/>
                  </a:lnTo>
                  <a:lnTo>
                    <a:pt x="16" y="198"/>
                  </a:lnTo>
                  <a:lnTo>
                    <a:pt x="22" y="204"/>
                  </a:lnTo>
                  <a:lnTo>
                    <a:pt x="28" y="206"/>
                  </a:lnTo>
                  <a:lnTo>
                    <a:pt x="34" y="204"/>
                  </a:lnTo>
                  <a:lnTo>
                    <a:pt x="40" y="198"/>
                  </a:lnTo>
                  <a:lnTo>
                    <a:pt x="44" y="188"/>
                  </a:lnTo>
                  <a:lnTo>
                    <a:pt x="48" y="176"/>
                  </a:lnTo>
                  <a:lnTo>
                    <a:pt x="52" y="160"/>
                  </a:lnTo>
                  <a:lnTo>
                    <a:pt x="54" y="144"/>
                  </a:lnTo>
                  <a:lnTo>
                    <a:pt x="56" y="124"/>
                  </a:lnTo>
                  <a:lnTo>
                    <a:pt x="56" y="104"/>
                  </a:lnTo>
                  <a:lnTo>
                    <a:pt x="56" y="82"/>
                  </a:lnTo>
                  <a:lnTo>
                    <a:pt x="54" y="64"/>
                  </a:lnTo>
                  <a:lnTo>
                    <a:pt x="52" y="46"/>
                  </a:lnTo>
                  <a:lnTo>
                    <a:pt x="48" y="30"/>
                  </a:lnTo>
                  <a:lnTo>
                    <a:pt x="44" y="18"/>
                  </a:lnTo>
                  <a:lnTo>
                    <a:pt x="40" y="8"/>
                  </a:lnTo>
                  <a:lnTo>
                    <a:pt x="34" y="2"/>
                  </a:lnTo>
                  <a:lnTo>
                    <a:pt x="28" y="0"/>
                  </a:lnTo>
                  <a:lnTo>
                    <a:pt x="22" y="2"/>
                  </a:lnTo>
                  <a:lnTo>
                    <a:pt x="16" y="8"/>
                  </a:lnTo>
                  <a:lnTo>
                    <a:pt x="12" y="18"/>
                  </a:lnTo>
                  <a:lnTo>
                    <a:pt x="8" y="30"/>
                  </a:lnTo>
                  <a:lnTo>
                    <a:pt x="4" y="46"/>
                  </a:lnTo>
                  <a:lnTo>
                    <a:pt x="2" y="64"/>
                  </a:lnTo>
                  <a:lnTo>
                    <a:pt x="0" y="82"/>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5" name="Freeform 29"/>
            <p:cNvSpPr>
              <a:spLocks/>
            </p:cNvSpPr>
            <p:nvPr userDrawn="1"/>
          </p:nvSpPr>
          <p:spPr bwMode="auto">
            <a:xfrm>
              <a:off x="4390" y="4070"/>
              <a:ext cx="84" cy="207"/>
            </a:xfrm>
            <a:custGeom>
              <a:avLst/>
              <a:gdLst>
                <a:gd name="T0" fmla="*/ 0 w 84"/>
                <a:gd name="T1" fmla="*/ 102 h 206"/>
                <a:gd name="T2" fmla="*/ 0 w 84"/>
                <a:gd name="T3" fmla="*/ 102 h 206"/>
                <a:gd name="T4" fmla="*/ 2 w 84"/>
                <a:gd name="T5" fmla="*/ 142 h 206"/>
                <a:gd name="T6" fmla="*/ 4 w 84"/>
                <a:gd name="T7" fmla="*/ 160 h 206"/>
                <a:gd name="T8" fmla="*/ 8 w 84"/>
                <a:gd name="T9" fmla="*/ 178 h 206"/>
                <a:gd name="T10" fmla="*/ 12 w 84"/>
                <a:gd name="T11" fmla="*/ 194 h 206"/>
                <a:gd name="T12" fmla="*/ 20 w 84"/>
                <a:gd name="T13" fmla="*/ 206 h 206"/>
                <a:gd name="T14" fmla="*/ 26 w 84"/>
                <a:gd name="T15" fmla="*/ 216 h 206"/>
                <a:gd name="T16" fmla="*/ 34 w 84"/>
                <a:gd name="T17" fmla="*/ 222 h 206"/>
                <a:gd name="T18" fmla="*/ 42 w 84"/>
                <a:gd name="T19" fmla="*/ 224 h 206"/>
                <a:gd name="T20" fmla="*/ 42 w 84"/>
                <a:gd name="T21" fmla="*/ 224 h 206"/>
                <a:gd name="T22" fmla="*/ 50 w 84"/>
                <a:gd name="T23" fmla="*/ 222 h 206"/>
                <a:gd name="T24" fmla="*/ 58 w 84"/>
                <a:gd name="T25" fmla="*/ 216 h 206"/>
                <a:gd name="T26" fmla="*/ 66 w 84"/>
                <a:gd name="T27" fmla="*/ 206 h 206"/>
                <a:gd name="T28" fmla="*/ 72 w 84"/>
                <a:gd name="T29" fmla="*/ 194 h 206"/>
                <a:gd name="T30" fmla="*/ 78 w 84"/>
                <a:gd name="T31" fmla="*/ 178 h 206"/>
                <a:gd name="T32" fmla="*/ 80 w 84"/>
                <a:gd name="T33" fmla="*/ 160 h 206"/>
                <a:gd name="T34" fmla="*/ 84 w 84"/>
                <a:gd name="T35" fmla="*/ 142 h 206"/>
                <a:gd name="T36" fmla="*/ 84 w 84"/>
                <a:gd name="T37" fmla="*/ 102 h 206"/>
                <a:gd name="T38" fmla="*/ 84 w 84"/>
                <a:gd name="T39" fmla="*/ 102 h 206"/>
                <a:gd name="T40" fmla="*/ 84 w 84"/>
                <a:gd name="T41" fmla="*/ 82 h 206"/>
                <a:gd name="T42" fmla="*/ 80 w 84"/>
                <a:gd name="T43" fmla="*/ 62 h 206"/>
                <a:gd name="T44" fmla="*/ 78 w 84"/>
                <a:gd name="T45" fmla="*/ 46 h 206"/>
                <a:gd name="T46" fmla="*/ 72 w 84"/>
                <a:gd name="T47" fmla="*/ 30 h 206"/>
                <a:gd name="T48" fmla="*/ 66 w 84"/>
                <a:gd name="T49" fmla="*/ 18 h 206"/>
                <a:gd name="T50" fmla="*/ 58 w 84"/>
                <a:gd name="T51" fmla="*/ 8 h 206"/>
                <a:gd name="T52" fmla="*/ 50 w 84"/>
                <a:gd name="T53" fmla="*/ 2 h 206"/>
                <a:gd name="T54" fmla="*/ 42 w 84"/>
                <a:gd name="T55" fmla="*/ 0 h 206"/>
                <a:gd name="T56" fmla="*/ 42 w 84"/>
                <a:gd name="T57" fmla="*/ 0 h 206"/>
                <a:gd name="T58" fmla="*/ 34 w 84"/>
                <a:gd name="T59" fmla="*/ 2 h 206"/>
                <a:gd name="T60" fmla="*/ 26 w 84"/>
                <a:gd name="T61" fmla="*/ 8 h 206"/>
                <a:gd name="T62" fmla="*/ 20 w 84"/>
                <a:gd name="T63" fmla="*/ 18 h 206"/>
                <a:gd name="T64" fmla="*/ 12 w 84"/>
                <a:gd name="T65" fmla="*/ 30 h 206"/>
                <a:gd name="T66" fmla="*/ 8 w 84"/>
                <a:gd name="T67" fmla="*/ 46 h 206"/>
                <a:gd name="T68" fmla="*/ 4 w 84"/>
                <a:gd name="T69" fmla="*/ 62 h 206"/>
                <a:gd name="T70" fmla="*/ 2 w 84"/>
                <a:gd name="T71" fmla="*/ 82 h 206"/>
                <a:gd name="T72" fmla="*/ 0 w 84"/>
                <a:gd name="T73" fmla="*/ 102 h 206"/>
                <a:gd name="T74" fmla="*/ 0 w 84"/>
                <a:gd name="T75" fmla="*/ 102 h 2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4" h="206">
                  <a:moveTo>
                    <a:pt x="0" y="102"/>
                  </a:moveTo>
                  <a:lnTo>
                    <a:pt x="0" y="102"/>
                  </a:lnTo>
                  <a:lnTo>
                    <a:pt x="2" y="124"/>
                  </a:lnTo>
                  <a:lnTo>
                    <a:pt x="4" y="142"/>
                  </a:lnTo>
                  <a:lnTo>
                    <a:pt x="8" y="160"/>
                  </a:lnTo>
                  <a:lnTo>
                    <a:pt x="12" y="176"/>
                  </a:lnTo>
                  <a:lnTo>
                    <a:pt x="20" y="188"/>
                  </a:lnTo>
                  <a:lnTo>
                    <a:pt x="26" y="198"/>
                  </a:lnTo>
                  <a:lnTo>
                    <a:pt x="34" y="204"/>
                  </a:lnTo>
                  <a:lnTo>
                    <a:pt x="42" y="206"/>
                  </a:lnTo>
                  <a:lnTo>
                    <a:pt x="50" y="204"/>
                  </a:lnTo>
                  <a:lnTo>
                    <a:pt x="58" y="198"/>
                  </a:lnTo>
                  <a:lnTo>
                    <a:pt x="66" y="188"/>
                  </a:lnTo>
                  <a:lnTo>
                    <a:pt x="72" y="176"/>
                  </a:lnTo>
                  <a:lnTo>
                    <a:pt x="78" y="160"/>
                  </a:lnTo>
                  <a:lnTo>
                    <a:pt x="80" y="142"/>
                  </a:lnTo>
                  <a:lnTo>
                    <a:pt x="84" y="124"/>
                  </a:lnTo>
                  <a:lnTo>
                    <a:pt x="84" y="102"/>
                  </a:lnTo>
                  <a:lnTo>
                    <a:pt x="84" y="82"/>
                  </a:lnTo>
                  <a:lnTo>
                    <a:pt x="80" y="62"/>
                  </a:lnTo>
                  <a:lnTo>
                    <a:pt x="78" y="46"/>
                  </a:lnTo>
                  <a:lnTo>
                    <a:pt x="72" y="30"/>
                  </a:lnTo>
                  <a:lnTo>
                    <a:pt x="66" y="18"/>
                  </a:lnTo>
                  <a:lnTo>
                    <a:pt x="58" y="8"/>
                  </a:lnTo>
                  <a:lnTo>
                    <a:pt x="50" y="2"/>
                  </a:lnTo>
                  <a:lnTo>
                    <a:pt x="42" y="0"/>
                  </a:lnTo>
                  <a:lnTo>
                    <a:pt x="34" y="2"/>
                  </a:lnTo>
                  <a:lnTo>
                    <a:pt x="26" y="8"/>
                  </a:lnTo>
                  <a:lnTo>
                    <a:pt x="20" y="18"/>
                  </a:lnTo>
                  <a:lnTo>
                    <a:pt x="12" y="30"/>
                  </a:lnTo>
                  <a:lnTo>
                    <a:pt x="8" y="46"/>
                  </a:lnTo>
                  <a:lnTo>
                    <a:pt x="4" y="62"/>
                  </a:lnTo>
                  <a:lnTo>
                    <a:pt x="2" y="82"/>
                  </a:lnTo>
                  <a:lnTo>
                    <a:pt x="0" y="102"/>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6" name="Freeform 30"/>
            <p:cNvSpPr>
              <a:spLocks/>
            </p:cNvSpPr>
            <p:nvPr userDrawn="1"/>
          </p:nvSpPr>
          <p:spPr bwMode="auto">
            <a:xfrm>
              <a:off x="4148" y="4070"/>
              <a:ext cx="109" cy="207"/>
            </a:xfrm>
            <a:custGeom>
              <a:avLst/>
              <a:gdLst>
                <a:gd name="T0" fmla="*/ 0 w 110"/>
                <a:gd name="T1" fmla="*/ 104 h 208"/>
                <a:gd name="T2" fmla="*/ 0 w 110"/>
                <a:gd name="T3" fmla="*/ 104 h 208"/>
                <a:gd name="T4" fmla="*/ 2 w 110"/>
                <a:gd name="T5" fmla="*/ 108 h 208"/>
                <a:gd name="T6" fmla="*/ 4 w 110"/>
                <a:gd name="T7" fmla="*/ 126 h 208"/>
                <a:gd name="T8" fmla="*/ 10 w 110"/>
                <a:gd name="T9" fmla="*/ 144 h 208"/>
                <a:gd name="T10" fmla="*/ 16 w 110"/>
                <a:gd name="T11" fmla="*/ 160 h 208"/>
                <a:gd name="T12" fmla="*/ 24 w 110"/>
                <a:gd name="T13" fmla="*/ 172 h 208"/>
                <a:gd name="T14" fmla="*/ 34 w 110"/>
                <a:gd name="T15" fmla="*/ 182 h 208"/>
                <a:gd name="T16" fmla="*/ 44 w 110"/>
                <a:gd name="T17" fmla="*/ 188 h 208"/>
                <a:gd name="T18" fmla="*/ 54 w 110"/>
                <a:gd name="T19" fmla="*/ 190 h 208"/>
                <a:gd name="T20" fmla="*/ 54 w 110"/>
                <a:gd name="T21" fmla="*/ 190 h 208"/>
                <a:gd name="T22" fmla="*/ 55 w 110"/>
                <a:gd name="T23" fmla="*/ 188 h 208"/>
                <a:gd name="T24" fmla="*/ 58 w 110"/>
                <a:gd name="T25" fmla="*/ 182 h 208"/>
                <a:gd name="T26" fmla="*/ 68 w 110"/>
                <a:gd name="T27" fmla="*/ 172 h 208"/>
                <a:gd name="T28" fmla="*/ 76 w 110"/>
                <a:gd name="T29" fmla="*/ 160 h 208"/>
                <a:gd name="T30" fmla="*/ 82 w 110"/>
                <a:gd name="T31" fmla="*/ 144 h 208"/>
                <a:gd name="T32" fmla="*/ 86 w 110"/>
                <a:gd name="T33" fmla="*/ 126 h 208"/>
                <a:gd name="T34" fmla="*/ 90 w 110"/>
                <a:gd name="T35" fmla="*/ 108 h 208"/>
                <a:gd name="T36" fmla="*/ 92 w 110"/>
                <a:gd name="T37" fmla="*/ 104 h 208"/>
                <a:gd name="T38" fmla="*/ 92 w 110"/>
                <a:gd name="T39" fmla="*/ 104 h 208"/>
                <a:gd name="T40" fmla="*/ 90 w 110"/>
                <a:gd name="T41" fmla="*/ 84 h 208"/>
                <a:gd name="T42" fmla="*/ 86 w 110"/>
                <a:gd name="T43" fmla="*/ 64 h 208"/>
                <a:gd name="T44" fmla="*/ 82 w 110"/>
                <a:gd name="T45" fmla="*/ 46 h 208"/>
                <a:gd name="T46" fmla="*/ 76 w 110"/>
                <a:gd name="T47" fmla="*/ 30 h 208"/>
                <a:gd name="T48" fmla="*/ 68 w 110"/>
                <a:gd name="T49" fmla="*/ 18 h 208"/>
                <a:gd name="T50" fmla="*/ 58 w 110"/>
                <a:gd name="T51" fmla="*/ 8 h 208"/>
                <a:gd name="T52" fmla="*/ 55 w 110"/>
                <a:gd name="T53" fmla="*/ 2 h 208"/>
                <a:gd name="T54" fmla="*/ 54 w 110"/>
                <a:gd name="T55" fmla="*/ 0 h 208"/>
                <a:gd name="T56" fmla="*/ 54 w 110"/>
                <a:gd name="T57" fmla="*/ 0 h 208"/>
                <a:gd name="T58" fmla="*/ 44 w 110"/>
                <a:gd name="T59" fmla="*/ 2 h 208"/>
                <a:gd name="T60" fmla="*/ 34 w 110"/>
                <a:gd name="T61" fmla="*/ 8 h 208"/>
                <a:gd name="T62" fmla="*/ 24 w 110"/>
                <a:gd name="T63" fmla="*/ 18 h 208"/>
                <a:gd name="T64" fmla="*/ 16 w 110"/>
                <a:gd name="T65" fmla="*/ 30 h 208"/>
                <a:gd name="T66" fmla="*/ 10 w 110"/>
                <a:gd name="T67" fmla="*/ 46 h 208"/>
                <a:gd name="T68" fmla="*/ 4 w 110"/>
                <a:gd name="T69" fmla="*/ 64 h 208"/>
                <a:gd name="T70" fmla="*/ 2 w 110"/>
                <a:gd name="T71" fmla="*/ 84 h 208"/>
                <a:gd name="T72" fmla="*/ 0 w 110"/>
                <a:gd name="T73" fmla="*/ 104 h 208"/>
                <a:gd name="T74" fmla="*/ 0 w 110"/>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0" h="208">
                  <a:moveTo>
                    <a:pt x="0" y="104"/>
                  </a:moveTo>
                  <a:lnTo>
                    <a:pt x="0" y="104"/>
                  </a:lnTo>
                  <a:lnTo>
                    <a:pt x="2" y="126"/>
                  </a:lnTo>
                  <a:lnTo>
                    <a:pt x="4" y="144"/>
                  </a:lnTo>
                  <a:lnTo>
                    <a:pt x="10" y="162"/>
                  </a:lnTo>
                  <a:lnTo>
                    <a:pt x="16" y="178"/>
                  </a:lnTo>
                  <a:lnTo>
                    <a:pt x="24" y="190"/>
                  </a:lnTo>
                  <a:lnTo>
                    <a:pt x="34" y="200"/>
                  </a:lnTo>
                  <a:lnTo>
                    <a:pt x="44" y="206"/>
                  </a:lnTo>
                  <a:lnTo>
                    <a:pt x="54" y="208"/>
                  </a:lnTo>
                  <a:lnTo>
                    <a:pt x="66" y="206"/>
                  </a:lnTo>
                  <a:lnTo>
                    <a:pt x="76" y="200"/>
                  </a:lnTo>
                  <a:lnTo>
                    <a:pt x="86" y="190"/>
                  </a:lnTo>
                  <a:lnTo>
                    <a:pt x="94" y="178"/>
                  </a:lnTo>
                  <a:lnTo>
                    <a:pt x="100" y="162"/>
                  </a:lnTo>
                  <a:lnTo>
                    <a:pt x="104" y="144"/>
                  </a:lnTo>
                  <a:lnTo>
                    <a:pt x="108" y="126"/>
                  </a:lnTo>
                  <a:lnTo>
                    <a:pt x="110" y="104"/>
                  </a:lnTo>
                  <a:lnTo>
                    <a:pt x="108" y="84"/>
                  </a:lnTo>
                  <a:lnTo>
                    <a:pt x="104" y="64"/>
                  </a:lnTo>
                  <a:lnTo>
                    <a:pt x="100" y="46"/>
                  </a:lnTo>
                  <a:lnTo>
                    <a:pt x="94" y="30"/>
                  </a:lnTo>
                  <a:lnTo>
                    <a:pt x="86" y="18"/>
                  </a:lnTo>
                  <a:lnTo>
                    <a:pt x="76" y="8"/>
                  </a:lnTo>
                  <a:lnTo>
                    <a:pt x="66" y="2"/>
                  </a:lnTo>
                  <a:lnTo>
                    <a:pt x="54" y="0"/>
                  </a:lnTo>
                  <a:lnTo>
                    <a:pt x="44" y="2"/>
                  </a:lnTo>
                  <a:lnTo>
                    <a:pt x="34" y="8"/>
                  </a:lnTo>
                  <a:lnTo>
                    <a:pt x="24" y="18"/>
                  </a:lnTo>
                  <a:lnTo>
                    <a:pt x="16" y="30"/>
                  </a:lnTo>
                  <a:lnTo>
                    <a:pt x="10" y="46"/>
                  </a:lnTo>
                  <a:lnTo>
                    <a:pt x="4" y="64"/>
                  </a:lnTo>
                  <a:lnTo>
                    <a:pt x="2" y="84"/>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7" name="Freeform 31"/>
            <p:cNvSpPr>
              <a:spLocks/>
            </p:cNvSpPr>
            <p:nvPr userDrawn="1"/>
          </p:nvSpPr>
          <p:spPr bwMode="auto">
            <a:xfrm>
              <a:off x="3901" y="4070"/>
              <a:ext cx="133" cy="207"/>
            </a:xfrm>
            <a:custGeom>
              <a:avLst/>
              <a:gdLst>
                <a:gd name="T0" fmla="*/ 0 w 134"/>
                <a:gd name="T1" fmla="*/ 104 h 208"/>
                <a:gd name="T2" fmla="*/ 0 w 134"/>
                <a:gd name="T3" fmla="*/ 104 h 208"/>
                <a:gd name="T4" fmla="*/ 0 w 134"/>
                <a:gd name="T5" fmla="*/ 106 h 208"/>
                <a:gd name="T6" fmla="*/ 4 w 134"/>
                <a:gd name="T7" fmla="*/ 126 h 208"/>
                <a:gd name="T8" fmla="*/ 12 w 134"/>
                <a:gd name="T9" fmla="*/ 144 h 208"/>
                <a:gd name="T10" fmla="*/ 20 w 134"/>
                <a:gd name="T11" fmla="*/ 160 h 208"/>
                <a:gd name="T12" fmla="*/ 30 w 134"/>
                <a:gd name="T13" fmla="*/ 172 h 208"/>
                <a:gd name="T14" fmla="*/ 40 w 134"/>
                <a:gd name="T15" fmla="*/ 182 h 208"/>
                <a:gd name="T16" fmla="*/ 54 w 134"/>
                <a:gd name="T17" fmla="*/ 188 h 208"/>
                <a:gd name="T18" fmla="*/ 67 w 134"/>
                <a:gd name="T19" fmla="*/ 190 h 208"/>
                <a:gd name="T20" fmla="*/ 67 w 134"/>
                <a:gd name="T21" fmla="*/ 190 h 208"/>
                <a:gd name="T22" fmla="*/ 67 w 134"/>
                <a:gd name="T23" fmla="*/ 188 h 208"/>
                <a:gd name="T24" fmla="*/ 76 w 134"/>
                <a:gd name="T25" fmla="*/ 182 h 208"/>
                <a:gd name="T26" fmla="*/ 86 w 134"/>
                <a:gd name="T27" fmla="*/ 172 h 208"/>
                <a:gd name="T28" fmla="*/ 96 w 134"/>
                <a:gd name="T29" fmla="*/ 160 h 208"/>
                <a:gd name="T30" fmla="*/ 104 w 134"/>
                <a:gd name="T31" fmla="*/ 144 h 208"/>
                <a:gd name="T32" fmla="*/ 112 w 134"/>
                <a:gd name="T33" fmla="*/ 126 h 208"/>
                <a:gd name="T34" fmla="*/ 116 w 134"/>
                <a:gd name="T35" fmla="*/ 106 h 208"/>
                <a:gd name="T36" fmla="*/ 116 w 134"/>
                <a:gd name="T37" fmla="*/ 104 h 208"/>
                <a:gd name="T38" fmla="*/ 116 w 134"/>
                <a:gd name="T39" fmla="*/ 104 h 208"/>
                <a:gd name="T40" fmla="*/ 116 w 134"/>
                <a:gd name="T41" fmla="*/ 82 h 208"/>
                <a:gd name="T42" fmla="*/ 112 w 134"/>
                <a:gd name="T43" fmla="*/ 64 h 208"/>
                <a:gd name="T44" fmla="*/ 104 w 134"/>
                <a:gd name="T45" fmla="*/ 46 h 208"/>
                <a:gd name="T46" fmla="*/ 96 w 134"/>
                <a:gd name="T47" fmla="*/ 30 h 208"/>
                <a:gd name="T48" fmla="*/ 86 w 134"/>
                <a:gd name="T49" fmla="*/ 18 h 208"/>
                <a:gd name="T50" fmla="*/ 76 w 134"/>
                <a:gd name="T51" fmla="*/ 8 h 208"/>
                <a:gd name="T52" fmla="*/ 67 w 134"/>
                <a:gd name="T53" fmla="*/ 2 h 208"/>
                <a:gd name="T54" fmla="*/ 67 w 134"/>
                <a:gd name="T55" fmla="*/ 0 h 208"/>
                <a:gd name="T56" fmla="*/ 67 w 134"/>
                <a:gd name="T57" fmla="*/ 0 h 208"/>
                <a:gd name="T58" fmla="*/ 54 w 134"/>
                <a:gd name="T59" fmla="*/ 2 h 208"/>
                <a:gd name="T60" fmla="*/ 40 w 134"/>
                <a:gd name="T61" fmla="*/ 8 h 208"/>
                <a:gd name="T62" fmla="*/ 30 w 134"/>
                <a:gd name="T63" fmla="*/ 18 h 208"/>
                <a:gd name="T64" fmla="*/ 20 w 134"/>
                <a:gd name="T65" fmla="*/ 30 h 208"/>
                <a:gd name="T66" fmla="*/ 12 w 134"/>
                <a:gd name="T67" fmla="*/ 46 h 208"/>
                <a:gd name="T68" fmla="*/ 4 w 134"/>
                <a:gd name="T69" fmla="*/ 64 h 208"/>
                <a:gd name="T70" fmla="*/ 0 w 134"/>
                <a:gd name="T71" fmla="*/ 82 h 208"/>
                <a:gd name="T72" fmla="*/ 0 w 134"/>
                <a:gd name="T73" fmla="*/ 104 h 208"/>
                <a:gd name="T74" fmla="*/ 0 w 134"/>
                <a:gd name="T75" fmla="*/ 104 h 20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4" h="208">
                  <a:moveTo>
                    <a:pt x="0" y="104"/>
                  </a:moveTo>
                  <a:lnTo>
                    <a:pt x="0" y="104"/>
                  </a:lnTo>
                  <a:lnTo>
                    <a:pt x="0" y="124"/>
                  </a:lnTo>
                  <a:lnTo>
                    <a:pt x="4" y="144"/>
                  </a:lnTo>
                  <a:lnTo>
                    <a:pt x="12" y="162"/>
                  </a:lnTo>
                  <a:lnTo>
                    <a:pt x="20" y="178"/>
                  </a:lnTo>
                  <a:lnTo>
                    <a:pt x="30" y="190"/>
                  </a:lnTo>
                  <a:lnTo>
                    <a:pt x="40" y="200"/>
                  </a:lnTo>
                  <a:lnTo>
                    <a:pt x="54" y="206"/>
                  </a:lnTo>
                  <a:lnTo>
                    <a:pt x="68" y="208"/>
                  </a:lnTo>
                  <a:lnTo>
                    <a:pt x="80" y="206"/>
                  </a:lnTo>
                  <a:lnTo>
                    <a:pt x="94" y="200"/>
                  </a:lnTo>
                  <a:lnTo>
                    <a:pt x="104" y="190"/>
                  </a:lnTo>
                  <a:lnTo>
                    <a:pt x="114" y="178"/>
                  </a:lnTo>
                  <a:lnTo>
                    <a:pt x="122" y="162"/>
                  </a:lnTo>
                  <a:lnTo>
                    <a:pt x="130" y="144"/>
                  </a:lnTo>
                  <a:lnTo>
                    <a:pt x="134" y="124"/>
                  </a:lnTo>
                  <a:lnTo>
                    <a:pt x="134" y="104"/>
                  </a:lnTo>
                  <a:lnTo>
                    <a:pt x="134" y="82"/>
                  </a:lnTo>
                  <a:lnTo>
                    <a:pt x="130" y="64"/>
                  </a:lnTo>
                  <a:lnTo>
                    <a:pt x="122" y="46"/>
                  </a:lnTo>
                  <a:lnTo>
                    <a:pt x="114" y="30"/>
                  </a:lnTo>
                  <a:lnTo>
                    <a:pt x="104" y="18"/>
                  </a:lnTo>
                  <a:lnTo>
                    <a:pt x="94" y="8"/>
                  </a:lnTo>
                  <a:lnTo>
                    <a:pt x="80" y="2"/>
                  </a:lnTo>
                  <a:lnTo>
                    <a:pt x="68" y="0"/>
                  </a:lnTo>
                  <a:lnTo>
                    <a:pt x="54" y="2"/>
                  </a:lnTo>
                  <a:lnTo>
                    <a:pt x="40" y="8"/>
                  </a:lnTo>
                  <a:lnTo>
                    <a:pt x="30" y="18"/>
                  </a:lnTo>
                  <a:lnTo>
                    <a:pt x="20" y="30"/>
                  </a:lnTo>
                  <a:lnTo>
                    <a:pt x="12" y="46"/>
                  </a:lnTo>
                  <a:lnTo>
                    <a:pt x="4" y="64"/>
                  </a:lnTo>
                  <a:lnTo>
                    <a:pt x="0" y="82"/>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8" name="Freeform 32"/>
            <p:cNvSpPr>
              <a:spLocks/>
            </p:cNvSpPr>
            <p:nvPr userDrawn="1"/>
          </p:nvSpPr>
          <p:spPr bwMode="auto">
            <a:xfrm>
              <a:off x="3654" y="4065"/>
              <a:ext cx="158" cy="212"/>
            </a:xfrm>
            <a:custGeom>
              <a:avLst/>
              <a:gdLst>
                <a:gd name="T0" fmla="*/ 0 w 160"/>
                <a:gd name="T1" fmla="*/ 124 h 210"/>
                <a:gd name="T2" fmla="*/ 0 w 160"/>
                <a:gd name="T3" fmla="*/ 124 h 210"/>
                <a:gd name="T4" fmla="*/ 0 w 160"/>
                <a:gd name="T5" fmla="*/ 144 h 210"/>
                <a:gd name="T6" fmla="*/ 6 w 160"/>
                <a:gd name="T7" fmla="*/ 170 h 210"/>
                <a:gd name="T8" fmla="*/ 12 w 160"/>
                <a:gd name="T9" fmla="*/ 200 h 210"/>
                <a:gd name="T10" fmla="*/ 22 w 160"/>
                <a:gd name="T11" fmla="*/ 216 h 210"/>
                <a:gd name="T12" fmla="*/ 34 w 160"/>
                <a:gd name="T13" fmla="*/ 228 h 210"/>
                <a:gd name="T14" fmla="*/ 40 w 160"/>
                <a:gd name="T15" fmla="*/ 238 h 210"/>
                <a:gd name="T16" fmla="*/ 46 w 160"/>
                <a:gd name="T17" fmla="*/ 244 h 210"/>
                <a:gd name="T18" fmla="*/ 62 w 160"/>
                <a:gd name="T19" fmla="*/ 246 h 210"/>
                <a:gd name="T20" fmla="*/ 62 w 160"/>
                <a:gd name="T21" fmla="*/ 246 h 210"/>
                <a:gd name="T22" fmla="*/ 78 w 160"/>
                <a:gd name="T23" fmla="*/ 244 h 210"/>
                <a:gd name="T24" fmla="*/ 92 w 160"/>
                <a:gd name="T25" fmla="*/ 238 h 210"/>
                <a:gd name="T26" fmla="*/ 104 w 160"/>
                <a:gd name="T27" fmla="*/ 228 h 210"/>
                <a:gd name="T28" fmla="*/ 110 w 160"/>
                <a:gd name="T29" fmla="*/ 216 h 210"/>
                <a:gd name="T30" fmla="*/ 115 w 160"/>
                <a:gd name="T31" fmla="*/ 200 h 210"/>
                <a:gd name="T32" fmla="*/ 119 w 160"/>
                <a:gd name="T33" fmla="*/ 170 h 210"/>
                <a:gd name="T34" fmla="*/ 122 w 160"/>
                <a:gd name="T35" fmla="*/ 144 h 210"/>
                <a:gd name="T36" fmla="*/ 124 w 160"/>
                <a:gd name="T37" fmla="*/ 124 h 210"/>
                <a:gd name="T38" fmla="*/ 124 w 160"/>
                <a:gd name="T39" fmla="*/ 124 h 210"/>
                <a:gd name="T40" fmla="*/ 122 w 160"/>
                <a:gd name="T41" fmla="*/ 102 h 210"/>
                <a:gd name="T42" fmla="*/ 119 w 160"/>
                <a:gd name="T43" fmla="*/ 82 h 210"/>
                <a:gd name="T44" fmla="*/ 115 w 160"/>
                <a:gd name="T45" fmla="*/ 46 h 210"/>
                <a:gd name="T46" fmla="*/ 110 w 160"/>
                <a:gd name="T47" fmla="*/ 30 h 210"/>
                <a:gd name="T48" fmla="*/ 104 w 160"/>
                <a:gd name="T49" fmla="*/ 18 h 210"/>
                <a:gd name="T50" fmla="*/ 92 w 160"/>
                <a:gd name="T51" fmla="*/ 8 h 210"/>
                <a:gd name="T52" fmla="*/ 78 w 160"/>
                <a:gd name="T53" fmla="*/ 2 h 210"/>
                <a:gd name="T54" fmla="*/ 62 w 160"/>
                <a:gd name="T55" fmla="*/ 0 h 210"/>
                <a:gd name="T56" fmla="*/ 62 w 160"/>
                <a:gd name="T57" fmla="*/ 0 h 210"/>
                <a:gd name="T58" fmla="*/ 46 w 160"/>
                <a:gd name="T59" fmla="*/ 2 h 210"/>
                <a:gd name="T60" fmla="*/ 40 w 160"/>
                <a:gd name="T61" fmla="*/ 8 h 210"/>
                <a:gd name="T62" fmla="*/ 34 w 160"/>
                <a:gd name="T63" fmla="*/ 18 h 210"/>
                <a:gd name="T64" fmla="*/ 22 w 160"/>
                <a:gd name="T65" fmla="*/ 30 h 210"/>
                <a:gd name="T66" fmla="*/ 12 w 160"/>
                <a:gd name="T67" fmla="*/ 46 h 210"/>
                <a:gd name="T68" fmla="*/ 6 w 160"/>
                <a:gd name="T69" fmla="*/ 82 h 210"/>
                <a:gd name="T70" fmla="*/ 0 w 160"/>
                <a:gd name="T71" fmla="*/ 102 h 210"/>
                <a:gd name="T72" fmla="*/ 0 w 160"/>
                <a:gd name="T73" fmla="*/ 124 h 210"/>
                <a:gd name="T74" fmla="*/ 0 w 160"/>
                <a:gd name="T75" fmla="*/ 124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60" h="210">
                  <a:moveTo>
                    <a:pt x="0" y="106"/>
                  </a:moveTo>
                  <a:lnTo>
                    <a:pt x="0" y="106"/>
                  </a:lnTo>
                  <a:lnTo>
                    <a:pt x="0" y="126"/>
                  </a:lnTo>
                  <a:lnTo>
                    <a:pt x="6" y="146"/>
                  </a:lnTo>
                  <a:lnTo>
                    <a:pt x="12" y="164"/>
                  </a:lnTo>
                  <a:lnTo>
                    <a:pt x="22" y="180"/>
                  </a:lnTo>
                  <a:lnTo>
                    <a:pt x="34" y="192"/>
                  </a:lnTo>
                  <a:lnTo>
                    <a:pt x="48" y="202"/>
                  </a:lnTo>
                  <a:lnTo>
                    <a:pt x="64" y="208"/>
                  </a:lnTo>
                  <a:lnTo>
                    <a:pt x="80" y="210"/>
                  </a:lnTo>
                  <a:lnTo>
                    <a:pt x="96" y="208"/>
                  </a:lnTo>
                  <a:lnTo>
                    <a:pt x="110" y="202"/>
                  </a:lnTo>
                  <a:lnTo>
                    <a:pt x="124" y="192"/>
                  </a:lnTo>
                  <a:lnTo>
                    <a:pt x="136" y="180"/>
                  </a:lnTo>
                  <a:lnTo>
                    <a:pt x="146" y="164"/>
                  </a:lnTo>
                  <a:lnTo>
                    <a:pt x="154" y="146"/>
                  </a:lnTo>
                  <a:lnTo>
                    <a:pt x="158" y="126"/>
                  </a:lnTo>
                  <a:lnTo>
                    <a:pt x="160" y="106"/>
                  </a:lnTo>
                  <a:lnTo>
                    <a:pt x="158" y="84"/>
                  </a:lnTo>
                  <a:lnTo>
                    <a:pt x="154" y="64"/>
                  </a:lnTo>
                  <a:lnTo>
                    <a:pt x="146" y="46"/>
                  </a:lnTo>
                  <a:lnTo>
                    <a:pt x="136" y="30"/>
                  </a:lnTo>
                  <a:lnTo>
                    <a:pt x="124" y="18"/>
                  </a:lnTo>
                  <a:lnTo>
                    <a:pt x="110" y="8"/>
                  </a:lnTo>
                  <a:lnTo>
                    <a:pt x="96" y="2"/>
                  </a:lnTo>
                  <a:lnTo>
                    <a:pt x="80" y="0"/>
                  </a:lnTo>
                  <a:lnTo>
                    <a:pt x="64" y="2"/>
                  </a:lnTo>
                  <a:lnTo>
                    <a:pt x="48" y="8"/>
                  </a:lnTo>
                  <a:lnTo>
                    <a:pt x="34" y="18"/>
                  </a:lnTo>
                  <a:lnTo>
                    <a:pt x="22" y="30"/>
                  </a:lnTo>
                  <a:lnTo>
                    <a:pt x="12" y="46"/>
                  </a:lnTo>
                  <a:lnTo>
                    <a:pt x="6" y="64"/>
                  </a:lnTo>
                  <a:lnTo>
                    <a:pt x="0" y="84"/>
                  </a:lnTo>
                  <a:lnTo>
                    <a:pt x="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19" name="Freeform 33"/>
            <p:cNvSpPr>
              <a:spLocks/>
            </p:cNvSpPr>
            <p:nvPr userDrawn="1"/>
          </p:nvSpPr>
          <p:spPr bwMode="auto">
            <a:xfrm>
              <a:off x="3407" y="4065"/>
              <a:ext cx="183" cy="212"/>
            </a:xfrm>
            <a:custGeom>
              <a:avLst/>
              <a:gdLst>
                <a:gd name="T0" fmla="*/ 0 w 186"/>
                <a:gd name="T1" fmla="*/ 122 h 210"/>
                <a:gd name="T2" fmla="*/ 0 w 186"/>
                <a:gd name="T3" fmla="*/ 122 h 210"/>
                <a:gd name="T4" fmla="*/ 2 w 186"/>
                <a:gd name="T5" fmla="*/ 144 h 210"/>
                <a:gd name="T6" fmla="*/ 8 w 186"/>
                <a:gd name="T7" fmla="*/ 170 h 210"/>
                <a:gd name="T8" fmla="*/ 16 w 186"/>
                <a:gd name="T9" fmla="*/ 200 h 210"/>
                <a:gd name="T10" fmla="*/ 28 w 186"/>
                <a:gd name="T11" fmla="*/ 216 h 210"/>
                <a:gd name="T12" fmla="*/ 31 w 186"/>
                <a:gd name="T13" fmla="*/ 228 h 210"/>
                <a:gd name="T14" fmla="*/ 40 w 186"/>
                <a:gd name="T15" fmla="*/ 238 h 210"/>
                <a:gd name="T16" fmla="*/ 56 w 186"/>
                <a:gd name="T17" fmla="*/ 244 h 210"/>
                <a:gd name="T18" fmla="*/ 75 w 186"/>
                <a:gd name="T19" fmla="*/ 246 h 210"/>
                <a:gd name="T20" fmla="*/ 75 w 186"/>
                <a:gd name="T21" fmla="*/ 246 h 210"/>
                <a:gd name="T22" fmla="*/ 84 w 186"/>
                <a:gd name="T23" fmla="*/ 244 h 210"/>
                <a:gd name="T24" fmla="*/ 94 w 186"/>
                <a:gd name="T25" fmla="*/ 238 h 210"/>
                <a:gd name="T26" fmla="*/ 110 w 186"/>
                <a:gd name="T27" fmla="*/ 228 h 210"/>
                <a:gd name="T28" fmla="*/ 122 w 186"/>
                <a:gd name="T29" fmla="*/ 216 h 210"/>
                <a:gd name="T30" fmla="*/ 129 w 186"/>
                <a:gd name="T31" fmla="*/ 200 h 210"/>
                <a:gd name="T32" fmla="*/ 135 w 186"/>
                <a:gd name="T33" fmla="*/ 170 h 210"/>
                <a:gd name="T34" fmla="*/ 138 w 186"/>
                <a:gd name="T35" fmla="*/ 144 h 210"/>
                <a:gd name="T36" fmla="*/ 139 w 186"/>
                <a:gd name="T37" fmla="*/ 122 h 210"/>
                <a:gd name="T38" fmla="*/ 139 w 186"/>
                <a:gd name="T39" fmla="*/ 122 h 210"/>
                <a:gd name="T40" fmla="*/ 138 w 186"/>
                <a:gd name="T41" fmla="*/ 102 h 210"/>
                <a:gd name="T42" fmla="*/ 135 w 186"/>
                <a:gd name="T43" fmla="*/ 82 h 210"/>
                <a:gd name="T44" fmla="*/ 129 w 186"/>
                <a:gd name="T45" fmla="*/ 46 h 210"/>
                <a:gd name="T46" fmla="*/ 122 w 186"/>
                <a:gd name="T47" fmla="*/ 30 h 210"/>
                <a:gd name="T48" fmla="*/ 110 w 186"/>
                <a:gd name="T49" fmla="*/ 18 h 210"/>
                <a:gd name="T50" fmla="*/ 94 w 186"/>
                <a:gd name="T51" fmla="*/ 8 h 210"/>
                <a:gd name="T52" fmla="*/ 84 w 186"/>
                <a:gd name="T53" fmla="*/ 2 h 210"/>
                <a:gd name="T54" fmla="*/ 75 w 186"/>
                <a:gd name="T55" fmla="*/ 0 h 210"/>
                <a:gd name="T56" fmla="*/ 75 w 186"/>
                <a:gd name="T57" fmla="*/ 0 h 210"/>
                <a:gd name="T58" fmla="*/ 56 w 186"/>
                <a:gd name="T59" fmla="*/ 2 h 210"/>
                <a:gd name="T60" fmla="*/ 40 w 186"/>
                <a:gd name="T61" fmla="*/ 8 h 210"/>
                <a:gd name="T62" fmla="*/ 31 w 186"/>
                <a:gd name="T63" fmla="*/ 18 h 210"/>
                <a:gd name="T64" fmla="*/ 28 w 186"/>
                <a:gd name="T65" fmla="*/ 30 h 210"/>
                <a:gd name="T66" fmla="*/ 16 w 186"/>
                <a:gd name="T67" fmla="*/ 46 h 210"/>
                <a:gd name="T68" fmla="*/ 8 w 186"/>
                <a:gd name="T69" fmla="*/ 82 h 210"/>
                <a:gd name="T70" fmla="*/ 2 w 186"/>
                <a:gd name="T71" fmla="*/ 102 h 210"/>
                <a:gd name="T72" fmla="*/ 0 w 186"/>
                <a:gd name="T73" fmla="*/ 122 h 210"/>
                <a:gd name="T74" fmla="*/ 0 w 186"/>
                <a:gd name="T75" fmla="*/ 122 h 2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86" h="210">
                  <a:moveTo>
                    <a:pt x="0" y="104"/>
                  </a:moveTo>
                  <a:lnTo>
                    <a:pt x="0" y="104"/>
                  </a:lnTo>
                  <a:lnTo>
                    <a:pt x="2" y="126"/>
                  </a:lnTo>
                  <a:lnTo>
                    <a:pt x="8" y="146"/>
                  </a:lnTo>
                  <a:lnTo>
                    <a:pt x="16" y="164"/>
                  </a:lnTo>
                  <a:lnTo>
                    <a:pt x="28" y="180"/>
                  </a:lnTo>
                  <a:lnTo>
                    <a:pt x="42" y="192"/>
                  </a:lnTo>
                  <a:lnTo>
                    <a:pt x="58" y="202"/>
                  </a:lnTo>
                  <a:lnTo>
                    <a:pt x="74" y="208"/>
                  </a:lnTo>
                  <a:lnTo>
                    <a:pt x="94" y="210"/>
                  </a:lnTo>
                  <a:lnTo>
                    <a:pt x="112" y="208"/>
                  </a:lnTo>
                  <a:lnTo>
                    <a:pt x="130" y="202"/>
                  </a:lnTo>
                  <a:lnTo>
                    <a:pt x="146" y="192"/>
                  </a:lnTo>
                  <a:lnTo>
                    <a:pt x="160" y="180"/>
                  </a:lnTo>
                  <a:lnTo>
                    <a:pt x="170" y="164"/>
                  </a:lnTo>
                  <a:lnTo>
                    <a:pt x="180" y="146"/>
                  </a:lnTo>
                  <a:lnTo>
                    <a:pt x="184" y="126"/>
                  </a:lnTo>
                  <a:lnTo>
                    <a:pt x="186" y="104"/>
                  </a:lnTo>
                  <a:lnTo>
                    <a:pt x="184" y="84"/>
                  </a:lnTo>
                  <a:lnTo>
                    <a:pt x="180" y="64"/>
                  </a:lnTo>
                  <a:lnTo>
                    <a:pt x="170" y="46"/>
                  </a:lnTo>
                  <a:lnTo>
                    <a:pt x="160" y="30"/>
                  </a:lnTo>
                  <a:lnTo>
                    <a:pt x="146" y="18"/>
                  </a:lnTo>
                  <a:lnTo>
                    <a:pt x="130" y="8"/>
                  </a:lnTo>
                  <a:lnTo>
                    <a:pt x="112" y="2"/>
                  </a:lnTo>
                  <a:lnTo>
                    <a:pt x="94" y="0"/>
                  </a:lnTo>
                  <a:lnTo>
                    <a:pt x="74" y="2"/>
                  </a:lnTo>
                  <a:lnTo>
                    <a:pt x="58" y="8"/>
                  </a:lnTo>
                  <a:lnTo>
                    <a:pt x="42" y="18"/>
                  </a:lnTo>
                  <a:lnTo>
                    <a:pt x="28" y="30"/>
                  </a:lnTo>
                  <a:lnTo>
                    <a:pt x="16" y="46"/>
                  </a:lnTo>
                  <a:lnTo>
                    <a:pt x="8" y="64"/>
                  </a:lnTo>
                  <a:lnTo>
                    <a:pt x="2" y="84"/>
                  </a:lnTo>
                  <a:lnTo>
                    <a:pt x="0" y="104"/>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20" name="Freeform 34"/>
            <p:cNvSpPr>
              <a:spLocks/>
            </p:cNvSpPr>
            <p:nvPr userDrawn="1"/>
          </p:nvSpPr>
          <p:spPr bwMode="auto">
            <a:xfrm>
              <a:off x="3160" y="4065"/>
              <a:ext cx="212" cy="212"/>
            </a:xfrm>
            <a:custGeom>
              <a:avLst/>
              <a:gdLst>
                <a:gd name="T0" fmla="*/ 0 w 212"/>
                <a:gd name="T1" fmla="*/ 106 h 212"/>
                <a:gd name="T2" fmla="*/ 0 w 212"/>
                <a:gd name="T3" fmla="*/ 106 h 212"/>
                <a:gd name="T4" fmla="*/ 2 w 212"/>
                <a:gd name="T5" fmla="*/ 128 h 212"/>
                <a:gd name="T6" fmla="*/ 8 w 212"/>
                <a:gd name="T7" fmla="*/ 148 h 212"/>
                <a:gd name="T8" fmla="*/ 18 w 212"/>
                <a:gd name="T9" fmla="*/ 166 h 212"/>
                <a:gd name="T10" fmla="*/ 30 w 212"/>
                <a:gd name="T11" fmla="*/ 180 h 212"/>
                <a:gd name="T12" fmla="*/ 46 w 212"/>
                <a:gd name="T13" fmla="*/ 194 h 212"/>
                <a:gd name="T14" fmla="*/ 64 w 212"/>
                <a:gd name="T15" fmla="*/ 204 h 212"/>
                <a:gd name="T16" fmla="*/ 84 w 212"/>
                <a:gd name="T17" fmla="*/ 210 h 212"/>
                <a:gd name="T18" fmla="*/ 106 w 212"/>
                <a:gd name="T19" fmla="*/ 212 h 212"/>
                <a:gd name="T20" fmla="*/ 106 w 212"/>
                <a:gd name="T21" fmla="*/ 212 h 212"/>
                <a:gd name="T22" fmla="*/ 128 w 212"/>
                <a:gd name="T23" fmla="*/ 210 h 212"/>
                <a:gd name="T24" fmla="*/ 148 w 212"/>
                <a:gd name="T25" fmla="*/ 204 h 212"/>
                <a:gd name="T26" fmla="*/ 166 w 212"/>
                <a:gd name="T27" fmla="*/ 194 h 212"/>
                <a:gd name="T28" fmla="*/ 180 w 212"/>
                <a:gd name="T29" fmla="*/ 180 h 212"/>
                <a:gd name="T30" fmla="*/ 194 w 212"/>
                <a:gd name="T31" fmla="*/ 166 h 212"/>
                <a:gd name="T32" fmla="*/ 204 w 212"/>
                <a:gd name="T33" fmla="*/ 148 h 212"/>
                <a:gd name="T34" fmla="*/ 210 w 212"/>
                <a:gd name="T35" fmla="*/ 128 h 212"/>
                <a:gd name="T36" fmla="*/ 212 w 212"/>
                <a:gd name="T37" fmla="*/ 106 h 212"/>
                <a:gd name="T38" fmla="*/ 212 w 212"/>
                <a:gd name="T39" fmla="*/ 106 h 212"/>
                <a:gd name="T40" fmla="*/ 210 w 212"/>
                <a:gd name="T41" fmla="*/ 84 h 212"/>
                <a:gd name="T42" fmla="*/ 204 w 212"/>
                <a:gd name="T43" fmla="*/ 64 h 212"/>
                <a:gd name="T44" fmla="*/ 194 w 212"/>
                <a:gd name="T45" fmla="*/ 46 h 212"/>
                <a:gd name="T46" fmla="*/ 180 w 212"/>
                <a:gd name="T47" fmla="*/ 32 h 212"/>
                <a:gd name="T48" fmla="*/ 166 w 212"/>
                <a:gd name="T49" fmla="*/ 18 h 212"/>
                <a:gd name="T50" fmla="*/ 148 w 212"/>
                <a:gd name="T51" fmla="*/ 8 h 212"/>
                <a:gd name="T52" fmla="*/ 128 w 212"/>
                <a:gd name="T53" fmla="*/ 2 h 212"/>
                <a:gd name="T54" fmla="*/ 106 w 212"/>
                <a:gd name="T55" fmla="*/ 0 h 212"/>
                <a:gd name="T56" fmla="*/ 106 w 212"/>
                <a:gd name="T57" fmla="*/ 0 h 212"/>
                <a:gd name="T58" fmla="*/ 84 w 212"/>
                <a:gd name="T59" fmla="*/ 2 h 212"/>
                <a:gd name="T60" fmla="*/ 64 w 212"/>
                <a:gd name="T61" fmla="*/ 8 h 212"/>
                <a:gd name="T62" fmla="*/ 46 w 212"/>
                <a:gd name="T63" fmla="*/ 18 h 212"/>
                <a:gd name="T64" fmla="*/ 30 w 212"/>
                <a:gd name="T65" fmla="*/ 32 h 212"/>
                <a:gd name="T66" fmla="*/ 18 w 212"/>
                <a:gd name="T67" fmla="*/ 46 h 212"/>
                <a:gd name="T68" fmla="*/ 8 w 212"/>
                <a:gd name="T69" fmla="*/ 64 h 212"/>
                <a:gd name="T70" fmla="*/ 2 w 212"/>
                <a:gd name="T71" fmla="*/ 84 h 212"/>
                <a:gd name="T72" fmla="*/ 0 w 212"/>
                <a:gd name="T73" fmla="*/ 106 h 212"/>
                <a:gd name="T74" fmla="*/ 0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0" y="106"/>
                  </a:moveTo>
                  <a:lnTo>
                    <a:pt x="0" y="106"/>
                  </a:lnTo>
                  <a:lnTo>
                    <a:pt x="2" y="128"/>
                  </a:lnTo>
                  <a:lnTo>
                    <a:pt x="8" y="148"/>
                  </a:lnTo>
                  <a:lnTo>
                    <a:pt x="18" y="166"/>
                  </a:lnTo>
                  <a:lnTo>
                    <a:pt x="30" y="180"/>
                  </a:lnTo>
                  <a:lnTo>
                    <a:pt x="46" y="194"/>
                  </a:lnTo>
                  <a:lnTo>
                    <a:pt x="64" y="204"/>
                  </a:lnTo>
                  <a:lnTo>
                    <a:pt x="84" y="210"/>
                  </a:lnTo>
                  <a:lnTo>
                    <a:pt x="106" y="212"/>
                  </a:lnTo>
                  <a:lnTo>
                    <a:pt x="128" y="210"/>
                  </a:lnTo>
                  <a:lnTo>
                    <a:pt x="148" y="204"/>
                  </a:lnTo>
                  <a:lnTo>
                    <a:pt x="166" y="194"/>
                  </a:lnTo>
                  <a:lnTo>
                    <a:pt x="180" y="180"/>
                  </a:lnTo>
                  <a:lnTo>
                    <a:pt x="194" y="166"/>
                  </a:lnTo>
                  <a:lnTo>
                    <a:pt x="204" y="148"/>
                  </a:lnTo>
                  <a:lnTo>
                    <a:pt x="210" y="128"/>
                  </a:lnTo>
                  <a:lnTo>
                    <a:pt x="212" y="106"/>
                  </a:lnTo>
                  <a:lnTo>
                    <a:pt x="210" y="84"/>
                  </a:lnTo>
                  <a:lnTo>
                    <a:pt x="204" y="64"/>
                  </a:lnTo>
                  <a:lnTo>
                    <a:pt x="194" y="46"/>
                  </a:lnTo>
                  <a:lnTo>
                    <a:pt x="180" y="32"/>
                  </a:lnTo>
                  <a:lnTo>
                    <a:pt x="166" y="18"/>
                  </a:lnTo>
                  <a:lnTo>
                    <a:pt x="148" y="8"/>
                  </a:lnTo>
                  <a:lnTo>
                    <a:pt x="128" y="2"/>
                  </a:lnTo>
                  <a:lnTo>
                    <a:pt x="106" y="0"/>
                  </a:lnTo>
                  <a:lnTo>
                    <a:pt x="84" y="2"/>
                  </a:lnTo>
                  <a:lnTo>
                    <a:pt x="64" y="8"/>
                  </a:lnTo>
                  <a:lnTo>
                    <a:pt x="46" y="18"/>
                  </a:lnTo>
                  <a:lnTo>
                    <a:pt x="30" y="32"/>
                  </a:lnTo>
                  <a:lnTo>
                    <a:pt x="18" y="46"/>
                  </a:lnTo>
                  <a:lnTo>
                    <a:pt x="8" y="64"/>
                  </a:lnTo>
                  <a:lnTo>
                    <a:pt x="2" y="84"/>
                  </a:lnTo>
                  <a:lnTo>
                    <a:pt x="0"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21" name="Freeform 35"/>
            <p:cNvSpPr>
              <a:spLocks/>
            </p:cNvSpPr>
            <p:nvPr userDrawn="1"/>
          </p:nvSpPr>
          <p:spPr bwMode="auto">
            <a:xfrm>
              <a:off x="177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4"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4"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22" name="Freeform 36"/>
            <p:cNvSpPr>
              <a:spLocks/>
            </p:cNvSpPr>
            <p:nvPr userDrawn="1"/>
          </p:nvSpPr>
          <p:spPr bwMode="auto">
            <a:xfrm>
              <a:off x="1936"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4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4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4"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4"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23" name="Freeform 37"/>
            <p:cNvSpPr>
              <a:spLocks/>
            </p:cNvSpPr>
            <p:nvPr userDrawn="1"/>
          </p:nvSpPr>
          <p:spPr bwMode="auto">
            <a:xfrm>
              <a:off x="210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6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6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6" y="194"/>
                  </a:lnTo>
                  <a:lnTo>
                    <a:pt x="32" y="180"/>
                  </a:lnTo>
                  <a:lnTo>
                    <a:pt x="18" y="166"/>
                  </a:lnTo>
                  <a:lnTo>
                    <a:pt x="8" y="148"/>
                  </a:lnTo>
                  <a:lnTo>
                    <a:pt x="2" y="128"/>
                  </a:lnTo>
                  <a:lnTo>
                    <a:pt x="0" y="106"/>
                  </a:lnTo>
                  <a:lnTo>
                    <a:pt x="2" y="84"/>
                  </a:lnTo>
                  <a:lnTo>
                    <a:pt x="8" y="64"/>
                  </a:lnTo>
                  <a:lnTo>
                    <a:pt x="18" y="46"/>
                  </a:lnTo>
                  <a:lnTo>
                    <a:pt x="32" y="32"/>
                  </a:lnTo>
                  <a:lnTo>
                    <a:pt x="46"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24" name="Freeform 38"/>
            <p:cNvSpPr>
              <a:spLocks/>
            </p:cNvSpPr>
            <p:nvPr userDrawn="1"/>
          </p:nvSpPr>
          <p:spPr bwMode="auto">
            <a:xfrm>
              <a:off x="2271"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25" name="Freeform 39"/>
            <p:cNvSpPr>
              <a:spLocks/>
            </p:cNvSpPr>
            <p:nvPr userDrawn="1"/>
          </p:nvSpPr>
          <p:spPr bwMode="auto">
            <a:xfrm>
              <a:off x="2434"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26" name="Freeform 40"/>
            <p:cNvSpPr>
              <a:spLocks/>
            </p:cNvSpPr>
            <p:nvPr userDrawn="1"/>
          </p:nvSpPr>
          <p:spPr bwMode="auto">
            <a:xfrm>
              <a:off x="2602"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27" name="Freeform 41"/>
            <p:cNvSpPr>
              <a:spLocks/>
            </p:cNvSpPr>
            <p:nvPr userDrawn="1"/>
          </p:nvSpPr>
          <p:spPr bwMode="auto">
            <a:xfrm>
              <a:off x="2770"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128" name="Freeform 42"/>
            <p:cNvSpPr>
              <a:spLocks/>
            </p:cNvSpPr>
            <p:nvPr userDrawn="1"/>
          </p:nvSpPr>
          <p:spPr bwMode="auto">
            <a:xfrm>
              <a:off x="2933" y="4065"/>
              <a:ext cx="212" cy="212"/>
            </a:xfrm>
            <a:custGeom>
              <a:avLst/>
              <a:gdLst>
                <a:gd name="T0" fmla="*/ 212 w 212"/>
                <a:gd name="T1" fmla="*/ 106 h 212"/>
                <a:gd name="T2" fmla="*/ 212 w 212"/>
                <a:gd name="T3" fmla="*/ 106 h 212"/>
                <a:gd name="T4" fmla="*/ 210 w 212"/>
                <a:gd name="T5" fmla="*/ 128 h 212"/>
                <a:gd name="T6" fmla="*/ 204 w 212"/>
                <a:gd name="T7" fmla="*/ 148 h 212"/>
                <a:gd name="T8" fmla="*/ 194 w 212"/>
                <a:gd name="T9" fmla="*/ 166 h 212"/>
                <a:gd name="T10" fmla="*/ 182 w 212"/>
                <a:gd name="T11" fmla="*/ 180 h 212"/>
                <a:gd name="T12" fmla="*/ 166 w 212"/>
                <a:gd name="T13" fmla="*/ 194 h 212"/>
                <a:gd name="T14" fmla="*/ 148 w 212"/>
                <a:gd name="T15" fmla="*/ 204 h 212"/>
                <a:gd name="T16" fmla="*/ 128 w 212"/>
                <a:gd name="T17" fmla="*/ 210 h 212"/>
                <a:gd name="T18" fmla="*/ 106 w 212"/>
                <a:gd name="T19" fmla="*/ 212 h 212"/>
                <a:gd name="T20" fmla="*/ 106 w 212"/>
                <a:gd name="T21" fmla="*/ 212 h 212"/>
                <a:gd name="T22" fmla="*/ 84 w 212"/>
                <a:gd name="T23" fmla="*/ 210 h 212"/>
                <a:gd name="T24" fmla="*/ 66 w 212"/>
                <a:gd name="T25" fmla="*/ 204 h 212"/>
                <a:gd name="T26" fmla="*/ 48 w 212"/>
                <a:gd name="T27" fmla="*/ 194 h 212"/>
                <a:gd name="T28" fmla="*/ 32 w 212"/>
                <a:gd name="T29" fmla="*/ 180 h 212"/>
                <a:gd name="T30" fmla="*/ 18 w 212"/>
                <a:gd name="T31" fmla="*/ 166 h 212"/>
                <a:gd name="T32" fmla="*/ 8 w 212"/>
                <a:gd name="T33" fmla="*/ 148 h 212"/>
                <a:gd name="T34" fmla="*/ 2 w 212"/>
                <a:gd name="T35" fmla="*/ 128 h 212"/>
                <a:gd name="T36" fmla="*/ 0 w 212"/>
                <a:gd name="T37" fmla="*/ 106 h 212"/>
                <a:gd name="T38" fmla="*/ 0 w 212"/>
                <a:gd name="T39" fmla="*/ 106 h 212"/>
                <a:gd name="T40" fmla="*/ 2 w 212"/>
                <a:gd name="T41" fmla="*/ 84 h 212"/>
                <a:gd name="T42" fmla="*/ 8 w 212"/>
                <a:gd name="T43" fmla="*/ 64 h 212"/>
                <a:gd name="T44" fmla="*/ 18 w 212"/>
                <a:gd name="T45" fmla="*/ 46 h 212"/>
                <a:gd name="T46" fmla="*/ 32 w 212"/>
                <a:gd name="T47" fmla="*/ 32 h 212"/>
                <a:gd name="T48" fmla="*/ 48 w 212"/>
                <a:gd name="T49" fmla="*/ 18 h 212"/>
                <a:gd name="T50" fmla="*/ 66 w 212"/>
                <a:gd name="T51" fmla="*/ 8 h 212"/>
                <a:gd name="T52" fmla="*/ 84 w 212"/>
                <a:gd name="T53" fmla="*/ 2 h 212"/>
                <a:gd name="T54" fmla="*/ 106 w 212"/>
                <a:gd name="T55" fmla="*/ 0 h 212"/>
                <a:gd name="T56" fmla="*/ 106 w 212"/>
                <a:gd name="T57" fmla="*/ 0 h 212"/>
                <a:gd name="T58" fmla="*/ 128 w 212"/>
                <a:gd name="T59" fmla="*/ 2 h 212"/>
                <a:gd name="T60" fmla="*/ 148 w 212"/>
                <a:gd name="T61" fmla="*/ 8 h 212"/>
                <a:gd name="T62" fmla="*/ 166 w 212"/>
                <a:gd name="T63" fmla="*/ 18 h 212"/>
                <a:gd name="T64" fmla="*/ 182 w 212"/>
                <a:gd name="T65" fmla="*/ 32 h 212"/>
                <a:gd name="T66" fmla="*/ 194 w 212"/>
                <a:gd name="T67" fmla="*/ 46 h 212"/>
                <a:gd name="T68" fmla="*/ 204 w 212"/>
                <a:gd name="T69" fmla="*/ 64 h 212"/>
                <a:gd name="T70" fmla="*/ 210 w 212"/>
                <a:gd name="T71" fmla="*/ 84 h 212"/>
                <a:gd name="T72" fmla="*/ 212 w 212"/>
                <a:gd name="T73" fmla="*/ 106 h 212"/>
                <a:gd name="T74" fmla="*/ 212 w 212"/>
                <a:gd name="T75" fmla="*/ 106 h 2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2" h="212">
                  <a:moveTo>
                    <a:pt x="212" y="106"/>
                  </a:moveTo>
                  <a:lnTo>
                    <a:pt x="212" y="106"/>
                  </a:lnTo>
                  <a:lnTo>
                    <a:pt x="210" y="128"/>
                  </a:lnTo>
                  <a:lnTo>
                    <a:pt x="204" y="148"/>
                  </a:lnTo>
                  <a:lnTo>
                    <a:pt x="194" y="166"/>
                  </a:lnTo>
                  <a:lnTo>
                    <a:pt x="182" y="180"/>
                  </a:lnTo>
                  <a:lnTo>
                    <a:pt x="166" y="194"/>
                  </a:lnTo>
                  <a:lnTo>
                    <a:pt x="148" y="204"/>
                  </a:lnTo>
                  <a:lnTo>
                    <a:pt x="128" y="210"/>
                  </a:lnTo>
                  <a:lnTo>
                    <a:pt x="106" y="212"/>
                  </a:lnTo>
                  <a:lnTo>
                    <a:pt x="84" y="210"/>
                  </a:lnTo>
                  <a:lnTo>
                    <a:pt x="66" y="204"/>
                  </a:lnTo>
                  <a:lnTo>
                    <a:pt x="48" y="194"/>
                  </a:lnTo>
                  <a:lnTo>
                    <a:pt x="32" y="180"/>
                  </a:lnTo>
                  <a:lnTo>
                    <a:pt x="18" y="166"/>
                  </a:lnTo>
                  <a:lnTo>
                    <a:pt x="8" y="148"/>
                  </a:lnTo>
                  <a:lnTo>
                    <a:pt x="2" y="128"/>
                  </a:lnTo>
                  <a:lnTo>
                    <a:pt x="0" y="106"/>
                  </a:lnTo>
                  <a:lnTo>
                    <a:pt x="2" y="84"/>
                  </a:lnTo>
                  <a:lnTo>
                    <a:pt x="8" y="64"/>
                  </a:lnTo>
                  <a:lnTo>
                    <a:pt x="18" y="46"/>
                  </a:lnTo>
                  <a:lnTo>
                    <a:pt x="32" y="32"/>
                  </a:lnTo>
                  <a:lnTo>
                    <a:pt x="48" y="18"/>
                  </a:lnTo>
                  <a:lnTo>
                    <a:pt x="66" y="8"/>
                  </a:lnTo>
                  <a:lnTo>
                    <a:pt x="84" y="2"/>
                  </a:lnTo>
                  <a:lnTo>
                    <a:pt x="106" y="0"/>
                  </a:lnTo>
                  <a:lnTo>
                    <a:pt x="128" y="2"/>
                  </a:lnTo>
                  <a:lnTo>
                    <a:pt x="148" y="8"/>
                  </a:lnTo>
                  <a:lnTo>
                    <a:pt x="166" y="18"/>
                  </a:lnTo>
                  <a:lnTo>
                    <a:pt x="182" y="32"/>
                  </a:lnTo>
                  <a:lnTo>
                    <a:pt x="194" y="46"/>
                  </a:lnTo>
                  <a:lnTo>
                    <a:pt x="204" y="64"/>
                  </a:lnTo>
                  <a:lnTo>
                    <a:pt x="210" y="84"/>
                  </a:lnTo>
                  <a:lnTo>
                    <a:pt x="212" y="106"/>
                  </a:lnTo>
                  <a:close/>
                </a:path>
              </a:pathLst>
            </a:custGeom>
            <a:solidFill>
              <a:srgbClr val="FFFFFF">
                <a:alpha val="6313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spTree>
  </p:cSld>
  <p:clrMap bg1="lt1" tx1="dk1" bg2="lt2" tx2="dk2" accent1="accent1" accent2="accent2" accent3="accent3" accent4="accent4" accent5="accent5" accent6="accent6" hlink="hlink" folHlink="folHlink"/>
  <p:sldLayoutIdLst>
    <p:sldLayoutId id="2147484786" r:id="rId1"/>
    <p:sldLayoutId id="2147484787" r:id="rId2"/>
    <p:sldLayoutId id="2147484788" r:id="rId3"/>
    <p:sldLayoutId id="2147484789" r:id="rId4"/>
    <p:sldLayoutId id="2147484790" r:id="rId5"/>
    <p:sldLayoutId id="2147484791" r:id="rId6"/>
    <p:sldLayoutId id="2147484792" r:id="rId7"/>
    <p:sldLayoutId id="2147484793" r:id="rId8"/>
    <p:sldLayoutId id="2147484794" r:id="rId9"/>
    <p:sldLayoutId id="2147484795" r:id="rId10"/>
    <p:sldLayoutId id="2147484796" r:id="rId11"/>
  </p:sldLayoutIdLst>
  <p:hf sldNum="0" hdr="0" ftr="0" dt="0"/>
  <p:txStyles>
    <p:titleStyle>
      <a:lvl1pPr algn="l" rtl="0" eaLnBrk="0" fontAlgn="base" hangingPunct="0">
        <a:spcBef>
          <a:spcPct val="0"/>
        </a:spcBef>
        <a:spcAft>
          <a:spcPct val="0"/>
        </a:spcAft>
        <a:defRPr sz="1900" b="1">
          <a:solidFill>
            <a:srgbClr val="FF0000"/>
          </a:solidFill>
          <a:latin typeface="+mj-lt"/>
          <a:ea typeface="+mj-ea"/>
          <a:cs typeface="+mj-cs"/>
        </a:defRPr>
      </a:lvl1pPr>
      <a:lvl2pPr algn="l" rtl="0" eaLnBrk="0" fontAlgn="base" hangingPunct="0">
        <a:spcBef>
          <a:spcPct val="0"/>
        </a:spcBef>
        <a:spcAft>
          <a:spcPct val="0"/>
        </a:spcAft>
        <a:defRPr sz="1900" b="1">
          <a:solidFill>
            <a:srgbClr val="FF0000"/>
          </a:solidFill>
          <a:latin typeface="Arial" pitchFamily="34" charset="0"/>
        </a:defRPr>
      </a:lvl2pPr>
      <a:lvl3pPr algn="l" rtl="0" eaLnBrk="0" fontAlgn="base" hangingPunct="0">
        <a:spcBef>
          <a:spcPct val="0"/>
        </a:spcBef>
        <a:spcAft>
          <a:spcPct val="0"/>
        </a:spcAft>
        <a:defRPr sz="1900" b="1">
          <a:solidFill>
            <a:srgbClr val="FF0000"/>
          </a:solidFill>
          <a:latin typeface="Arial" pitchFamily="34" charset="0"/>
        </a:defRPr>
      </a:lvl3pPr>
      <a:lvl4pPr algn="l" rtl="0" eaLnBrk="0" fontAlgn="base" hangingPunct="0">
        <a:spcBef>
          <a:spcPct val="0"/>
        </a:spcBef>
        <a:spcAft>
          <a:spcPct val="0"/>
        </a:spcAft>
        <a:defRPr sz="1900" b="1">
          <a:solidFill>
            <a:srgbClr val="FF0000"/>
          </a:solidFill>
          <a:latin typeface="Arial" pitchFamily="34" charset="0"/>
        </a:defRPr>
      </a:lvl4pPr>
      <a:lvl5pPr algn="l" rtl="0" eaLnBrk="0" fontAlgn="base" hangingPunct="0">
        <a:spcBef>
          <a:spcPct val="0"/>
        </a:spcBef>
        <a:spcAft>
          <a:spcPct val="0"/>
        </a:spcAft>
        <a:defRPr sz="1900" b="1">
          <a:solidFill>
            <a:srgbClr val="FF0000"/>
          </a:solidFill>
          <a:latin typeface="Arial" pitchFamily="34" charset="0"/>
        </a:defRPr>
      </a:lvl5pPr>
      <a:lvl6pPr marL="457200" algn="l" rtl="0" fontAlgn="base">
        <a:spcBef>
          <a:spcPct val="0"/>
        </a:spcBef>
        <a:spcAft>
          <a:spcPct val="0"/>
        </a:spcAft>
        <a:defRPr sz="1900" b="1">
          <a:solidFill>
            <a:schemeClr val="accent2"/>
          </a:solidFill>
          <a:latin typeface="Arial" pitchFamily="34" charset="0"/>
        </a:defRPr>
      </a:lvl6pPr>
      <a:lvl7pPr marL="914400" algn="l" rtl="0" fontAlgn="base">
        <a:spcBef>
          <a:spcPct val="0"/>
        </a:spcBef>
        <a:spcAft>
          <a:spcPct val="0"/>
        </a:spcAft>
        <a:defRPr sz="1900" b="1">
          <a:solidFill>
            <a:schemeClr val="accent2"/>
          </a:solidFill>
          <a:latin typeface="Arial" pitchFamily="34" charset="0"/>
        </a:defRPr>
      </a:lvl7pPr>
      <a:lvl8pPr marL="1371600" algn="l" rtl="0" fontAlgn="base">
        <a:spcBef>
          <a:spcPct val="0"/>
        </a:spcBef>
        <a:spcAft>
          <a:spcPct val="0"/>
        </a:spcAft>
        <a:defRPr sz="1900" b="1">
          <a:solidFill>
            <a:schemeClr val="accent2"/>
          </a:solidFill>
          <a:latin typeface="Arial" pitchFamily="34" charset="0"/>
        </a:defRPr>
      </a:lvl8pPr>
      <a:lvl9pPr marL="1828800" algn="l" rtl="0" fontAlgn="base">
        <a:spcBef>
          <a:spcPct val="0"/>
        </a:spcBef>
        <a:spcAft>
          <a:spcPct val="0"/>
        </a:spcAft>
        <a:defRPr sz="1900" b="1">
          <a:solidFill>
            <a:schemeClr val="accent2"/>
          </a:solidFill>
          <a:latin typeface="Arial" pitchFamily="34" charset="0"/>
        </a:defRPr>
      </a:lvl9pPr>
    </p:titleStyle>
    <p:bodyStyle>
      <a:lvl1pPr marL="342900" indent="-342900" algn="l" rtl="0" eaLnBrk="0" fontAlgn="base" hangingPunct="0">
        <a:spcBef>
          <a:spcPct val="10000"/>
        </a:spcBef>
        <a:spcAft>
          <a:spcPct val="0"/>
        </a:spcAft>
        <a:defRPr sz="1700" b="1">
          <a:solidFill>
            <a:srgbClr val="FF0000"/>
          </a:solidFill>
          <a:latin typeface="+mn-lt"/>
          <a:ea typeface="+mn-ea"/>
          <a:cs typeface="+mn-cs"/>
        </a:defRPr>
      </a:lvl1pPr>
      <a:lvl2pPr marL="184150" indent="-184150" algn="l" rtl="0" eaLnBrk="0" fontAlgn="base" hangingPunct="0">
        <a:spcBef>
          <a:spcPct val="10000"/>
        </a:spcBef>
        <a:spcAft>
          <a:spcPct val="0"/>
        </a:spcAft>
        <a:buClr>
          <a:srgbClr val="FF0000"/>
        </a:buClr>
        <a:buSzPct val="90000"/>
        <a:buFont typeface="Wingdings" pitchFamily="2" charset="2"/>
        <a:buChar char="l"/>
        <a:defRPr sz="1400">
          <a:solidFill>
            <a:schemeClr val="hlink"/>
          </a:solidFill>
          <a:latin typeface="+mn-lt"/>
        </a:defRPr>
      </a:lvl2pPr>
      <a:lvl3pPr marL="322263" indent="-134938" algn="l" rtl="0" eaLnBrk="0" fontAlgn="base" hangingPunct="0">
        <a:spcBef>
          <a:spcPct val="10000"/>
        </a:spcBef>
        <a:spcAft>
          <a:spcPct val="0"/>
        </a:spcAft>
        <a:buClr>
          <a:srgbClr val="A6A6A6"/>
        </a:buClr>
        <a:buFont typeface="Wingdings" pitchFamily="2" charset="2"/>
        <a:buChar char="§"/>
        <a:defRPr>
          <a:solidFill>
            <a:schemeClr val="hlink"/>
          </a:solidFill>
          <a:latin typeface="+mn-lt"/>
        </a:defRPr>
      </a:lvl3pPr>
      <a:lvl4pPr marL="509588" indent="-103188" algn="l" rtl="0" eaLnBrk="0" fontAlgn="base" hangingPunct="0">
        <a:spcBef>
          <a:spcPct val="10000"/>
        </a:spcBef>
        <a:spcAft>
          <a:spcPct val="0"/>
        </a:spcAft>
        <a:buFont typeface="Arial" pitchFamily="34" charset="0"/>
        <a:buChar char="-"/>
        <a:defRPr sz="1000">
          <a:solidFill>
            <a:schemeClr val="hlink"/>
          </a:solidFill>
          <a:latin typeface="+mn-lt"/>
        </a:defRPr>
      </a:lvl4pPr>
      <a:lvl5pPr marL="730250" indent="-79375" algn="l" rtl="0" eaLnBrk="0" fontAlgn="base" hangingPunct="0">
        <a:spcBef>
          <a:spcPct val="10000"/>
        </a:spcBef>
        <a:spcAft>
          <a:spcPct val="0"/>
        </a:spcAft>
        <a:buFont typeface="Webdings" pitchFamily="18" charset="2"/>
        <a:buChar char="4"/>
        <a:defRPr sz="800">
          <a:solidFill>
            <a:schemeClr val="hlink"/>
          </a:solidFill>
          <a:latin typeface="+mn-lt"/>
        </a:defRPr>
      </a:lvl5pPr>
      <a:lvl6pPr marL="1187450" indent="-79375" algn="l" rtl="0" fontAlgn="base">
        <a:spcBef>
          <a:spcPct val="10000"/>
        </a:spcBef>
        <a:spcAft>
          <a:spcPct val="0"/>
        </a:spcAft>
        <a:buFont typeface="Webdings" pitchFamily="18" charset="2"/>
        <a:buChar char="4"/>
        <a:defRPr sz="800">
          <a:solidFill>
            <a:schemeClr val="hlink"/>
          </a:solidFill>
          <a:latin typeface="+mn-lt"/>
        </a:defRPr>
      </a:lvl6pPr>
      <a:lvl7pPr marL="1644650" indent="-79375" algn="l" rtl="0" fontAlgn="base">
        <a:spcBef>
          <a:spcPct val="10000"/>
        </a:spcBef>
        <a:spcAft>
          <a:spcPct val="0"/>
        </a:spcAft>
        <a:buFont typeface="Webdings" pitchFamily="18" charset="2"/>
        <a:buChar char="4"/>
        <a:defRPr sz="800">
          <a:solidFill>
            <a:schemeClr val="hlink"/>
          </a:solidFill>
          <a:latin typeface="+mn-lt"/>
        </a:defRPr>
      </a:lvl7pPr>
      <a:lvl8pPr marL="2101850" indent="-79375" algn="l" rtl="0" fontAlgn="base">
        <a:spcBef>
          <a:spcPct val="10000"/>
        </a:spcBef>
        <a:spcAft>
          <a:spcPct val="0"/>
        </a:spcAft>
        <a:buFont typeface="Webdings" pitchFamily="18" charset="2"/>
        <a:buChar char="4"/>
        <a:defRPr sz="800">
          <a:solidFill>
            <a:schemeClr val="hlink"/>
          </a:solidFill>
          <a:latin typeface="+mn-lt"/>
        </a:defRPr>
      </a:lvl8pPr>
      <a:lvl9pPr marL="2559050" indent="-79375" algn="l" rtl="0" fontAlgn="base">
        <a:spcBef>
          <a:spcPct val="10000"/>
        </a:spcBef>
        <a:spcAft>
          <a:spcPct val="0"/>
        </a:spcAft>
        <a:buFont typeface="Webdings" pitchFamily="18" charset="2"/>
        <a:buChar char="4"/>
        <a:defRPr sz="800">
          <a:solidFill>
            <a:schemeClr val="hlink"/>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37.png"/><Relationship Id="rId4"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3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7.xml"/><Relationship Id="rId5" Type="http://schemas.openxmlformats.org/officeDocument/2006/relationships/image" Target="../media/image59.jpeg"/><Relationship Id="rId4" Type="http://schemas.microsoft.com/office/2007/relationships/hdphoto" Target="../media/hdphoto1.wdp"/></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7.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4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65.png"/><Relationship Id="rId1" Type="http://schemas.openxmlformats.org/officeDocument/2006/relationships/slideLayout" Target="../slideLayouts/slideLayout7.xml"/><Relationship Id="rId4" Type="http://schemas.openxmlformats.org/officeDocument/2006/relationships/image" Target="../media/image61.png"/></Relationships>
</file>

<file path=ppt/slides/_rels/slide4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64.png"/><Relationship Id="rId1" Type="http://schemas.openxmlformats.org/officeDocument/2006/relationships/slideLayout" Target="../slideLayouts/slideLayout7.xml"/><Relationship Id="rId4" Type="http://schemas.openxmlformats.org/officeDocument/2006/relationships/image" Target="../media/image61.png"/></Relationships>
</file>

<file path=ppt/slides/_rels/slide4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6.xml.rels><?xml version="1.0" encoding="UTF-8" standalone="yes"?>
<Relationships xmlns="http://schemas.openxmlformats.org/package/2006/relationships"><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image" Target="../media/image70.png"/><Relationship Id="rId1" Type="http://schemas.openxmlformats.org/officeDocument/2006/relationships/slideLayout" Target="../slideLayouts/slideLayout7.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s>
</file>

<file path=ppt/slides/_rels/slide5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7.xml"/><Relationship Id="rId5" Type="http://schemas.openxmlformats.org/officeDocument/2006/relationships/image" Target="../media/image79.png"/><Relationship Id="rId4" Type="http://schemas.openxmlformats.org/officeDocument/2006/relationships/image" Target="../media/image78.png"/></Relationships>
</file>

<file path=ppt/slides/_rels/slide5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png"/></Relationships>
</file>

<file path=ppt/slides/_rels/slide6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80.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61.png"/><Relationship Id="rId1" Type="http://schemas.openxmlformats.org/officeDocument/2006/relationships/slideLayout" Target="../slideLayouts/slideLayout7.xml"/><Relationship Id="rId5" Type="http://schemas.openxmlformats.org/officeDocument/2006/relationships/image" Target="../media/image56.png"/><Relationship Id="rId4" Type="http://schemas.openxmlformats.org/officeDocument/2006/relationships/image" Target="../media/image87.png"/></Relationships>
</file>

<file path=ppt/slides/_rels/slide6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88.png"/><Relationship Id="rId1" Type="http://schemas.openxmlformats.org/officeDocument/2006/relationships/slideLayout" Target="../slideLayouts/slideLayout7.xml"/><Relationship Id="rId5" Type="http://schemas.openxmlformats.org/officeDocument/2006/relationships/image" Target="../media/image90.png"/><Relationship Id="rId4" Type="http://schemas.openxmlformats.org/officeDocument/2006/relationships/image" Target="../media/image89.pn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0.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61.png"/><Relationship Id="rId1" Type="http://schemas.openxmlformats.org/officeDocument/2006/relationships/slideLayout" Target="../slideLayouts/slideLayout7.xml"/><Relationship Id="rId5" Type="http://schemas.openxmlformats.org/officeDocument/2006/relationships/image" Target="../media/image93.png"/><Relationship Id="rId4" Type="http://schemas.openxmlformats.org/officeDocument/2006/relationships/image" Target="../media/image92.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image" Target="../media/image94.png"/><Relationship Id="rId1" Type="http://schemas.openxmlformats.org/officeDocument/2006/relationships/slideLayout" Target="../slideLayouts/slideLayout7.xml"/><Relationship Id="rId5" Type="http://schemas.openxmlformats.org/officeDocument/2006/relationships/image" Target="../media/image97.png"/><Relationship Id="rId4" Type="http://schemas.openxmlformats.org/officeDocument/2006/relationships/image" Target="../media/image96.png"/></Relationships>
</file>

<file path=ppt/slides/_rels/slide7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4.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7.xml"/><Relationship Id="rId6" Type="http://schemas.openxmlformats.org/officeDocument/2006/relationships/image" Target="../media/image102.png"/><Relationship Id="rId5" Type="http://schemas.openxmlformats.org/officeDocument/2006/relationships/image" Target="../media/image101.png"/><Relationship Id="rId4" Type="http://schemas.openxmlformats.org/officeDocument/2006/relationships/image" Target="../media/image100.png"/></Relationships>
</file>

<file path=ppt/slides/_rels/slide75.xml.rels><?xml version="1.0" encoding="UTF-8" standalone="yes"?>
<Relationships xmlns="http://schemas.openxmlformats.org/package/2006/relationships"><Relationship Id="rId2" Type="http://schemas.openxmlformats.org/officeDocument/2006/relationships/hyperlink" Target="https://lehub.sharepoint.com/sites/Expert.NET/Communities/Finance_community/Tango/Forms/AllItems.aspx?web=1"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hyperlink" Target="https://citrix.transdev.net/"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13" descr="00_pict"/>
          <p:cNvPicPr>
            <a:picLocks noChangeAspect="1" noChangeArrowheads="1"/>
          </p:cNvPicPr>
          <p:nvPr/>
        </p:nvPicPr>
        <p:blipFill>
          <a:blip r:embed="rId3">
            <a:extLst>
              <a:ext uri="{28A0092B-C50C-407E-A947-70E740481C1C}">
                <a14:useLocalDpi xmlns:a14="http://schemas.microsoft.com/office/drawing/2010/main" val="0"/>
              </a:ext>
            </a:extLst>
          </a:blip>
          <a:srcRect l="3847" r="3847"/>
          <a:stretch>
            <a:fillRect/>
          </a:stretch>
        </p:blipFill>
        <p:spPr bwMode="auto">
          <a:xfrm>
            <a:off x="0" y="2159000"/>
            <a:ext cx="91440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Rectangle 2"/>
          <p:cNvSpPr>
            <a:spLocks noGrp="1" noChangeArrowheads="1"/>
          </p:cNvSpPr>
          <p:nvPr>
            <p:ph type="ctrTitle"/>
          </p:nvPr>
        </p:nvSpPr>
        <p:spPr>
          <a:xfrm>
            <a:off x="223838" y="465138"/>
            <a:ext cx="8186737" cy="1299867"/>
          </a:xfrm>
        </p:spPr>
        <p:txBody>
          <a:bodyPr/>
          <a:lstStyle/>
          <a:p>
            <a:pPr eaLnBrk="1" hangingPunct="1"/>
            <a:r>
              <a:rPr lang="fr-FR" altLang="fr-FR" sz="3200" dirty="0"/>
              <a:t>TANGO CORE MODEL</a:t>
            </a:r>
            <a:br>
              <a:rPr lang="fr-FR" altLang="fr-FR" sz="3200" dirty="0"/>
            </a:br>
            <a:r>
              <a:rPr lang="fr-FR" altLang="fr-FR" sz="2400" dirty="0"/>
              <a:t>Training </a:t>
            </a:r>
            <a:r>
              <a:rPr lang="fr-FR" altLang="fr-FR" sz="2400" dirty="0" err="1"/>
              <a:t>users</a:t>
            </a:r>
            <a:r>
              <a:rPr lang="fr-FR" altLang="fr-FR" sz="2400" dirty="0"/>
              <a:t> </a:t>
            </a:r>
            <a:br>
              <a:rPr lang="fr-FR" altLang="fr-FR" sz="2400" dirty="0">
                <a:solidFill>
                  <a:srgbClr val="7030A0"/>
                </a:solidFill>
              </a:rPr>
            </a:br>
            <a:br>
              <a:rPr lang="fr-FR" altLang="fr-FR" sz="2400" dirty="0">
                <a:solidFill>
                  <a:srgbClr val="7030A0"/>
                </a:solidFill>
              </a:rPr>
            </a:br>
            <a:br>
              <a:rPr lang="fr-FR" altLang="fr-FR" sz="3200" dirty="0">
                <a:solidFill>
                  <a:schemeClr val="bg1"/>
                </a:solidFill>
              </a:rPr>
            </a:br>
            <a:r>
              <a:rPr lang="fr-FR" altLang="fr-FR" sz="3200" dirty="0">
                <a:solidFill>
                  <a:schemeClr val="bg1"/>
                </a:solidFill>
              </a:rPr>
              <a:t> </a:t>
            </a:r>
            <a:endParaRPr lang="fr-FR" altLang="fr-FR" sz="1000" dirty="0">
              <a:solidFill>
                <a:schemeClr val="bg1"/>
              </a:solidFill>
            </a:endParaRPr>
          </a:p>
        </p:txBody>
      </p:sp>
      <p:pic>
        <p:nvPicPr>
          <p:cNvPr id="22532" name="Image 2"/>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13338" y="3579813"/>
            <a:ext cx="3662362" cy="3128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bwMode="white">
          <a:xfrm>
            <a:off x="8670925" y="6513513"/>
            <a:ext cx="219075" cy="1365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defPPr>
              <a:defRPr lang="fr-FR"/>
            </a:defPPr>
            <a:lvl1pPr algn="l" rtl="0" eaLnBrk="0" fontAlgn="base" hangingPunct="0">
              <a:spcBef>
                <a:spcPct val="10000"/>
              </a:spcBef>
              <a:spcAft>
                <a:spcPct val="0"/>
              </a:spcAft>
              <a:defRPr sz="2400" b="1" kern="1200">
                <a:solidFill>
                  <a:srgbClr val="FF0000"/>
                </a:solidFill>
                <a:latin typeface="Arial" pitchFamily="34" charset="0"/>
                <a:ea typeface="+mn-ea"/>
                <a:cs typeface="+mn-cs"/>
              </a:defRPr>
            </a:lvl1pPr>
            <a:lvl2pPr marL="742950" indent="-285750" algn="l" rtl="0" eaLnBrk="0" fontAlgn="base" hangingPunct="0">
              <a:spcBef>
                <a:spcPct val="10000"/>
              </a:spcBef>
              <a:spcAft>
                <a:spcPct val="0"/>
              </a:spcAft>
              <a:buClr>
                <a:srgbClr val="FF0000"/>
              </a:buClr>
              <a:buSzPct val="90000"/>
              <a:buFont typeface="Courier New" pitchFamily="49" charset="0"/>
              <a:buChar char="o"/>
              <a:defRPr sz="2000" kern="1200">
                <a:solidFill>
                  <a:schemeClr val="hlink"/>
                </a:solidFill>
                <a:latin typeface="Arial" pitchFamily="34" charset="0"/>
                <a:ea typeface="+mn-ea"/>
                <a:cs typeface="+mn-cs"/>
              </a:defRPr>
            </a:lvl2pPr>
            <a:lvl3pPr marL="1143000" indent="-228600" algn="l" rtl="0" eaLnBrk="0" fontAlgn="base" hangingPunct="0">
              <a:spcBef>
                <a:spcPct val="10000"/>
              </a:spcBef>
              <a:spcAft>
                <a:spcPct val="0"/>
              </a:spcAft>
              <a:buClr>
                <a:srgbClr val="FF0000"/>
              </a:buClr>
              <a:buFont typeface="Courier New" pitchFamily="49" charset="0"/>
              <a:buChar char="o"/>
              <a:defRPr kern="1200">
                <a:solidFill>
                  <a:schemeClr val="hlink"/>
                </a:solidFill>
                <a:latin typeface="Arial" pitchFamily="34" charset="0"/>
                <a:ea typeface="+mn-ea"/>
                <a:cs typeface="+mn-cs"/>
              </a:defRPr>
            </a:lvl3pPr>
            <a:lvl4pPr marL="1600200" indent="-228600" algn="l" rtl="0" eaLnBrk="0" fontAlgn="base" hangingPunct="0">
              <a:spcBef>
                <a:spcPct val="10000"/>
              </a:spcBef>
              <a:spcAft>
                <a:spcPct val="0"/>
              </a:spcAft>
              <a:buClr>
                <a:srgbClr val="FF0000"/>
              </a:buClr>
              <a:buFont typeface="Courier New" pitchFamily="49" charset="0"/>
              <a:buChar char="o"/>
              <a:defRPr sz="1400" kern="1200">
                <a:solidFill>
                  <a:schemeClr val="hlink"/>
                </a:solidFill>
                <a:latin typeface="Arial" pitchFamily="34" charset="0"/>
                <a:ea typeface="+mn-ea"/>
                <a:cs typeface="+mn-cs"/>
              </a:defRPr>
            </a:lvl4pPr>
            <a:lvl5pPr marL="2057400" indent="-228600" algn="l" rtl="0" eaLnBrk="0" fontAlgn="base" hangingPunct="0">
              <a:spcBef>
                <a:spcPct val="10000"/>
              </a:spcBef>
              <a:spcAft>
                <a:spcPct val="0"/>
              </a:spcAft>
              <a:buClr>
                <a:srgbClr val="FF0000"/>
              </a:buClr>
              <a:buFont typeface="Courier New" pitchFamily="49" charset="0"/>
              <a:buChar char="o"/>
              <a:defRPr sz="1200" kern="1200">
                <a:solidFill>
                  <a:schemeClr val="hlink"/>
                </a:solidFill>
                <a:latin typeface="Arial" pitchFamily="34" charset="0"/>
                <a:ea typeface="+mn-ea"/>
                <a:cs typeface="+mn-cs"/>
              </a:defRPr>
            </a:lvl5pPr>
            <a:lvl6pPr marL="2514600" indent="-228600" algn="l" defTabSz="914400" rtl="0" eaLnBrk="0" fontAlgn="base" latinLnBrk="0" hangingPunct="0">
              <a:spcBef>
                <a:spcPct val="10000"/>
              </a:spcBef>
              <a:spcAft>
                <a:spcPct val="0"/>
              </a:spcAft>
              <a:buClr>
                <a:srgbClr val="FF0000"/>
              </a:buClr>
              <a:buFont typeface="Courier New" pitchFamily="49" charset="0"/>
              <a:buChar char="o"/>
              <a:defRPr sz="1200" kern="1200">
                <a:solidFill>
                  <a:schemeClr val="hlink"/>
                </a:solidFill>
                <a:latin typeface="Arial" pitchFamily="34" charset="0"/>
                <a:ea typeface="+mn-ea"/>
                <a:cs typeface="+mn-cs"/>
              </a:defRPr>
            </a:lvl6pPr>
            <a:lvl7pPr marL="2971800" indent="-228600" algn="l" defTabSz="914400" rtl="0" eaLnBrk="0" fontAlgn="base" latinLnBrk="0" hangingPunct="0">
              <a:spcBef>
                <a:spcPct val="10000"/>
              </a:spcBef>
              <a:spcAft>
                <a:spcPct val="0"/>
              </a:spcAft>
              <a:buClr>
                <a:srgbClr val="FF0000"/>
              </a:buClr>
              <a:buFont typeface="Courier New" pitchFamily="49" charset="0"/>
              <a:buChar char="o"/>
              <a:defRPr sz="1200" kern="1200">
                <a:solidFill>
                  <a:schemeClr val="hlink"/>
                </a:solidFill>
                <a:latin typeface="Arial" pitchFamily="34" charset="0"/>
                <a:ea typeface="+mn-ea"/>
                <a:cs typeface="+mn-cs"/>
              </a:defRPr>
            </a:lvl7pPr>
            <a:lvl8pPr marL="3429000" indent="-228600" algn="l" defTabSz="914400" rtl="0" eaLnBrk="0" fontAlgn="base" latinLnBrk="0" hangingPunct="0">
              <a:spcBef>
                <a:spcPct val="10000"/>
              </a:spcBef>
              <a:spcAft>
                <a:spcPct val="0"/>
              </a:spcAft>
              <a:buClr>
                <a:srgbClr val="FF0000"/>
              </a:buClr>
              <a:buFont typeface="Courier New" pitchFamily="49" charset="0"/>
              <a:buChar char="o"/>
              <a:defRPr sz="1200" kern="1200">
                <a:solidFill>
                  <a:schemeClr val="hlink"/>
                </a:solidFill>
                <a:latin typeface="Arial" pitchFamily="34" charset="0"/>
                <a:ea typeface="+mn-ea"/>
                <a:cs typeface="+mn-cs"/>
              </a:defRPr>
            </a:lvl8pPr>
            <a:lvl9pPr marL="3886200" indent="-228600" algn="l" defTabSz="914400" rtl="0" eaLnBrk="0" fontAlgn="base" latinLnBrk="0" hangingPunct="0">
              <a:spcBef>
                <a:spcPct val="10000"/>
              </a:spcBef>
              <a:spcAft>
                <a:spcPct val="0"/>
              </a:spcAft>
              <a:buClr>
                <a:srgbClr val="FF0000"/>
              </a:buClr>
              <a:buFont typeface="Courier New" pitchFamily="49" charset="0"/>
              <a:buChar char="o"/>
              <a:defRPr sz="1200" kern="1200">
                <a:solidFill>
                  <a:schemeClr val="hlink"/>
                </a:solidFill>
                <a:latin typeface="Arial" pitchFamily="34" charset="0"/>
                <a:ea typeface="+mn-ea"/>
                <a:cs typeface="+mn-cs"/>
              </a:defRPr>
            </a:lvl9pPr>
          </a:lstStyle>
          <a:p>
            <a:pPr algn="r">
              <a:spcBef>
                <a:spcPct val="0"/>
              </a:spcBef>
            </a:pPr>
            <a:fld id="{421D3C9E-C385-4B03-82C7-E18F441D34BC}" type="slidenum">
              <a:rPr lang="fr-FR" altLang="fr-FR" sz="1000" b="0" smtClean="0">
                <a:solidFill>
                  <a:srgbClr val="FFFFFF"/>
                </a:solidFill>
                <a:latin typeface="Calibri" pitchFamily="34" charset="0"/>
                <a:ea typeface="1"/>
                <a:cs typeface="Arial" pitchFamily="34" charset="0"/>
                <a:sym typeface="0"/>
              </a:rPr>
              <a:pPr algn="r">
                <a:spcBef>
                  <a:spcPct val="0"/>
                </a:spcBef>
              </a:pPr>
              <a:t>1</a:t>
            </a:fld>
            <a:endParaRPr lang="fr-FR" altLang="fr-FR" sz="1000" b="0">
              <a:solidFill>
                <a:srgbClr val="FFFFFF"/>
              </a:solidFill>
              <a:latin typeface="Calibri" pitchFamily="34" charset="0"/>
              <a:ea typeface="1"/>
              <a:cs typeface="Arial" pitchFamily="34" charset="0"/>
              <a:sym typeface="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B1AEAEA9-99AB-48FD-BB9A-1F79D86EF2C5}" type="slidenum">
              <a:rPr lang="fr-FR" altLang="fr-FR" sz="900" b="0">
                <a:solidFill>
                  <a:srgbClr val="FFFFFF"/>
                </a:solidFill>
              </a:rPr>
              <a:pPr algn="r" eaLnBrk="1" hangingPunct="1">
                <a:spcBef>
                  <a:spcPct val="0"/>
                </a:spcBef>
              </a:pPr>
              <a:t>10</a:t>
            </a:fld>
            <a:r>
              <a:rPr lang="fr-FR" altLang="fr-FR" sz="900" b="0">
                <a:solidFill>
                  <a:srgbClr val="FFFFFF"/>
                </a:solidFill>
              </a:rPr>
              <a:t> •</a:t>
            </a:r>
          </a:p>
        </p:txBody>
      </p:sp>
      <p:sp>
        <p:nvSpPr>
          <p:cNvPr id="3686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rgbClr val="FFFFFF"/>
                </a:solidFill>
              </a:rPr>
              <a:t> TANGO training</a:t>
            </a:r>
          </a:p>
        </p:txBody>
      </p:sp>
      <p:pic>
        <p:nvPicPr>
          <p:cNvPr id="2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8787" y="2483013"/>
            <a:ext cx="7405836" cy="21251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6" name="Connecteur droit avec flèche 25"/>
          <p:cNvCxnSpPr>
            <a:endCxn id="27" idx="7"/>
          </p:cNvCxnSpPr>
          <p:nvPr/>
        </p:nvCxnSpPr>
        <p:spPr>
          <a:xfrm>
            <a:off x="2118120" y="1457325"/>
            <a:ext cx="0" cy="2087674"/>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7" name="Ellipse 26"/>
          <p:cNvSpPr/>
          <p:nvPr/>
        </p:nvSpPr>
        <p:spPr>
          <a:xfrm>
            <a:off x="1246050" y="3429000"/>
            <a:ext cx="1021694" cy="79208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ounded Rectangle 5"/>
          <p:cNvSpPr/>
          <p:nvPr/>
        </p:nvSpPr>
        <p:spPr bwMode="auto">
          <a:xfrm>
            <a:off x="415925" y="266030"/>
            <a:ext cx="8486775" cy="1074738"/>
          </a:xfrm>
          <a:prstGeom prst="roundRect">
            <a:avLst>
              <a:gd name="adj" fmla="val 4211"/>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marL="273050" lvl="1" indent="-271463" algn="l" eaLnBrk="0" hangingPunct="0">
              <a:spcBef>
                <a:spcPct val="10000"/>
              </a:spcBef>
              <a:buClr>
                <a:srgbClr val="FF0000"/>
              </a:buClr>
              <a:buSzPct val="90000"/>
              <a:buFont typeface="Wingdings" pitchFamily="2" charset="2"/>
              <a:buChar char="l"/>
              <a:defRPr/>
            </a:pPr>
            <a:endParaRPr lang="fr-FR" sz="2000" dirty="0">
              <a:solidFill>
                <a:srgbClr val="FF0000"/>
              </a:solidFill>
            </a:endParaRPr>
          </a:p>
          <a:p>
            <a:pPr marL="273050" lvl="1" indent="-271463" algn="l" eaLnBrk="0" hangingPunct="0">
              <a:spcBef>
                <a:spcPct val="10000"/>
              </a:spcBef>
              <a:buClr>
                <a:srgbClr val="FF0000"/>
              </a:buClr>
              <a:buSzPct val="90000"/>
              <a:buFont typeface="Wingdings" pitchFamily="2" charset="2"/>
              <a:buChar char="l"/>
              <a:defRPr/>
            </a:pPr>
            <a:r>
              <a:rPr lang="fr-FR" sz="2000" dirty="0">
                <a:solidFill>
                  <a:srgbClr val="FF0000"/>
                </a:solidFill>
              </a:rPr>
              <a:t>Click on the </a:t>
            </a:r>
            <a:r>
              <a:rPr lang="fr-FR" sz="2000" dirty="0" err="1">
                <a:solidFill>
                  <a:srgbClr val="FF0000"/>
                </a:solidFill>
              </a:rPr>
              <a:t>icon</a:t>
            </a:r>
            <a:r>
              <a:rPr lang="fr-FR" sz="2000" dirty="0">
                <a:solidFill>
                  <a:srgbClr val="FF0000"/>
                </a:solidFill>
              </a:rPr>
              <a:t> «  « </a:t>
            </a:r>
            <a:r>
              <a:rPr lang="fr-FR" sz="2000" dirty="0" err="1">
                <a:solidFill>
                  <a:srgbClr val="FF0000"/>
                </a:solidFill>
              </a:rPr>
              <a:t>Perpectives</a:t>
            </a:r>
            <a:r>
              <a:rPr lang="fr-FR" sz="2000" dirty="0">
                <a:solidFill>
                  <a:srgbClr val="FF0000"/>
                </a:solidFill>
              </a:rPr>
              <a:t> PROD English » or « Perspectives PROD Français » to open Citrix</a:t>
            </a:r>
            <a:endParaRPr lang="en-US" sz="2000" b="1" dirty="0">
              <a:solidFill>
                <a:srgbClr val="6F7072"/>
              </a:solidFill>
              <a:sym typeface="0"/>
            </a:endParaRPr>
          </a:p>
        </p:txBody>
      </p:sp>
    </p:spTree>
    <p:extLst>
      <p:ext uri="{BB962C8B-B14F-4D97-AF65-F5344CB8AC3E}">
        <p14:creationId xmlns:p14="http://schemas.microsoft.com/office/powerpoint/2010/main" val="54840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E629FC72-6F3E-4E5D-88F6-1C1B498ECFF9}"/>
              </a:ext>
            </a:extLst>
          </p:cNvPr>
          <p:cNvPicPr>
            <a:picLocks noChangeAspect="1"/>
          </p:cNvPicPr>
          <p:nvPr/>
        </p:nvPicPr>
        <p:blipFill>
          <a:blip r:embed="rId2"/>
          <a:stretch>
            <a:fillRect/>
          </a:stretch>
        </p:blipFill>
        <p:spPr>
          <a:xfrm>
            <a:off x="4933950" y="5020042"/>
            <a:ext cx="2557463" cy="885825"/>
          </a:xfrm>
          <a:prstGeom prst="rect">
            <a:avLst/>
          </a:prstGeom>
        </p:spPr>
      </p:pic>
      <p:sp>
        <p:nvSpPr>
          <p:cNvPr id="3686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B1AEAEA9-99AB-48FD-BB9A-1F79D86EF2C5}" type="slidenum">
              <a:rPr lang="fr-FR" altLang="fr-FR" sz="900" b="0">
                <a:solidFill>
                  <a:srgbClr val="FFFFFF"/>
                </a:solidFill>
              </a:rPr>
              <a:pPr algn="r" eaLnBrk="1" hangingPunct="1">
                <a:spcBef>
                  <a:spcPct val="0"/>
                </a:spcBef>
              </a:pPr>
              <a:t>11</a:t>
            </a:fld>
            <a:r>
              <a:rPr lang="fr-FR" altLang="fr-FR" sz="900" b="0">
                <a:solidFill>
                  <a:srgbClr val="FFFFFF"/>
                </a:solidFill>
              </a:rPr>
              <a:t> •</a:t>
            </a:r>
          </a:p>
        </p:txBody>
      </p:sp>
      <p:sp>
        <p:nvSpPr>
          <p:cNvPr id="3686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rgbClr val="FFFFFF"/>
                </a:solidFill>
              </a:rPr>
              <a:t> TANGO training</a:t>
            </a:r>
          </a:p>
        </p:txBody>
      </p:sp>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2520" y="1844824"/>
            <a:ext cx="6019800" cy="1104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Ellipse 8"/>
          <p:cNvSpPr/>
          <p:nvPr/>
        </p:nvSpPr>
        <p:spPr>
          <a:xfrm>
            <a:off x="1475656" y="2492896"/>
            <a:ext cx="720080" cy="3116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0" name="Connecteur droit avec flèche 9"/>
          <p:cNvCxnSpPr>
            <a:endCxn id="9" idx="7"/>
          </p:cNvCxnSpPr>
          <p:nvPr/>
        </p:nvCxnSpPr>
        <p:spPr>
          <a:xfrm flipH="1">
            <a:off x="2090283" y="1438275"/>
            <a:ext cx="321477" cy="110026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Ellipse 10"/>
          <p:cNvSpPr/>
          <p:nvPr/>
        </p:nvSpPr>
        <p:spPr>
          <a:xfrm>
            <a:off x="5644330" y="5247151"/>
            <a:ext cx="1807989" cy="38833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2" name="Connecteur droit avec flèche 11"/>
          <p:cNvCxnSpPr>
            <a:cxnSpLocks/>
            <a:endCxn id="11" idx="2"/>
          </p:cNvCxnSpPr>
          <p:nvPr/>
        </p:nvCxnSpPr>
        <p:spPr>
          <a:xfrm>
            <a:off x="3371850" y="4315239"/>
            <a:ext cx="2272480" cy="1126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Rounded Rectangle 5"/>
          <p:cNvSpPr/>
          <p:nvPr/>
        </p:nvSpPr>
        <p:spPr bwMode="auto">
          <a:xfrm>
            <a:off x="415925" y="266030"/>
            <a:ext cx="8486775" cy="1074738"/>
          </a:xfrm>
          <a:prstGeom prst="roundRect">
            <a:avLst>
              <a:gd name="adj" fmla="val 4211"/>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marL="273050" lvl="1" indent="-271463" algn="l" eaLnBrk="0" hangingPunct="0">
              <a:spcBef>
                <a:spcPct val="10000"/>
              </a:spcBef>
              <a:buClr>
                <a:srgbClr val="FF0000"/>
              </a:buClr>
              <a:buSzPct val="90000"/>
              <a:buFont typeface="Wingdings" pitchFamily="2" charset="2"/>
              <a:buChar char="l"/>
              <a:defRPr/>
            </a:pPr>
            <a:endParaRPr lang="fr-FR" sz="2000" dirty="0">
              <a:solidFill>
                <a:srgbClr val="FF0000"/>
              </a:solidFill>
            </a:endParaRPr>
          </a:p>
          <a:p>
            <a:pPr marL="273050" lvl="1" indent="-271463" algn="l" eaLnBrk="0" hangingPunct="0">
              <a:spcBef>
                <a:spcPct val="10000"/>
              </a:spcBef>
              <a:buClr>
                <a:srgbClr val="FF0000"/>
              </a:buClr>
              <a:buSzPct val="90000"/>
              <a:buFont typeface="Wingdings" pitchFamily="2" charset="2"/>
              <a:buChar char="l"/>
              <a:defRPr/>
            </a:pPr>
            <a:r>
              <a:rPr lang="fr-FR" sz="2000" dirty="0">
                <a:solidFill>
                  <a:srgbClr val="FF0000"/>
                </a:solidFill>
              </a:rPr>
              <a:t>Click on the </a:t>
            </a:r>
            <a:r>
              <a:rPr lang="fr-FR" sz="2000" dirty="0" err="1">
                <a:solidFill>
                  <a:srgbClr val="FF0000"/>
                </a:solidFill>
              </a:rPr>
              <a:t>icon</a:t>
            </a:r>
            <a:r>
              <a:rPr lang="fr-FR" sz="2000" dirty="0">
                <a:solidFill>
                  <a:srgbClr val="FF0000"/>
                </a:solidFill>
              </a:rPr>
              <a:t> « Explorer » to open TM1</a:t>
            </a:r>
          </a:p>
          <a:p>
            <a:pPr marL="273050" lvl="1" indent="-271463" algn="l" eaLnBrk="0" hangingPunct="0">
              <a:spcBef>
                <a:spcPct val="10000"/>
              </a:spcBef>
              <a:buClr>
                <a:srgbClr val="7C408F"/>
              </a:buClr>
              <a:buSzPct val="90000"/>
              <a:buFont typeface="Wingdings" pitchFamily="2" charset="2"/>
              <a:buChar char="l"/>
              <a:defRPr/>
            </a:pPr>
            <a:endParaRPr lang="en-US" sz="2000" b="1" dirty="0">
              <a:solidFill>
                <a:srgbClr val="6F7072"/>
              </a:solidFill>
              <a:sym typeface="0"/>
            </a:endParaRPr>
          </a:p>
        </p:txBody>
      </p:sp>
      <p:sp>
        <p:nvSpPr>
          <p:cNvPr id="14" name="Rounded Rectangle 5"/>
          <p:cNvSpPr/>
          <p:nvPr/>
        </p:nvSpPr>
        <p:spPr bwMode="auto">
          <a:xfrm>
            <a:off x="415925" y="3142580"/>
            <a:ext cx="8486775" cy="1074738"/>
          </a:xfrm>
          <a:prstGeom prst="roundRect">
            <a:avLst>
              <a:gd name="adj" fmla="val 4211"/>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marL="273050" lvl="1" indent="-271463" algn="l" eaLnBrk="0" hangingPunct="0">
              <a:spcBef>
                <a:spcPct val="10000"/>
              </a:spcBef>
              <a:buClr>
                <a:srgbClr val="FF0000"/>
              </a:buClr>
              <a:buSzPct val="90000"/>
              <a:buFont typeface="Wingdings" pitchFamily="2" charset="2"/>
              <a:buChar char="l"/>
              <a:defRPr/>
            </a:pPr>
            <a:endParaRPr lang="fr-FR" sz="2000" dirty="0">
              <a:solidFill>
                <a:srgbClr val="FF0000"/>
              </a:solidFill>
            </a:endParaRPr>
          </a:p>
          <a:p>
            <a:pPr marL="273050" lvl="1" indent="-271463" algn="l" eaLnBrk="0" hangingPunct="0">
              <a:spcBef>
                <a:spcPct val="10000"/>
              </a:spcBef>
              <a:buClr>
                <a:srgbClr val="FF0000"/>
              </a:buClr>
              <a:buSzPct val="90000"/>
              <a:buFont typeface="Wingdings" pitchFamily="2" charset="2"/>
              <a:buChar char="l"/>
              <a:defRPr/>
            </a:pPr>
            <a:r>
              <a:rPr lang="fr-FR" sz="2000" dirty="0">
                <a:solidFill>
                  <a:srgbClr val="FF0000"/>
                </a:solidFill>
              </a:rPr>
              <a:t>Double Click on the instance « </a:t>
            </a:r>
            <a:r>
              <a:rPr lang="fr-FR" sz="2000" dirty="0" err="1">
                <a:solidFill>
                  <a:srgbClr val="FF0000"/>
                </a:solidFill>
              </a:rPr>
              <a:t>Tango_Core_Model</a:t>
            </a:r>
            <a:r>
              <a:rPr lang="fr-FR" sz="2000" dirty="0">
                <a:solidFill>
                  <a:srgbClr val="FF0000"/>
                </a:solidFill>
              </a:rPr>
              <a:t> »</a:t>
            </a:r>
          </a:p>
          <a:p>
            <a:pPr marL="273050" lvl="1" indent="-271463" algn="l" eaLnBrk="0" hangingPunct="0">
              <a:spcBef>
                <a:spcPct val="10000"/>
              </a:spcBef>
              <a:buClr>
                <a:srgbClr val="FF0000"/>
              </a:buClr>
              <a:buSzPct val="90000"/>
              <a:buFont typeface="Wingdings" pitchFamily="2" charset="2"/>
              <a:buChar char="l"/>
              <a:defRPr/>
            </a:pPr>
            <a:endParaRPr lang="en-US" sz="2000" b="1" dirty="0">
              <a:solidFill>
                <a:srgbClr val="6F7072"/>
              </a:solidFill>
              <a:sym typeface="0"/>
            </a:endParaRPr>
          </a:p>
        </p:txBody>
      </p:sp>
    </p:spTree>
    <p:extLst>
      <p:ext uri="{BB962C8B-B14F-4D97-AF65-F5344CB8AC3E}">
        <p14:creationId xmlns:p14="http://schemas.microsoft.com/office/powerpoint/2010/main" val="2767371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116958" y="3826117"/>
            <a:ext cx="8644270" cy="388395"/>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38917"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ADCE00F7-DDE7-49BB-AF2A-EB2798500BE1}" type="slidenum">
              <a:rPr lang="fr-FR" altLang="fr-FR" sz="900" b="0">
                <a:solidFill>
                  <a:schemeClr val="bg1"/>
                </a:solidFill>
              </a:rPr>
              <a:pPr algn="r" eaLnBrk="1" hangingPunct="1">
                <a:spcBef>
                  <a:spcPct val="0"/>
                </a:spcBef>
              </a:pPr>
              <a:t>12</a:t>
            </a:fld>
            <a:r>
              <a:rPr lang="fr-FR" altLang="fr-FR" sz="900" b="0">
                <a:solidFill>
                  <a:schemeClr val="bg1"/>
                </a:solidFill>
              </a:rPr>
              <a:t> •</a:t>
            </a:r>
          </a:p>
        </p:txBody>
      </p:sp>
      <p:pic>
        <p:nvPicPr>
          <p:cNvPr id="38918" name="Picture 7" descr="visuel_chapitre"/>
          <p:cNvPicPr>
            <a:picLocks noChangeAspect="1" noChangeArrowheads="1"/>
          </p:cNvPicPr>
          <p:nvPr/>
        </p:nvPicPr>
        <p:blipFill>
          <a:blip r:embed="rId3">
            <a:extLst>
              <a:ext uri="{28A0092B-C50C-407E-A947-70E740481C1C}">
                <a14:useLocalDpi xmlns:a14="http://schemas.microsoft.com/office/drawing/2010/main" val="0"/>
              </a:ext>
            </a:extLst>
          </a:blip>
          <a:srcRect l="4631" t="10364" r="4631" b="9990"/>
          <a:stretch>
            <a:fillRect/>
          </a:stretch>
        </p:blipFill>
        <p:spPr bwMode="auto">
          <a:xfrm>
            <a:off x="0" y="0"/>
            <a:ext cx="9144000"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38920" name="Rectangle 10"/>
          <p:cNvSpPr txBox="1">
            <a:spLocks noChangeArrowheads="1"/>
          </p:cNvSpPr>
          <p:nvPr/>
        </p:nvSpPr>
        <p:spPr bwMode="gray">
          <a:xfrm>
            <a:off x="685800" y="3030538"/>
            <a:ext cx="7835900" cy="315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marL="514350" indent="-514350"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buFontTx/>
              <a:buAutoNum type="arabicPeriod"/>
            </a:pPr>
            <a:r>
              <a:rPr lang="fr-FR" altLang="fr-FR" dirty="0"/>
              <a:t>Introduction</a:t>
            </a:r>
            <a:endParaRPr lang="en-US" altLang="fr-FR" dirty="0"/>
          </a:p>
          <a:p>
            <a:pPr eaLnBrk="1" hangingPunct="1">
              <a:buFontTx/>
              <a:buAutoNum type="arabicPeriod"/>
            </a:pPr>
            <a:r>
              <a:rPr lang="en-US" altLang="fr-FR" dirty="0"/>
              <a:t>Connection</a:t>
            </a:r>
            <a:r>
              <a:rPr lang="fr-FR" altLang="fr-FR" dirty="0"/>
              <a:t> to Tango</a:t>
            </a:r>
            <a:endParaRPr lang="en-US" altLang="fr-FR" dirty="0"/>
          </a:p>
          <a:p>
            <a:pPr eaLnBrk="1" hangingPunct="1">
              <a:buFontTx/>
              <a:buAutoNum type="arabicPeriod"/>
            </a:pPr>
            <a:r>
              <a:rPr lang="en-US" altLang="fr-FR" dirty="0"/>
              <a:t>Tango Core Model Dimension</a:t>
            </a:r>
          </a:p>
          <a:p>
            <a:pPr eaLnBrk="1" hangingPunct="1">
              <a:buFontTx/>
              <a:buAutoNum type="arabicPeriod"/>
            </a:pPr>
            <a:r>
              <a:rPr lang="en-US" altLang="fr-FR" dirty="0"/>
              <a:t>Tango Core Model Navigation</a:t>
            </a:r>
          </a:p>
          <a:p>
            <a:pPr eaLnBrk="1" hangingPunct="1">
              <a:buFontTx/>
              <a:buAutoNum type="arabicPeriod"/>
            </a:pPr>
            <a:r>
              <a:rPr lang="en-US" altLang="fr-FR" dirty="0"/>
              <a:t>Data input process</a:t>
            </a:r>
          </a:p>
          <a:p>
            <a:pPr eaLnBrk="1" hangingPunct="1">
              <a:buFontTx/>
              <a:buAutoNum type="arabicPeriod"/>
            </a:pPr>
            <a:r>
              <a:rPr lang="en-US" altLang="fr-FR" dirty="0"/>
              <a:t>Standard reports presentation</a:t>
            </a:r>
          </a:p>
          <a:p>
            <a:pPr eaLnBrk="1" hangingPunct="1">
              <a:buFontTx/>
              <a:buAutoNum type="arabicPeriod"/>
            </a:pPr>
            <a:r>
              <a:rPr lang="en-US" altLang="fr-FR" dirty="0"/>
              <a:t>Main cubes in Tango Core Model</a:t>
            </a:r>
          </a:p>
          <a:p>
            <a:pPr eaLnBrk="1" hangingPunct="1">
              <a:buFontTx/>
              <a:buAutoNum type="arabicPeriod"/>
            </a:pPr>
            <a:r>
              <a:rPr lang="en-US" altLang="fr-FR" dirty="0"/>
              <a:t>Reports customizing</a:t>
            </a:r>
          </a:p>
        </p:txBody>
      </p:sp>
      <p:pic>
        <p:nvPicPr>
          <p:cNvPr id="38921" name="Imag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66038" y="146050"/>
            <a:ext cx="1169987"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528492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Title 13"/>
          <p:cNvSpPr>
            <a:spLocks noGrp="1"/>
          </p:cNvSpPr>
          <p:nvPr>
            <p:ph type="title" idx="4294967295"/>
          </p:nvPr>
        </p:nvSpPr>
        <p:spPr>
          <a:xfrm>
            <a:off x="425450" y="612775"/>
            <a:ext cx="8085138" cy="277813"/>
          </a:xfrm>
        </p:spPr>
        <p:txBody>
          <a:bodyPr anchor="b">
            <a:spAutoFit/>
          </a:bodyPr>
          <a:lstStyle/>
          <a:p>
            <a:pPr>
              <a:spcBef>
                <a:spcPct val="10000"/>
              </a:spcBef>
              <a:defRPr/>
            </a:pPr>
            <a:r>
              <a:rPr lang="en-US" sz="1800" kern="1200" dirty="0">
                <a:ea typeface="+mn-ea"/>
                <a:cs typeface="+mn-cs"/>
              </a:rPr>
              <a:t>Tango activity grid reflects VTD operational organization</a:t>
            </a:r>
          </a:p>
        </p:txBody>
      </p:sp>
      <p:sp>
        <p:nvSpPr>
          <p:cNvPr id="55387" name="Rectangle 2"/>
          <p:cNvSpPr txBox="1">
            <a:spLocks noChangeArrowheads="1"/>
          </p:cNvSpPr>
          <p:nvPr/>
        </p:nvSpPr>
        <p:spPr bwMode="gray">
          <a:xfrm>
            <a:off x="671513" y="146050"/>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dirty="0"/>
              <a:t>Dimension #1: Activity</a:t>
            </a:r>
          </a:p>
        </p:txBody>
      </p:sp>
      <p:sp>
        <p:nvSpPr>
          <p:cNvPr id="5539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D46BF114-0BD1-4528-9664-A87C8A97428D}" type="slidenum">
              <a:rPr lang="fr-FR" altLang="fr-FR" sz="900" b="0">
                <a:solidFill>
                  <a:schemeClr val="bg1"/>
                </a:solidFill>
              </a:rPr>
              <a:pPr algn="r" eaLnBrk="1" hangingPunct="1">
                <a:spcBef>
                  <a:spcPct val="0"/>
                </a:spcBef>
              </a:pPr>
              <a:t>13</a:t>
            </a:fld>
            <a:r>
              <a:rPr lang="fr-FR" altLang="fr-FR" sz="900" b="0">
                <a:solidFill>
                  <a:schemeClr val="bg1"/>
                </a:solidFill>
              </a:rPr>
              <a:t> •</a:t>
            </a:r>
          </a:p>
        </p:txBody>
      </p:sp>
      <p:sp>
        <p:nvSpPr>
          <p:cNvPr id="5539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76" name="AutoShape 8"/>
          <p:cNvSpPr>
            <a:spLocks noChangeArrowheads="1"/>
          </p:cNvSpPr>
          <p:nvPr/>
        </p:nvSpPr>
        <p:spPr bwMode="auto">
          <a:xfrm>
            <a:off x="7823200" y="52388"/>
            <a:ext cx="1258888" cy="1152525"/>
          </a:xfrm>
          <a:prstGeom prst="roundRect">
            <a:avLst>
              <a:gd name="adj" fmla="val 4407"/>
            </a:avLst>
          </a:prstGeom>
          <a:ln>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l">
              <a:defRPr/>
            </a:pPr>
            <a:endParaRPr lang="en-US" sz="2200" i="1"/>
          </a:p>
        </p:txBody>
      </p:sp>
      <p:sp>
        <p:nvSpPr>
          <p:cNvPr id="55400" name="Rounded Rectangle 9"/>
          <p:cNvSpPr>
            <a:spLocks noChangeArrowheads="1"/>
          </p:cNvSpPr>
          <p:nvPr/>
        </p:nvSpPr>
        <p:spPr bwMode="auto">
          <a:xfrm>
            <a:off x="7834313" y="52520"/>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92" name="TextBox 143"/>
          <p:cNvSpPr txBox="1">
            <a:spLocks noChangeArrowheads="1"/>
          </p:cNvSpPr>
          <p:nvPr/>
        </p:nvSpPr>
        <p:spPr bwMode="auto">
          <a:xfrm>
            <a:off x="7823200" y="74613"/>
            <a:ext cx="1162050"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tabLst>
                <a:tab pos="901700" algn="l"/>
              </a:tabLst>
              <a:defRPr>
                <a:solidFill>
                  <a:schemeClr val="tx1"/>
                </a:solidFill>
                <a:latin typeface="Arial" charset="0"/>
              </a:defRPr>
            </a:lvl1pPr>
            <a:lvl2pPr marL="742950" indent="-285750" eaLnBrk="0" hangingPunct="0">
              <a:tabLst>
                <a:tab pos="901700" algn="l"/>
              </a:tabLst>
              <a:defRPr>
                <a:solidFill>
                  <a:schemeClr val="tx1"/>
                </a:solidFill>
                <a:latin typeface="Arial" charset="0"/>
              </a:defRPr>
            </a:lvl2pPr>
            <a:lvl3pPr marL="1143000" indent="-228600" eaLnBrk="0" hangingPunct="0">
              <a:tabLst>
                <a:tab pos="901700" algn="l"/>
              </a:tabLst>
              <a:defRPr>
                <a:solidFill>
                  <a:schemeClr val="tx1"/>
                </a:solidFill>
                <a:latin typeface="Arial" charset="0"/>
              </a:defRPr>
            </a:lvl3pPr>
            <a:lvl4pPr marL="1600200" indent="-228600" eaLnBrk="0" hangingPunct="0">
              <a:tabLst>
                <a:tab pos="901700" algn="l"/>
              </a:tabLst>
              <a:defRPr>
                <a:solidFill>
                  <a:schemeClr val="tx1"/>
                </a:solidFill>
                <a:latin typeface="Arial" charset="0"/>
              </a:defRPr>
            </a:lvl4pPr>
            <a:lvl5pPr marL="2057400" indent="-228600" eaLnBrk="0" hangingPunct="0">
              <a:tabLst>
                <a:tab pos="901700" algn="l"/>
              </a:tabLst>
              <a:defRPr>
                <a:solidFill>
                  <a:schemeClr val="tx1"/>
                </a:solidFill>
                <a:latin typeface="Arial" charset="0"/>
              </a:defRPr>
            </a:lvl5pPr>
            <a:lvl6pPr marL="2514600" indent="-228600" algn="r" eaLnBrk="0" fontAlgn="base" hangingPunct="0">
              <a:spcBef>
                <a:spcPct val="0"/>
              </a:spcBef>
              <a:spcAft>
                <a:spcPct val="0"/>
              </a:spcAft>
              <a:tabLst>
                <a:tab pos="901700" algn="l"/>
              </a:tabLst>
              <a:defRPr>
                <a:solidFill>
                  <a:schemeClr val="tx1"/>
                </a:solidFill>
                <a:latin typeface="Arial" charset="0"/>
              </a:defRPr>
            </a:lvl6pPr>
            <a:lvl7pPr marL="2971800" indent="-228600" algn="r" eaLnBrk="0" fontAlgn="base" hangingPunct="0">
              <a:spcBef>
                <a:spcPct val="0"/>
              </a:spcBef>
              <a:spcAft>
                <a:spcPct val="0"/>
              </a:spcAft>
              <a:tabLst>
                <a:tab pos="901700" algn="l"/>
              </a:tabLst>
              <a:defRPr>
                <a:solidFill>
                  <a:schemeClr val="tx1"/>
                </a:solidFill>
                <a:latin typeface="Arial" charset="0"/>
              </a:defRPr>
            </a:lvl7pPr>
            <a:lvl8pPr marL="3429000" indent="-228600" algn="r" eaLnBrk="0" fontAlgn="base" hangingPunct="0">
              <a:spcBef>
                <a:spcPct val="0"/>
              </a:spcBef>
              <a:spcAft>
                <a:spcPct val="0"/>
              </a:spcAft>
              <a:tabLst>
                <a:tab pos="901700" algn="l"/>
              </a:tabLst>
              <a:defRPr>
                <a:solidFill>
                  <a:schemeClr val="tx1"/>
                </a:solidFill>
                <a:latin typeface="Arial" charset="0"/>
              </a:defRPr>
            </a:lvl8pPr>
            <a:lvl9pPr marL="3886200" indent="-228600" algn="r" eaLnBrk="0" fontAlgn="base" hangingPunct="0">
              <a:spcBef>
                <a:spcPct val="0"/>
              </a:spcBef>
              <a:spcAft>
                <a:spcPct val="0"/>
              </a:spcAft>
              <a:tabLst>
                <a:tab pos="901700" algn="l"/>
              </a:tabLst>
              <a:defRPr>
                <a:solidFill>
                  <a:schemeClr val="tx1"/>
                </a:solidFill>
                <a:latin typeface="Arial" charset="0"/>
              </a:defRPr>
            </a:lvl9pPr>
          </a:lstStyle>
          <a:p>
            <a:pPr algn="l" eaLnBrk="1" hangingPunct="1">
              <a:lnSpc>
                <a:spcPct val="50000"/>
              </a:lnSpc>
              <a:spcBef>
                <a:spcPts val="200"/>
              </a:spcBef>
              <a:spcAft>
                <a:spcPts val="200"/>
              </a:spcAft>
              <a:defRPr/>
            </a:pPr>
            <a:r>
              <a:rPr lang="en-US" sz="900" dirty="0">
                <a:solidFill>
                  <a:schemeClr val="bg1"/>
                </a:solidFill>
              </a:rPr>
              <a:t>Dim. Activity</a:t>
            </a:r>
          </a:p>
          <a:p>
            <a:pPr algn="l" eaLnBrk="1" hangingPunct="1">
              <a:lnSpc>
                <a:spcPct val="50000"/>
              </a:lnSpc>
              <a:spcBef>
                <a:spcPts val="200"/>
              </a:spcBef>
              <a:spcAft>
                <a:spcPts val="200"/>
              </a:spcAft>
              <a:defRPr/>
            </a:pPr>
            <a:r>
              <a:rPr lang="en-US" sz="900" dirty="0">
                <a:solidFill>
                  <a:schemeClr val="tx1">
                    <a:lumMod val="65000"/>
                    <a:lumOff val="35000"/>
                  </a:schemeClr>
                </a:solidFill>
              </a:rPr>
              <a:t>Dim. GAAP</a:t>
            </a:r>
          </a:p>
          <a:p>
            <a:pPr algn="l" eaLnBrk="1" hangingPunct="1">
              <a:lnSpc>
                <a:spcPct val="50000"/>
              </a:lnSpc>
              <a:spcBef>
                <a:spcPts val="200"/>
              </a:spcBef>
              <a:spcAft>
                <a:spcPts val="200"/>
              </a:spcAft>
              <a:defRPr/>
            </a:pPr>
            <a:r>
              <a:rPr lang="en-US" sz="900" dirty="0">
                <a:solidFill>
                  <a:schemeClr val="tx1">
                    <a:lumMod val="65000"/>
                    <a:lumOff val="35000"/>
                  </a:schemeClr>
                </a:solidFill>
              </a:rPr>
              <a:t>Dim. Legal </a:t>
            </a:r>
            <a:r>
              <a:rPr lang="en-US" sz="900" dirty="0" err="1">
                <a:solidFill>
                  <a:schemeClr val="tx1">
                    <a:lumMod val="65000"/>
                    <a:lumOff val="35000"/>
                  </a:schemeClr>
                </a:solidFill>
              </a:rPr>
              <a:t>Orga</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a:t>
            </a:r>
            <a:r>
              <a:rPr lang="en-US" sz="900" dirty="0" err="1">
                <a:solidFill>
                  <a:schemeClr val="tx1">
                    <a:lumMod val="65000"/>
                    <a:lumOff val="35000"/>
                  </a:schemeClr>
                </a:solidFill>
              </a:rPr>
              <a:t>Mgmt</a:t>
            </a:r>
            <a:r>
              <a:rPr lang="en-US" sz="900" dirty="0">
                <a:solidFill>
                  <a:schemeClr val="tx1">
                    <a:lumMod val="65000"/>
                    <a:lumOff val="35000"/>
                  </a:schemeClr>
                </a:solidFill>
              </a:rPr>
              <a:t> </a:t>
            </a:r>
            <a:r>
              <a:rPr lang="en-US" sz="900" dirty="0" err="1">
                <a:solidFill>
                  <a:schemeClr val="tx1">
                    <a:lumMod val="65000"/>
                    <a:lumOff val="35000"/>
                  </a:schemeClr>
                </a:solidFill>
              </a:rPr>
              <a:t>Orga</a:t>
            </a:r>
            <a:endParaRPr lang="en-US" sz="9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Indicators</a:t>
            </a:r>
          </a:p>
          <a:p>
            <a:pPr algn="l" eaLnBrk="1" hangingPunct="1">
              <a:lnSpc>
                <a:spcPct val="50000"/>
              </a:lnSpc>
              <a:spcBef>
                <a:spcPts val="200"/>
              </a:spcBef>
              <a:spcAft>
                <a:spcPts val="200"/>
              </a:spcAft>
              <a:defRPr/>
            </a:pPr>
            <a:r>
              <a:rPr lang="en-US" sz="900" dirty="0">
                <a:solidFill>
                  <a:schemeClr val="tx1">
                    <a:lumMod val="65000"/>
                    <a:lumOff val="35000"/>
                  </a:schemeClr>
                </a:solidFill>
              </a:rPr>
              <a:t>Dim. Phase</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Period </a:t>
            </a:r>
          </a:p>
          <a:p>
            <a:pPr algn="l" eaLnBrk="1" hangingPunct="1">
              <a:lnSpc>
                <a:spcPct val="50000"/>
              </a:lnSpc>
              <a:spcBef>
                <a:spcPts val="200"/>
              </a:spcBef>
              <a:spcAft>
                <a:spcPts val="200"/>
              </a:spcAft>
              <a:defRPr/>
            </a:pPr>
            <a:r>
              <a:rPr lang="en-US" sz="900" dirty="0">
                <a:solidFill>
                  <a:schemeClr val="tx1">
                    <a:lumMod val="65000"/>
                    <a:lumOff val="35000"/>
                  </a:schemeClr>
                </a:solidFill>
              </a:rPr>
              <a:t>Dim. Currency</a:t>
            </a:r>
          </a:p>
          <a:p>
            <a:pPr algn="l" eaLnBrk="1" hangingPunct="1">
              <a:lnSpc>
                <a:spcPct val="50000"/>
              </a:lnSpc>
              <a:spcBef>
                <a:spcPts val="200"/>
              </a:spcBef>
              <a:spcAft>
                <a:spcPts val="200"/>
              </a:spcAft>
              <a:defRPr/>
            </a:pPr>
            <a:r>
              <a:rPr lang="en-US" sz="900" dirty="0">
                <a:solidFill>
                  <a:schemeClr val="tx1">
                    <a:lumMod val="65000"/>
                    <a:lumOff val="35000"/>
                  </a:schemeClr>
                </a:solidFill>
              </a:rPr>
              <a:t>Dim. Integration rate</a:t>
            </a:r>
          </a:p>
          <a:p>
            <a:pPr algn="l" eaLnBrk="1" hangingPunct="1">
              <a:lnSpc>
                <a:spcPct val="50000"/>
              </a:lnSpc>
              <a:spcBef>
                <a:spcPts val="200"/>
              </a:spcBef>
              <a:spcAft>
                <a:spcPts val="200"/>
              </a:spcAft>
              <a:defRPr/>
            </a:pPr>
            <a:endParaRPr lang="fr-FR" sz="700" dirty="0">
              <a:solidFill>
                <a:schemeClr val="tx1">
                  <a:lumMod val="65000"/>
                  <a:lumOff val="35000"/>
                </a:schemeClr>
              </a:solidFill>
            </a:endParaRPr>
          </a:p>
        </p:txBody>
      </p:sp>
      <p:sp>
        <p:nvSpPr>
          <p:cNvPr id="2" name="ZoneTexte 1"/>
          <p:cNvSpPr txBox="1"/>
          <p:nvPr/>
        </p:nvSpPr>
        <p:spPr>
          <a:xfrm>
            <a:off x="541709" y="5860634"/>
            <a:ext cx="8443541" cy="307777"/>
          </a:xfrm>
          <a:prstGeom prst="rect">
            <a:avLst/>
          </a:prstGeom>
          <a:noFill/>
        </p:spPr>
        <p:txBody>
          <a:bodyPr wrap="square" rtlCol="0">
            <a:spAutoFit/>
          </a:bodyPr>
          <a:lstStyle/>
          <a:p>
            <a:pPr marL="273050" lvl="1" indent="-271463" algn="l" eaLnBrk="0" hangingPunct="0">
              <a:spcBef>
                <a:spcPct val="10000"/>
              </a:spcBef>
              <a:buClr>
                <a:schemeClr val="accent2"/>
              </a:buClr>
              <a:buSzPct val="90000"/>
              <a:defRPr/>
            </a:pPr>
            <a:r>
              <a:rPr lang="en-US" sz="1400" dirty="0">
                <a:solidFill>
                  <a:schemeClr val="tx1">
                    <a:lumMod val="65000"/>
                    <a:lumOff val="35000"/>
                  </a:schemeClr>
                </a:solidFill>
                <a:latin typeface="Arial" charset="0"/>
              </a:rPr>
              <a:t>Specific LTP Activities Input Elements have been created to collect LTP aggregated figures</a:t>
            </a:r>
          </a:p>
        </p:txBody>
      </p:sp>
      <p:sp>
        <p:nvSpPr>
          <p:cNvPr id="83" name="Content Placeholder 1"/>
          <p:cNvSpPr txBox="1">
            <a:spLocks/>
          </p:cNvSpPr>
          <p:nvPr/>
        </p:nvSpPr>
        <p:spPr bwMode="auto">
          <a:xfrm>
            <a:off x="6819900" y="1231900"/>
            <a:ext cx="2038350" cy="1934376"/>
          </a:xfrm>
          <a:prstGeom prst="rect">
            <a:avLst/>
          </a:prstGeom>
          <a:noFill/>
          <a:ln w="9525" algn="ctr">
            <a:noFill/>
            <a:miter lim="800000"/>
            <a:headEnd/>
            <a:tailEnd/>
          </a:ln>
        </p:spPr>
        <p:txBody>
          <a:bodyPr wrap="square" lIns="0" tIns="0" rIns="0" bIns="0">
            <a:spAutoFit/>
          </a:bodyPr>
          <a:lstStyle/>
          <a:p>
            <a:pPr marL="271463" indent="-271463" defTabSz="914400" eaLnBrk="0" hangingPunct="0">
              <a:lnSpc>
                <a:spcPct val="80000"/>
              </a:lnSpc>
              <a:spcBef>
                <a:spcPts val="300"/>
              </a:spcBef>
              <a:spcAft>
                <a:spcPts val="300"/>
              </a:spcAft>
              <a:buClr>
                <a:srgbClr val="D7D7D7"/>
              </a:buClr>
              <a:buSzPct val="60000"/>
              <a:defRPr/>
            </a:pPr>
            <a:endParaRPr lang="en-US" dirty="0">
              <a:solidFill>
                <a:srgbClr val="808080">
                  <a:lumMod val="75000"/>
                </a:srgbClr>
              </a:solidFill>
              <a:latin typeface="Calibri"/>
              <a:ea typeface="+mn-ea"/>
              <a:cs typeface="Arial" pitchFamily="34" charset="0"/>
            </a:endParaRPr>
          </a:p>
          <a:p>
            <a:pPr algn="l" defTabSz="914400" eaLnBrk="0" hangingPunct="0">
              <a:spcBef>
                <a:spcPct val="10000"/>
              </a:spcBef>
            </a:pPr>
            <a:r>
              <a:rPr lang="en-US" b="1" kern="0" dirty="0">
                <a:solidFill>
                  <a:schemeClr val="bg1">
                    <a:lumMod val="50000"/>
                  </a:schemeClr>
                </a:solidFill>
                <a:latin typeface="Arial"/>
                <a:ea typeface="+mn-ea"/>
              </a:rPr>
              <a:t>Management rules</a:t>
            </a:r>
          </a:p>
          <a:p>
            <a:pPr marL="354013" lvl="1" indent="-188913" algn="l" defTabSz="914400" eaLnBrk="0" hangingPunct="0">
              <a:spcBef>
                <a:spcPts val="600"/>
              </a:spcBef>
              <a:spcAft>
                <a:spcPts val="600"/>
              </a:spcAft>
              <a:buClr>
                <a:srgbClr val="FF0000"/>
              </a:buClr>
              <a:buSzPct val="50000"/>
              <a:buFont typeface="Wingdings" pitchFamily="2" charset="2"/>
              <a:buChar char="l"/>
            </a:pPr>
            <a:r>
              <a:rPr lang="en-US" sz="1400" kern="0" dirty="0">
                <a:solidFill>
                  <a:srgbClr val="6F7072"/>
                </a:solidFill>
                <a:latin typeface="Arial"/>
              </a:rPr>
              <a:t>Each contract has to be linked to a unique sub-activity, compatible with the activity of the legal entity</a:t>
            </a:r>
          </a:p>
        </p:txBody>
      </p:sp>
      <p:sp>
        <p:nvSpPr>
          <p:cNvPr id="93" name="Rounded Rectangle 59"/>
          <p:cNvSpPr/>
          <p:nvPr/>
        </p:nvSpPr>
        <p:spPr bwMode="auto">
          <a:xfrm>
            <a:off x="476937" y="866776"/>
            <a:ext cx="6276279" cy="4863812"/>
          </a:xfrm>
          <a:prstGeom prst="roundRect">
            <a:avLst>
              <a:gd name="adj" fmla="val 1499"/>
            </a:avLst>
          </a:prstGeom>
          <a:gradFill flip="none" rotWithShape="1">
            <a:gsLst>
              <a:gs pos="0">
                <a:srgbClr val="FFFFFF">
                  <a:shade val="51000"/>
                  <a:satMod val="130000"/>
                </a:srgbClr>
              </a:gs>
              <a:gs pos="80000">
                <a:srgbClr val="FFFFFF">
                  <a:shade val="93000"/>
                  <a:satMod val="130000"/>
                </a:srgbClr>
              </a:gs>
              <a:gs pos="100000">
                <a:srgbClr val="FFFFFF">
                  <a:shade val="94000"/>
                  <a:satMod val="135000"/>
                </a:srgbClr>
              </a:gs>
            </a:gsLst>
            <a:path path="circle">
              <a:fillToRect l="50000" t="50000" r="50000" b="50000"/>
            </a:path>
            <a:tileRect/>
          </a:gradFill>
          <a:ln w="9525" cap="flat" cmpd="sng" algn="ctr">
            <a:solidFill>
              <a:srgbClr val="FFFFFF">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lIns="0" tIns="0" rIns="0" bIns="0"/>
          <a:lstStyle/>
          <a:p>
            <a:pPr marL="0" marR="0" lvl="0" indent="0" defTabSz="914400" eaLnBrk="1" fontAlgn="auto" latinLnBrk="0" hangingPunct="1">
              <a:lnSpc>
                <a:spcPct val="85000"/>
              </a:lnSpc>
              <a:spcBef>
                <a:spcPct val="40000"/>
              </a:spcBef>
              <a:spcAft>
                <a:spcPts val="0"/>
              </a:spcAft>
              <a:buClrTx/>
              <a:buSzTx/>
              <a:buFontTx/>
              <a:buChar char="•"/>
              <a:tabLst/>
              <a:defRPr/>
            </a:pPr>
            <a:endParaRPr kumimoji="0" lang="en-US" sz="2000" b="0" i="0" u="none" strike="noStrike" kern="0" cap="none" spc="0" normalizeH="0" baseline="0" noProof="0">
              <a:ln>
                <a:noFill/>
              </a:ln>
              <a:solidFill>
                <a:srgbClr val="808080"/>
              </a:solidFill>
              <a:effectLst/>
              <a:uLnTx/>
              <a:uFillTx/>
              <a:latin typeface="Calibri"/>
              <a:ea typeface="+mn-ea"/>
              <a:cs typeface="Arial"/>
            </a:endParaRPr>
          </a:p>
        </p:txBody>
      </p:sp>
      <p:sp>
        <p:nvSpPr>
          <p:cNvPr id="95" name="Content Placeholder 2"/>
          <p:cNvSpPr txBox="1">
            <a:spLocks/>
          </p:cNvSpPr>
          <p:nvPr/>
        </p:nvSpPr>
        <p:spPr bwMode="auto">
          <a:xfrm>
            <a:off x="3267233" y="2854928"/>
            <a:ext cx="3269753" cy="702074"/>
          </a:xfrm>
          <a:prstGeom prst="roundRect">
            <a:avLst>
              <a:gd name="adj" fmla="val 2187"/>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00" name="Rectangle 29"/>
          <p:cNvSpPr>
            <a:spLocks noChangeArrowheads="1"/>
          </p:cNvSpPr>
          <p:nvPr/>
        </p:nvSpPr>
        <p:spPr bwMode="auto">
          <a:xfrm>
            <a:off x="3328780" y="2913089"/>
            <a:ext cx="3125642"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Commercial On Demand</a:t>
            </a:r>
          </a:p>
        </p:txBody>
      </p:sp>
      <p:cxnSp>
        <p:nvCxnSpPr>
          <p:cNvPr id="101" name="Connecteur droit 100"/>
          <p:cNvCxnSpPr/>
          <p:nvPr/>
        </p:nvCxnSpPr>
        <p:spPr bwMode="auto">
          <a:xfrm>
            <a:off x="3525831" y="3114044"/>
            <a:ext cx="0" cy="409254"/>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sp>
        <p:nvSpPr>
          <p:cNvPr id="102" name="Rectangle 29"/>
          <p:cNvSpPr>
            <a:spLocks noChangeArrowheads="1"/>
          </p:cNvSpPr>
          <p:nvPr/>
        </p:nvSpPr>
        <p:spPr bwMode="auto">
          <a:xfrm>
            <a:off x="3451321" y="3131059"/>
            <a:ext cx="1925618" cy="170939"/>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Single ride	</a:t>
            </a:r>
          </a:p>
        </p:txBody>
      </p:sp>
      <p:sp>
        <p:nvSpPr>
          <p:cNvPr id="106" name="Rectangle 29"/>
          <p:cNvSpPr>
            <a:spLocks noChangeArrowheads="1"/>
          </p:cNvSpPr>
          <p:nvPr/>
        </p:nvSpPr>
        <p:spPr bwMode="auto">
          <a:xfrm>
            <a:off x="3451321" y="3318069"/>
            <a:ext cx="1925618" cy="170939"/>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Shared ride	</a:t>
            </a:r>
          </a:p>
        </p:txBody>
      </p:sp>
      <p:sp>
        <p:nvSpPr>
          <p:cNvPr id="109" name="Content Placeholder 2"/>
          <p:cNvSpPr txBox="1">
            <a:spLocks/>
          </p:cNvSpPr>
          <p:nvPr/>
        </p:nvSpPr>
        <p:spPr bwMode="auto">
          <a:xfrm>
            <a:off x="650455" y="1279113"/>
            <a:ext cx="2520000" cy="1360206"/>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13" name="Rectangle 29"/>
          <p:cNvSpPr>
            <a:spLocks noChangeArrowheads="1"/>
          </p:cNvSpPr>
          <p:nvPr/>
        </p:nvSpPr>
        <p:spPr bwMode="auto">
          <a:xfrm>
            <a:off x="711775" y="1337187"/>
            <a:ext cx="2376000"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Urban	</a:t>
            </a:r>
          </a:p>
        </p:txBody>
      </p:sp>
      <p:cxnSp>
        <p:nvCxnSpPr>
          <p:cNvPr id="114" name="Connecteur droit 113"/>
          <p:cNvCxnSpPr/>
          <p:nvPr/>
        </p:nvCxnSpPr>
        <p:spPr bwMode="auto">
          <a:xfrm rot="5400000">
            <a:off x="578135" y="2046878"/>
            <a:ext cx="1070924" cy="0"/>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sp>
        <p:nvSpPr>
          <p:cNvPr id="115" name="Rectangle 29"/>
          <p:cNvSpPr>
            <a:spLocks noChangeArrowheads="1"/>
          </p:cNvSpPr>
          <p:nvPr/>
        </p:nvSpPr>
        <p:spPr bwMode="auto">
          <a:xfrm>
            <a:off x="1031781" y="1568394"/>
            <a:ext cx="2721871" cy="130031"/>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Bus	</a:t>
            </a:r>
          </a:p>
        </p:txBody>
      </p:sp>
      <p:sp>
        <p:nvSpPr>
          <p:cNvPr id="116" name="Rectangle 29"/>
          <p:cNvSpPr>
            <a:spLocks noChangeArrowheads="1"/>
          </p:cNvSpPr>
          <p:nvPr/>
        </p:nvSpPr>
        <p:spPr bwMode="auto">
          <a:xfrm>
            <a:off x="1031781" y="1755404"/>
            <a:ext cx="2721871" cy="131491"/>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Tram	</a:t>
            </a:r>
          </a:p>
        </p:txBody>
      </p:sp>
      <p:sp>
        <p:nvSpPr>
          <p:cNvPr id="120" name="Rectangle 29"/>
          <p:cNvSpPr>
            <a:spLocks noChangeArrowheads="1"/>
          </p:cNvSpPr>
          <p:nvPr/>
        </p:nvSpPr>
        <p:spPr bwMode="auto">
          <a:xfrm>
            <a:off x="1031781" y="1945336"/>
            <a:ext cx="2721871" cy="130031"/>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a:solidFill>
                  <a:srgbClr val="808080"/>
                </a:solidFill>
                <a:latin typeface="Calibri"/>
                <a:ea typeface="+mn-ea"/>
                <a:cs typeface="Arial" pitchFamily="34" charset="0"/>
              </a:rPr>
              <a:t>Metro	</a:t>
            </a:r>
          </a:p>
        </p:txBody>
      </p:sp>
      <p:sp>
        <p:nvSpPr>
          <p:cNvPr id="121" name="Rectangle 29"/>
          <p:cNvSpPr>
            <a:spLocks noChangeArrowheads="1"/>
          </p:cNvSpPr>
          <p:nvPr/>
        </p:nvSpPr>
        <p:spPr bwMode="auto">
          <a:xfrm>
            <a:off x="1031781" y="2132346"/>
            <a:ext cx="2721871" cy="130031"/>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a:solidFill>
                  <a:srgbClr val="808080"/>
                </a:solidFill>
                <a:latin typeface="Calibri"/>
                <a:ea typeface="+mn-ea"/>
                <a:cs typeface="Arial" pitchFamily="34" charset="0"/>
              </a:rPr>
              <a:t>Multi-modal	</a:t>
            </a:r>
          </a:p>
        </p:txBody>
      </p:sp>
      <p:sp>
        <p:nvSpPr>
          <p:cNvPr id="122" name="Rectangle 29"/>
          <p:cNvSpPr>
            <a:spLocks noChangeArrowheads="1"/>
          </p:cNvSpPr>
          <p:nvPr/>
        </p:nvSpPr>
        <p:spPr bwMode="auto">
          <a:xfrm>
            <a:off x="1031781" y="2306208"/>
            <a:ext cx="2721871" cy="13003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a:solidFill>
                  <a:srgbClr val="808080"/>
                </a:solidFill>
                <a:latin typeface="Calibri"/>
                <a:ea typeface="+mn-ea"/>
                <a:cs typeface="Arial" pitchFamily="34" charset="0"/>
              </a:rPr>
              <a:t>Cycles and car-sharing	</a:t>
            </a:r>
          </a:p>
        </p:txBody>
      </p:sp>
      <p:sp>
        <p:nvSpPr>
          <p:cNvPr id="125" name="Content Placeholder 2"/>
          <p:cNvSpPr txBox="1">
            <a:spLocks/>
          </p:cNvSpPr>
          <p:nvPr/>
        </p:nvSpPr>
        <p:spPr bwMode="auto">
          <a:xfrm>
            <a:off x="650455" y="3593362"/>
            <a:ext cx="2520000" cy="951267"/>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dirty="0">
              <a:ln>
                <a:noFill/>
              </a:ln>
              <a:solidFill>
                <a:srgbClr val="808080">
                  <a:lumMod val="75000"/>
                </a:srgbClr>
              </a:solidFill>
              <a:effectLst/>
              <a:uLnTx/>
              <a:uFillTx/>
              <a:latin typeface="Calibri"/>
              <a:ea typeface="+mn-ea"/>
              <a:cs typeface="Arial"/>
            </a:endParaRPr>
          </a:p>
        </p:txBody>
      </p:sp>
      <p:sp>
        <p:nvSpPr>
          <p:cNvPr id="126" name="Rectangle 29"/>
          <p:cNvSpPr>
            <a:spLocks noChangeArrowheads="1"/>
          </p:cNvSpPr>
          <p:nvPr/>
        </p:nvSpPr>
        <p:spPr bwMode="auto">
          <a:xfrm>
            <a:off x="711775" y="3651107"/>
            <a:ext cx="2376000"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Regional bus</a:t>
            </a:r>
          </a:p>
        </p:txBody>
      </p:sp>
      <p:cxnSp>
        <p:nvCxnSpPr>
          <p:cNvPr id="127" name="Connecteur droit 126"/>
          <p:cNvCxnSpPr/>
          <p:nvPr/>
        </p:nvCxnSpPr>
        <p:spPr bwMode="auto">
          <a:xfrm rot="5400000">
            <a:off x="765876" y="4173386"/>
            <a:ext cx="695443" cy="0"/>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sp>
        <p:nvSpPr>
          <p:cNvPr id="128" name="Rectangle 29"/>
          <p:cNvSpPr>
            <a:spLocks noChangeArrowheads="1"/>
          </p:cNvSpPr>
          <p:nvPr/>
        </p:nvSpPr>
        <p:spPr bwMode="auto">
          <a:xfrm>
            <a:off x="1027541" y="3835891"/>
            <a:ext cx="2720411" cy="18701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Schools</a:t>
            </a:r>
          </a:p>
        </p:txBody>
      </p:sp>
      <p:sp>
        <p:nvSpPr>
          <p:cNvPr id="129" name="Rectangle 29"/>
          <p:cNvSpPr>
            <a:spLocks noChangeArrowheads="1"/>
          </p:cNvSpPr>
          <p:nvPr/>
        </p:nvSpPr>
        <p:spPr bwMode="auto">
          <a:xfrm>
            <a:off x="1027541" y="4024362"/>
            <a:ext cx="2720411" cy="185549"/>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Regular lines	</a:t>
            </a:r>
          </a:p>
        </p:txBody>
      </p:sp>
      <p:sp>
        <p:nvSpPr>
          <p:cNvPr id="130" name="Rectangle 29"/>
          <p:cNvSpPr>
            <a:spLocks noChangeArrowheads="1"/>
          </p:cNvSpPr>
          <p:nvPr/>
        </p:nvSpPr>
        <p:spPr bwMode="auto">
          <a:xfrm>
            <a:off x="1027541" y="4211372"/>
            <a:ext cx="2720411" cy="18701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Charter / Occasional</a:t>
            </a:r>
          </a:p>
        </p:txBody>
      </p:sp>
      <p:sp>
        <p:nvSpPr>
          <p:cNvPr id="131" name="Rectangle 29"/>
          <p:cNvSpPr>
            <a:spLocks noChangeArrowheads="1"/>
          </p:cNvSpPr>
          <p:nvPr/>
        </p:nvSpPr>
        <p:spPr bwMode="auto">
          <a:xfrm>
            <a:off x="1027541" y="4399843"/>
            <a:ext cx="2720411" cy="18701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Urban sub contracting</a:t>
            </a:r>
          </a:p>
        </p:txBody>
      </p:sp>
      <p:sp>
        <p:nvSpPr>
          <p:cNvPr id="132" name="Content Placeholder 2"/>
          <p:cNvSpPr txBox="1">
            <a:spLocks/>
          </p:cNvSpPr>
          <p:nvPr/>
        </p:nvSpPr>
        <p:spPr bwMode="auto">
          <a:xfrm>
            <a:off x="3267233" y="4443131"/>
            <a:ext cx="3271213" cy="1193440"/>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33" name="Content Placeholder 2"/>
          <p:cNvSpPr txBox="1">
            <a:spLocks/>
          </p:cNvSpPr>
          <p:nvPr/>
        </p:nvSpPr>
        <p:spPr bwMode="auto">
          <a:xfrm>
            <a:off x="3267233" y="2481486"/>
            <a:ext cx="3271213" cy="290742"/>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34" name="Rectangle 29"/>
          <p:cNvSpPr>
            <a:spLocks noChangeArrowheads="1"/>
          </p:cNvSpPr>
          <p:nvPr/>
        </p:nvSpPr>
        <p:spPr bwMode="auto">
          <a:xfrm>
            <a:off x="3328780" y="2536388"/>
            <a:ext cx="3125642"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a:ln>
                  <a:noFill/>
                </a:ln>
                <a:solidFill>
                  <a:schemeClr val="tx1">
                    <a:lumMod val="75000"/>
                    <a:lumOff val="25000"/>
                  </a:schemeClr>
                </a:solidFill>
                <a:effectLst/>
                <a:uLnTx/>
                <a:uFillTx/>
                <a:latin typeface="Calibri"/>
                <a:ea typeface="+mn-ea"/>
                <a:cs typeface="Arial"/>
              </a:rPr>
              <a:t>Ferries</a:t>
            </a:r>
          </a:p>
        </p:txBody>
      </p:sp>
      <p:cxnSp>
        <p:nvCxnSpPr>
          <p:cNvPr id="135" name="Connecteur droit 134"/>
          <p:cNvCxnSpPr/>
          <p:nvPr/>
        </p:nvCxnSpPr>
        <p:spPr bwMode="auto">
          <a:xfrm rot="5400000">
            <a:off x="3148890" y="5098841"/>
            <a:ext cx="762650" cy="0"/>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sp>
        <p:nvSpPr>
          <p:cNvPr id="136" name="Rectangle 29"/>
          <p:cNvSpPr>
            <a:spLocks noChangeArrowheads="1"/>
          </p:cNvSpPr>
          <p:nvPr/>
        </p:nvSpPr>
        <p:spPr bwMode="auto">
          <a:xfrm>
            <a:off x="3471775" y="4770399"/>
            <a:ext cx="1563287" cy="20162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Consulting / AMO	</a:t>
            </a:r>
          </a:p>
        </p:txBody>
      </p:sp>
      <p:sp>
        <p:nvSpPr>
          <p:cNvPr id="137" name="Rectangle 29"/>
          <p:cNvSpPr>
            <a:spLocks noChangeArrowheads="1"/>
          </p:cNvSpPr>
          <p:nvPr/>
        </p:nvSpPr>
        <p:spPr bwMode="auto">
          <a:xfrm>
            <a:off x="3471775" y="4904812"/>
            <a:ext cx="1722537" cy="160712"/>
          </a:xfrm>
          <a:prstGeom prst="rect">
            <a:avLst/>
          </a:prstGeom>
          <a:noFill/>
          <a:ln w="0" algn="ctr">
            <a:noFill/>
            <a:round/>
            <a:headEnd/>
            <a:tailEnd/>
          </a:ln>
        </p:spPr>
        <p:txBody>
          <a:bodyPr lIns="0" tIns="0" rIns="0" bIns="0" anchor="ctr"/>
          <a:lstStyle/>
          <a:p>
            <a:pPr marL="355600" lvl="2"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7F7F7F"/>
                </a:solidFill>
                <a:latin typeface="Calibri"/>
                <a:ea typeface="+mn-ea"/>
                <a:cs typeface="Arial" pitchFamily="34" charset="0"/>
              </a:rPr>
              <a:t>Airport services</a:t>
            </a:r>
            <a:endParaRPr lang="en-US" sz="1200" b="1" dirty="0">
              <a:solidFill>
                <a:srgbClr val="808080"/>
              </a:solidFill>
              <a:latin typeface="Calibri"/>
              <a:ea typeface="+mn-ea"/>
              <a:cs typeface="Arial" pitchFamily="34" charset="0"/>
            </a:endParaRPr>
          </a:p>
        </p:txBody>
      </p:sp>
      <p:sp>
        <p:nvSpPr>
          <p:cNvPr id="138" name="Rectangle 29"/>
          <p:cNvSpPr>
            <a:spLocks noChangeArrowheads="1"/>
          </p:cNvSpPr>
          <p:nvPr/>
        </p:nvSpPr>
        <p:spPr bwMode="auto">
          <a:xfrm>
            <a:off x="5075082" y="5039226"/>
            <a:ext cx="1563287" cy="20162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Travel agency</a:t>
            </a:r>
          </a:p>
        </p:txBody>
      </p:sp>
      <p:sp>
        <p:nvSpPr>
          <p:cNvPr id="139" name="Rectangle 29"/>
          <p:cNvSpPr>
            <a:spLocks noChangeArrowheads="1"/>
          </p:cNvSpPr>
          <p:nvPr/>
        </p:nvSpPr>
        <p:spPr bwMode="auto">
          <a:xfrm>
            <a:off x="5102841" y="5245229"/>
            <a:ext cx="1563287" cy="203082"/>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err="1">
                <a:solidFill>
                  <a:srgbClr val="808080"/>
                </a:solidFill>
                <a:latin typeface="Calibri"/>
                <a:ea typeface="+mn-ea"/>
                <a:cs typeface="Arial" pitchFamily="34" charset="0"/>
              </a:rPr>
              <a:t>Purch</a:t>
            </a:r>
            <a:r>
              <a:rPr lang="en-US" sz="1200" b="1" dirty="0">
                <a:solidFill>
                  <a:srgbClr val="808080"/>
                </a:solidFill>
                <a:latin typeface="Calibri"/>
                <a:ea typeface="+mn-ea"/>
                <a:cs typeface="Arial" pitchFamily="34" charset="0"/>
              </a:rPr>
              <a:t>. for resale</a:t>
            </a:r>
          </a:p>
        </p:txBody>
      </p:sp>
      <p:sp>
        <p:nvSpPr>
          <p:cNvPr id="140" name="Rectangle 29"/>
          <p:cNvSpPr>
            <a:spLocks noChangeArrowheads="1"/>
          </p:cNvSpPr>
          <p:nvPr/>
        </p:nvSpPr>
        <p:spPr bwMode="auto">
          <a:xfrm>
            <a:off x="3464470" y="5066985"/>
            <a:ext cx="1330986" cy="22938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Maintenance</a:t>
            </a:r>
          </a:p>
        </p:txBody>
      </p:sp>
      <p:sp>
        <p:nvSpPr>
          <p:cNvPr id="141" name="Rectangle 29"/>
          <p:cNvSpPr>
            <a:spLocks noChangeArrowheads="1"/>
          </p:cNvSpPr>
          <p:nvPr/>
        </p:nvSpPr>
        <p:spPr bwMode="auto">
          <a:xfrm>
            <a:off x="5094075" y="4660822"/>
            <a:ext cx="1332446" cy="22938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a:solidFill>
                  <a:srgbClr val="808080"/>
                </a:solidFill>
                <a:latin typeface="Calibri"/>
                <a:ea typeface="+mn-ea"/>
                <a:cs typeface="Arial" pitchFamily="34" charset="0"/>
              </a:rPr>
              <a:t>Diagnosis</a:t>
            </a:r>
          </a:p>
        </p:txBody>
      </p:sp>
      <p:sp>
        <p:nvSpPr>
          <p:cNvPr id="142" name="Rectangle 29"/>
          <p:cNvSpPr>
            <a:spLocks noChangeArrowheads="1"/>
          </p:cNvSpPr>
          <p:nvPr/>
        </p:nvSpPr>
        <p:spPr bwMode="auto">
          <a:xfrm>
            <a:off x="5094075" y="4847832"/>
            <a:ext cx="1332446" cy="23084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a:solidFill>
                  <a:srgbClr val="808080"/>
                </a:solidFill>
                <a:latin typeface="Calibri"/>
                <a:ea typeface="+mn-ea"/>
                <a:cs typeface="Arial" pitchFamily="34" charset="0"/>
              </a:rPr>
              <a:t>Call centers</a:t>
            </a:r>
          </a:p>
        </p:txBody>
      </p:sp>
      <p:sp>
        <p:nvSpPr>
          <p:cNvPr id="143" name="Rectangle 29"/>
          <p:cNvSpPr>
            <a:spLocks noChangeArrowheads="1"/>
          </p:cNvSpPr>
          <p:nvPr/>
        </p:nvSpPr>
        <p:spPr bwMode="auto">
          <a:xfrm>
            <a:off x="593476" y="961058"/>
            <a:ext cx="6084000" cy="231409"/>
          </a:xfrm>
          <a:prstGeom prst="rect">
            <a:avLst/>
          </a:prstGeom>
          <a:solidFill>
            <a:srgbClr val="FF0000"/>
          </a:solidFill>
          <a:ln w="9525" cap="flat" cmpd="sng" algn="ctr">
            <a:noFill/>
            <a:prstDash val="solid"/>
            <a:headEnd/>
            <a:tailEnd/>
          </a:ln>
          <a:effectLst>
            <a:outerShdw blurRad="40000" dist="23000" dir="5400000" rotWithShape="0">
              <a:srgbClr val="000000">
                <a:alpha val="35000"/>
              </a:srgbClr>
            </a:outerShdw>
          </a:effectLst>
        </p:spPr>
        <p:txBody>
          <a:bodyPr lIns="0" tIns="72000" rIns="0" bIns="36000" anchor="ctr"/>
          <a:lstStyle/>
          <a:p>
            <a:pPr marL="0" marR="0" lvl="0" indent="0" algn="ctr" defTabSz="914400" eaLnBrk="1" fontAlgn="auto" latinLnBrk="0" hangingPunct="1">
              <a:lnSpc>
                <a:spcPct val="80000"/>
              </a:lnSpc>
              <a:spcBef>
                <a:spcPct val="40000"/>
              </a:spcBef>
              <a:spcAft>
                <a:spcPts val="0"/>
              </a:spcAft>
              <a:buClr>
                <a:srgbClr val="D7D7D7"/>
              </a:buClr>
              <a:buSzPct val="60000"/>
              <a:buFontTx/>
              <a:buNone/>
              <a:tabLst/>
              <a:defRPr/>
            </a:pPr>
            <a:r>
              <a:rPr kumimoji="0" lang="en-US" sz="1600" b="1" i="0" u="none" strike="noStrike" kern="0" cap="none" spc="0" normalizeH="0" baseline="0" noProof="0" dirty="0">
                <a:ln>
                  <a:noFill/>
                </a:ln>
                <a:solidFill>
                  <a:srgbClr val="FFFFFF"/>
                </a:solidFill>
                <a:effectLst/>
                <a:uLnTx/>
                <a:uFillTx/>
                <a:latin typeface="Calibri"/>
                <a:ea typeface="+mn-ea"/>
                <a:cs typeface="Arial"/>
              </a:rPr>
              <a:t>           TANGO Core Model Activities and Sub activities	</a:t>
            </a:r>
          </a:p>
        </p:txBody>
      </p:sp>
      <p:sp>
        <p:nvSpPr>
          <p:cNvPr id="144" name="Rectangle 29"/>
          <p:cNvSpPr>
            <a:spLocks noChangeArrowheads="1"/>
          </p:cNvSpPr>
          <p:nvPr/>
        </p:nvSpPr>
        <p:spPr bwMode="auto">
          <a:xfrm>
            <a:off x="3328780" y="4502203"/>
            <a:ext cx="3125642"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Other services</a:t>
            </a:r>
          </a:p>
        </p:txBody>
      </p:sp>
      <p:sp>
        <p:nvSpPr>
          <p:cNvPr id="145" name="Rectangle 29"/>
          <p:cNvSpPr>
            <a:spLocks noChangeArrowheads="1"/>
          </p:cNvSpPr>
          <p:nvPr/>
        </p:nvSpPr>
        <p:spPr bwMode="auto">
          <a:xfrm>
            <a:off x="1031781" y="2480068"/>
            <a:ext cx="2721871" cy="130031"/>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a:solidFill>
                  <a:srgbClr val="808080"/>
                </a:solidFill>
                <a:latin typeface="Calibri"/>
                <a:ea typeface="+mn-ea"/>
                <a:cs typeface="Arial" pitchFamily="34" charset="0"/>
              </a:rPr>
              <a:t>Boat	</a:t>
            </a:r>
          </a:p>
        </p:txBody>
      </p:sp>
      <p:sp>
        <p:nvSpPr>
          <p:cNvPr id="146" name="Content Placeholder 2"/>
          <p:cNvSpPr txBox="1">
            <a:spLocks/>
          </p:cNvSpPr>
          <p:nvPr/>
        </p:nvSpPr>
        <p:spPr bwMode="auto">
          <a:xfrm>
            <a:off x="650455" y="2710908"/>
            <a:ext cx="2520000" cy="810864"/>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dirty="0">
              <a:ln>
                <a:noFill/>
              </a:ln>
              <a:solidFill>
                <a:srgbClr val="808080">
                  <a:lumMod val="75000"/>
                </a:srgbClr>
              </a:solidFill>
              <a:effectLst/>
              <a:uLnTx/>
              <a:uFillTx/>
              <a:latin typeface="Calibri"/>
              <a:ea typeface="+mn-ea"/>
              <a:cs typeface="Arial"/>
            </a:endParaRPr>
          </a:p>
        </p:txBody>
      </p:sp>
      <p:sp>
        <p:nvSpPr>
          <p:cNvPr id="147" name="Rectangle 55"/>
          <p:cNvSpPr>
            <a:spLocks noChangeArrowheads="1"/>
          </p:cNvSpPr>
          <p:nvPr/>
        </p:nvSpPr>
        <p:spPr bwMode="auto">
          <a:xfrm>
            <a:off x="711775" y="2767912"/>
            <a:ext cx="2376000"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Suburban</a:t>
            </a:r>
          </a:p>
        </p:txBody>
      </p:sp>
      <p:cxnSp>
        <p:nvCxnSpPr>
          <p:cNvPr id="148" name="Connecteur droit 147"/>
          <p:cNvCxnSpPr/>
          <p:nvPr/>
        </p:nvCxnSpPr>
        <p:spPr bwMode="auto">
          <a:xfrm rot="5400000">
            <a:off x="876182" y="3205463"/>
            <a:ext cx="492363" cy="0"/>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sp>
        <p:nvSpPr>
          <p:cNvPr id="149" name="Rectangle 29"/>
          <p:cNvSpPr>
            <a:spLocks noChangeArrowheads="1"/>
          </p:cNvSpPr>
          <p:nvPr/>
        </p:nvSpPr>
        <p:spPr bwMode="auto">
          <a:xfrm>
            <a:off x="1056617" y="2973891"/>
            <a:ext cx="2720411" cy="192854"/>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Bus</a:t>
            </a:r>
          </a:p>
        </p:txBody>
      </p:sp>
      <p:sp>
        <p:nvSpPr>
          <p:cNvPr id="150" name="Rectangle 29"/>
          <p:cNvSpPr>
            <a:spLocks noChangeArrowheads="1"/>
          </p:cNvSpPr>
          <p:nvPr/>
        </p:nvSpPr>
        <p:spPr bwMode="auto">
          <a:xfrm>
            <a:off x="1056617" y="3131681"/>
            <a:ext cx="2720411" cy="191394"/>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Rail	</a:t>
            </a:r>
          </a:p>
        </p:txBody>
      </p:sp>
      <p:sp>
        <p:nvSpPr>
          <p:cNvPr id="151" name="Content Placeholder 2"/>
          <p:cNvSpPr txBox="1">
            <a:spLocks/>
          </p:cNvSpPr>
          <p:nvPr/>
        </p:nvSpPr>
        <p:spPr bwMode="auto">
          <a:xfrm>
            <a:off x="650455" y="4622239"/>
            <a:ext cx="2520000" cy="679889"/>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52" name="Rectangle 29"/>
          <p:cNvSpPr>
            <a:spLocks noChangeArrowheads="1"/>
          </p:cNvSpPr>
          <p:nvPr/>
        </p:nvSpPr>
        <p:spPr bwMode="auto">
          <a:xfrm>
            <a:off x="711775" y="4668010"/>
            <a:ext cx="2376000"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lang="en-US" sz="1600" kern="0" dirty="0">
                <a:solidFill>
                  <a:schemeClr val="tx1">
                    <a:lumMod val="75000"/>
                    <a:lumOff val="25000"/>
                  </a:schemeClr>
                </a:solidFill>
                <a:latin typeface="Calibri"/>
                <a:ea typeface="+mn-ea"/>
                <a:cs typeface="Arial"/>
              </a:rPr>
              <a:t>Heavy</a:t>
            </a: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 rail activities</a:t>
            </a:r>
          </a:p>
        </p:txBody>
      </p:sp>
      <p:sp>
        <p:nvSpPr>
          <p:cNvPr id="153" name="Content Placeholder 2"/>
          <p:cNvSpPr txBox="1">
            <a:spLocks/>
          </p:cNvSpPr>
          <p:nvPr/>
        </p:nvSpPr>
        <p:spPr bwMode="auto">
          <a:xfrm>
            <a:off x="3267233" y="1726919"/>
            <a:ext cx="3271213" cy="644304"/>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54" name="Rectangle 29"/>
          <p:cNvSpPr>
            <a:spLocks noChangeArrowheads="1"/>
          </p:cNvSpPr>
          <p:nvPr/>
        </p:nvSpPr>
        <p:spPr bwMode="auto">
          <a:xfrm>
            <a:off x="3328780" y="1780931"/>
            <a:ext cx="3125642"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Subsidized on Demand </a:t>
            </a:r>
          </a:p>
        </p:txBody>
      </p:sp>
      <p:cxnSp>
        <p:nvCxnSpPr>
          <p:cNvPr id="155" name="Connecteur droit 154"/>
          <p:cNvCxnSpPr/>
          <p:nvPr/>
        </p:nvCxnSpPr>
        <p:spPr bwMode="auto">
          <a:xfrm rot="5400000">
            <a:off x="4849069" y="5070351"/>
            <a:ext cx="695443" cy="1461"/>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sp>
        <p:nvSpPr>
          <p:cNvPr id="156" name="Content Placeholder 2"/>
          <p:cNvSpPr txBox="1">
            <a:spLocks/>
          </p:cNvSpPr>
          <p:nvPr/>
        </p:nvSpPr>
        <p:spPr bwMode="auto">
          <a:xfrm>
            <a:off x="3267233" y="3654720"/>
            <a:ext cx="3271213" cy="685541"/>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57" name="Rectangle 29"/>
          <p:cNvSpPr>
            <a:spLocks noChangeArrowheads="1"/>
          </p:cNvSpPr>
          <p:nvPr/>
        </p:nvSpPr>
        <p:spPr bwMode="auto">
          <a:xfrm>
            <a:off x="3328780" y="3712901"/>
            <a:ext cx="3125642"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Airport transportation</a:t>
            </a:r>
          </a:p>
        </p:txBody>
      </p:sp>
      <p:sp>
        <p:nvSpPr>
          <p:cNvPr id="158" name="Rectangle 29"/>
          <p:cNvSpPr>
            <a:spLocks noChangeArrowheads="1"/>
          </p:cNvSpPr>
          <p:nvPr/>
        </p:nvSpPr>
        <p:spPr bwMode="auto">
          <a:xfrm>
            <a:off x="1056617" y="3305542"/>
            <a:ext cx="2720411" cy="191393"/>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Multi modal	</a:t>
            </a:r>
          </a:p>
        </p:txBody>
      </p:sp>
      <p:sp>
        <p:nvSpPr>
          <p:cNvPr id="159" name="Content Placeholder 2"/>
          <p:cNvSpPr txBox="1">
            <a:spLocks/>
          </p:cNvSpPr>
          <p:nvPr/>
        </p:nvSpPr>
        <p:spPr bwMode="auto">
          <a:xfrm>
            <a:off x="3267233" y="1279113"/>
            <a:ext cx="3271213" cy="289281"/>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60" name="Rectangle 29"/>
          <p:cNvSpPr>
            <a:spLocks noChangeArrowheads="1"/>
          </p:cNvSpPr>
          <p:nvPr/>
        </p:nvSpPr>
        <p:spPr bwMode="auto">
          <a:xfrm>
            <a:off x="3328780" y="1337187"/>
            <a:ext cx="3125642"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National / International Bus</a:t>
            </a:r>
          </a:p>
        </p:txBody>
      </p:sp>
      <p:sp>
        <p:nvSpPr>
          <p:cNvPr id="161" name="Rectangle 29"/>
          <p:cNvSpPr>
            <a:spLocks noChangeArrowheads="1"/>
          </p:cNvSpPr>
          <p:nvPr/>
        </p:nvSpPr>
        <p:spPr bwMode="auto">
          <a:xfrm>
            <a:off x="3476158" y="5248151"/>
            <a:ext cx="1751758" cy="254217"/>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err="1">
                <a:solidFill>
                  <a:srgbClr val="808080"/>
                </a:solidFill>
                <a:latin typeface="Calibri"/>
                <a:ea typeface="+mn-ea"/>
                <a:cs typeface="Arial" pitchFamily="34" charset="0"/>
              </a:rPr>
              <a:t>Intermodality</a:t>
            </a:r>
            <a:r>
              <a:rPr lang="en-US" sz="1200" b="1" dirty="0">
                <a:solidFill>
                  <a:srgbClr val="808080"/>
                </a:solidFill>
                <a:latin typeface="Calibri"/>
                <a:ea typeface="+mn-ea"/>
                <a:cs typeface="Arial" pitchFamily="34" charset="0"/>
              </a:rPr>
              <a:t> </a:t>
            </a:r>
            <a:r>
              <a:rPr lang="en-US" sz="1200" b="1" dirty="0" err="1">
                <a:solidFill>
                  <a:srgbClr val="808080"/>
                </a:solidFill>
                <a:latin typeface="Calibri"/>
                <a:ea typeface="+mn-ea"/>
                <a:cs typeface="Arial" pitchFamily="34" charset="0"/>
              </a:rPr>
              <a:t>prest</a:t>
            </a:r>
            <a:r>
              <a:rPr lang="en-US" sz="1200" b="1" dirty="0">
                <a:solidFill>
                  <a:srgbClr val="808080"/>
                </a:solidFill>
                <a:latin typeface="Calibri"/>
                <a:ea typeface="+mn-ea"/>
                <a:cs typeface="Arial" pitchFamily="34" charset="0"/>
              </a:rPr>
              <a:t>.</a:t>
            </a:r>
          </a:p>
        </p:txBody>
      </p:sp>
      <p:sp>
        <p:nvSpPr>
          <p:cNvPr id="162" name="Content Placeholder 2"/>
          <p:cNvSpPr txBox="1">
            <a:spLocks/>
          </p:cNvSpPr>
          <p:nvPr/>
        </p:nvSpPr>
        <p:spPr bwMode="auto">
          <a:xfrm>
            <a:off x="6891335" y="5302128"/>
            <a:ext cx="1357320" cy="426835"/>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2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63" name="Rectangle 55"/>
          <p:cNvSpPr>
            <a:spLocks noChangeArrowheads="1"/>
          </p:cNvSpPr>
          <p:nvPr/>
        </p:nvSpPr>
        <p:spPr bwMode="auto">
          <a:xfrm>
            <a:off x="6924079" y="5333364"/>
            <a:ext cx="1296000"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1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Activity</a:t>
            </a:r>
          </a:p>
        </p:txBody>
      </p:sp>
      <p:cxnSp>
        <p:nvCxnSpPr>
          <p:cNvPr id="164" name="Connecteur droit 163"/>
          <p:cNvCxnSpPr/>
          <p:nvPr/>
        </p:nvCxnSpPr>
        <p:spPr bwMode="auto">
          <a:xfrm rot="5400000">
            <a:off x="7054167" y="5614734"/>
            <a:ext cx="180000" cy="0"/>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sp>
        <p:nvSpPr>
          <p:cNvPr id="165" name="Rectangle 29"/>
          <p:cNvSpPr>
            <a:spLocks noChangeArrowheads="1"/>
          </p:cNvSpPr>
          <p:nvPr/>
        </p:nvSpPr>
        <p:spPr bwMode="auto">
          <a:xfrm>
            <a:off x="7078421" y="5539343"/>
            <a:ext cx="1013063" cy="192854"/>
          </a:xfrm>
          <a:prstGeom prst="rect">
            <a:avLst/>
          </a:prstGeom>
          <a:noFill/>
          <a:ln w="0" algn="ctr">
            <a:noFill/>
            <a:round/>
            <a:headEnd/>
            <a:tailEnd/>
          </a:ln>
        </p:spPr>
        <p:txBody>
          <a:bodyPr lIns="0" tIns="0" rIns="0" bIns="0" anchor="ctr"/>
          <a:lstStyle/>
          <a:p>
            <a:pPr marL="355600" indent="-180975" defTabSz="914400">
              <a:lnSpc>
                <a:spcPct val="80000"/>
              </a:lnSpc>
              <a:spcBef>
                <a:spcPct val="40000"/>
              </a:spcBef>
              <a:buClr>
                <a:srgbClr val="D7D7D7"/>
              </a:buClr>
              <a:buSzPct val="60000"/>
              <a:buFont typeface="Wingdings" pitchFamily="2" charset="2"/>
              <a:buChar char="Ø"/>
              <a:defRPr/>
            </a:pPr>
            <a:r>
              <a:rPr lang="en-US" sz="1000" b="1" dirty="0">
                <a:solidFill>
                  <a:srgbClr val="808080"/>
                </a:solidFill>
                <a:latin typeface="Calibri"/>
                <a:ea typeface="+mn-ea"/>
                <a:cs typeface="Arial" pitchFamily="34" charset="0"/>
              </a:rPr>
              <a:t>Sub-activity</a:t>
            </a:r>
          </a:p>
        </p:txBody>
      </p:sp>
      <p:sp>
        <p:nvSpPr>
          <p:cNvPr id="166" name="Content Placeholder 2"/>
          <p:cNvSpPr txBox="1">
            <a:spLocks/>
          </p:cNvSpPr>
          <p:nvPr/>
        </p:nvSpPr>
        <p:spPr bwMode="auto">
          <a:xfrm>
            <a:off x="650455" y="5346560"/>
            <a:ext cx="2520000" cy="289281"/>
          </a:xfrm>
          <a:prstGeom prst="roundRect">
            <a:avLst>
              <a:gd name="adj" fmla="val 7233"/>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19050" cap="flat" cmpd="sng" algn="ctr">
            <a:noFill/>
            <a:prstDash val="solid"/>
            <a:headEnd type="none" w="med" len="med"/>
            <a:tailEnd type="none" w="med" len="med"/>
          </a:ln>
          <a:effectLst>
            <a:outerShdw blurRad="40000" dist="20000" dir="5400000" rotWithShape="0">
              <a:srgbClr val="000000">
                <a:alpha val="38000"/>
              </a:srgbClr>
            </a:outerShdw>
          </a:effectLst>
        </p:spPr>
        <p:txBody>
          <a:bodyPr anchor="ctr"/>
          <a:lstStyle>
            <a:lvl1pPr marL="0" indent="0">
              <a:spcBef>
                <a:spcPts val="1800"/>
              </a:spcBef>
              <a:buClr>
                <a:schemeClr val="bg1"/>
              </a:buClr>
              <a:buSzPct val="25000"/>
              <a:buFont typeface="Arial" pitchFamily="34" charset="0"/>
              <a:buChar char="•"/>
              <a:defRPr lang="en-US" sz="1400" b="1" dirty="0" smtClean="0">
                <a:solidFill>
                  <a:schemeClr val="tx1"/>
                </a:solidFill>
                <a:latin typeface="+mn-lt"/>
                <a:ea typeface="+mn-ea"/>
                <a:cs typeface="+mn-cs"/>
              </a:defRPr>
            </a:lvl1pPr>
            <a:lvl2pPr marL="230188" indent="-192088">
              <a:defRPr/>
            </a:lvl2pPr>
            <a:lvl3pPr marL="492125" indent="-222250">
              <a:defRPr/>
            </a:lvl3pPr>
            <a:lvl4pPr marL="717550" indent="-195263">
              <a:defRPr/>
            </a:lvl4pPr>
            <a:lvl5pPr marL="941388" indent="-195263">
              <a:defRPr/>
            </a:lvl5pPr>
          </a:lstStyle>
          <a:p>
            <a:pPr marL="452438" marR="0" lvl="1" indent="-179388" algn="just" defTabSz="914400" eaLnBrk="0" fontAlgn="auto" latinLnBrk="0" hangingPunct="0">
              <a:lnSpc>
                <a:spcPct val="80000"/>
              </a:lnSpc>
              <a:spcBef>
                <a:spcPct val="40000"/>
              </a:spcBef>
              <a:spcAft>
                <a:spcPts val="0"/>
              </a:spcAft>
              <a:buClr>
                <a:srgbClr val="808080"/>
              </a:buClr>
              <a:buSzTx/>
              <a:buFontTx/>
              <a:buChar char="•"/>
              <a:tabLst/>
              <a:defRPr/>
            </a:pPr>
            <a:endParaRPr kumimoji="0" lang="en-US" sz="1800" b="1" i="0" u="none" strike="noStrike" kern="0" cap="none" spc="0" normalizeH="0" baseline="0" noProof="0">
              <a:ln>
                <a:noFill/>
              </a:ln>
              <a:solidFill>
                <a:srgbClr val="808080">
                  <a:lumMod val="75000"/>
                </a:srgbClr>
              </a:solidFill>
              <a:effectLst/>
              <a:uLnTx/>
              <a:uFillTx/>
              <a:latin typeface="Calibri"/>
              <a:ea typeface="+mn-ea"/>
              <a:cs typeface="Arial"/>
            </a:endParaRPr>
          </a:p>
        </p:txBody>
      </p:sp>
      <p:sp>
        <p:nvSpPr>
          <p:cNvPr id="167" name="Rectangle 29"/>
          <p:cNvSpPr>
            <a:spLocks noChangeArrowheads="1"/>
          </p:cNvSpPr>
          <p:nvPr/>
        </p:nvSpPr>
        <p:spPr bwMode="auto">
          <a:xfrm>
            <a:off x="722455" y="5398680"/>
            <a:ext cx="2376000" cy="173576"/>
          </a:xfrm>
          <a:prstGeom prst="rect">
            <a:avLst/>
          </a:prstGeom>
          <a:gradFill>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0" tIns="72000" rIns="0" bIns="36000" anchor="ctr"/>
          <a:lstStyle/>
          <a:p>
            <a:pPr marL="355600" marR="0" lvl="0" indent="-180975" defTabSz="914400" eaLnBrk="1" fontAlgn="auto" latinLnBrk="0" hangingPunct="1">
              <a:lnSpc>
                <a:spcPct val="80000"/>
              </a:lnSpc>
              <a:spcBef>
                <a:spcPct val="40000"/>
              </a:spcBef>
              <a:spcAft>
                <a:spcPts val="0"/>
              </a:spcAft>
              <a:buClr>
                <a:srgbClr val="FFFFFF"/>
              </a:buClr>
              <a:buSzPct val="60000"/>
              <a:buFont typeface="Wingdings" pitchFamily="2" charset="2"/>
              <a:buChar char="ü"/>
              <a:tabLst/>
              <a:defRPr/>
            </a:pPr>
            <a:r>
              <a:rPr kumimoji="0" lang="en-US" sz="1600" b="0" i="0" u="none" strike="noStrike" kern="0" cap="none" spc="0" normalizeH="0" baseline="0" noProof="0" dirty="0">
                <a:ln>
                  <a:noFill/>
                </a:ln>
                <a:solidFill>
                  <a:schemeClr val="tx1">
                    <a:lumMod val="75000"/>
                    <a:lumOff val="25000"/>
                  </a:schemeClr>
                </a:solidFill>
                <a:effectLst/>
                <a:uLnTx/>
                <a:uFillTx/>
                <a:latin typeface="Calibri"/>
                <a:ea typeface="+mn-ea"/>
                <a:cs typeface="Arial"/>
              </a:rPr>
              <a:t>Holding</a:t>
            </a:r>
          </a:p>
        </p:txBody>
      </p:sp>
      <p:sp>
        <p:nvSpPr>
          <p:cNvPr id="168" name="Rectangle 29"/>
          <p:cNvSpPr>
            <a:spLocks noChangeArrowheads="1"/>
          </p:cNvSpPr>
          <p:nvPr/>
        </p:nvSpPr>
        <p:spPr bwMode="auto">
          <a:xfrm>
            <a:off x="3495539" y="5433489"/>
            <a:ext cx="1563287" cy="203082"/>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Digital services </a:t>
            </a:r>
          </a:p>
        </p:txBody>
      </p:sp>
      <p:cxnSp>
        <p:nvCxnSpPr>
          <p:cNvPr id="169" name="Connecteur droit 168"/>
          <p:cNvCxnSpPr/>
          <p:nvPr/>
        </p:nvCxnSpPr>
        <p:spPr bwMode="auto">
          <a:xfrm>
            <a:off x="1088969" y="4887699"/>
            <a:ext cx="0" cy="347721"/>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sp>
        <p:nvSpPr>
          <p:cNvPr id="170" name="Rectangle 29"/>
          <p:cNvSpPr>
            <a:spLocks noChangeArrowheads="1"/>
          </p:cNvSpPr>
          <p:nvPr/>
        </p:nvSpPr>
        <p:spPr bwMode="auto">
          <a:xfrm>
            <a:off x="1103739" y="4891829"/>
            <a:ext cx="2720411" cy="187010"/>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Regional</a:t>
            </a:r>
          </a:p>
        </p:txBody>
      </p:sp>
      <p:sp>
        <p:nvSpPr>
          <p:cNvPr id="171" name="Rectangle 29"/>
          <p:cNvSpPr>
            <a:spLocks noChangeArrowheads="1"/>
          </p:cNvSpPr>
          <p:nvPr/>
        </p:nvSpPr>
        <p:spPr bwMode="auto">
          <a:xfrm>
            <a:off x="1103739" y="5126020"/>
            <a:ext cx="2720411" cy="185549"/>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cs typeface="Arial" pitchFamily="34" charset="0"/>
              </a:rPr>
              <a:t>National / International </a:t>
            </a:r>
            <a:r>
              <a:rPr lang="en-US" sz="1200" b="1" dirty="0">
                <a:solidFill>
                  <a:srgbClr val="808080"/>
                </a:solidFill>
                <a:latin typeface="Calibri"/>
                <a:ea typeface="+mn-ea"/>
                <a:cs typeface="Arial" pitchFamily="34" charset="0"/>
              </a:rPr>
              <a:t>	</a:t>
            </a:r>
          </a:p>
        </p:txBody>
      </p:sp>
      <p:sp>
        <p:nvSpPr>
          <p:cNvPr id="172" name="Rectangle 29"/>
          <p:cNvSpPr>
            <a:spLocks noChangeArrowheads="1"/>
          </p:cNvSpPr>
          <p:nvPr/>
        </p:nvSpPr>
        <p:spPr bwMode="auto">
          <a:xfrm>
            <a:off x="3451317" y="3927921"/>
            <a:ext cx="1925618" cy="170939"/>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Airside	</a:t>
            </a:r>
          </a:p>
        </p:txBody>
      </p:sp>
      <p:sp>
        <p:nvSpPr>
          <p:cNvPr id="173" name="Rectangle 29"/>
          <p:cNvSpPr>
            <a:spLocks noChangeArrowheads="1"/>
          </p:cNvSpPr>
          <p:nvPr/>
        </p:nvSpPr>
        <p:spPr bwMode="auto">
          <a:xfrm>
            <a:off x="3451317" y="4114931"/>
            <a:ext cx="1925618" cy="170939"/>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Landside	</a:t>
            </a:r>
          </a:p>
        </p:txBody>
      </p:sp>
      <p:cxnSp>
        <p:nvCxnSpPr>
          <p:cNvPr id="174" name="Connecteur droit 173"/>
          <p:cNvCxnSpPr/>
          <p:nvPr/>
        </p:nvCxnSpPr>
        <p:spPr bwMode="auto">
          <a:xfrm flipH="1">
            <a:off x="3530498" y="3945554"/>
            <a:ext cx="1462" cy="316801"/>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cxnSp>
        <p:nvCxnSpPr>
          <p:cNvPr id="175" name="Connecteur droit 174"/>
          <p:cNvCxnSpPr/>
          <p:nvPr/>
        </p:nvCxnSpPr>
        <p:spPr bwMode="auto">
          <a:xfrm>
            <a:off x="3529641" y="1974854"/>
            <a:ext cx="0" cy="360000"/>
          </a:xfrm>
          <a:prstGeom prst="line">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808080">
                <a:lumMod val="60000"/>
                <a:lumOff val="40000"/>
              </a:srgbClr>
            </a:solidFill>
            <a:prstDash val="solid"/>
            <a:headEnd type="none" w="med" len="med"/>
            <a:tailEnd type="none" w="med" len="med"/>
          </a:ln>
          <a:effectLst>
            <a:outerShdw blurRad="40000" dist="20000" dir="5400000" rotWithShape="0">
              <a:srgbClr val="000000">
                <a:alpha val="38000"/>
              </a:srgbClr>
            </a:outerShdw>
          </a:effectLst>
        </p:spPr>
      </p:cxnSp>
      <p:sp>
        <p:nvSpPr>
          <p:cNvPr id="176" name="Rectangle 29"/>
          <p:cNvSpPr>
            <a:spLocks noChangeArrowheads="1"/>
          </p:cNvSpPr>
          <p:nvPr/>
        </p:nvSpPr>
        <p:spPr bwMode="auto">
          <a:xfrm>
            <a:off x="3455131" y="2003299"/>
            <a:ext cx="1925618" cy="170939"/>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Paratransit	</a:t>
            </a:r>
          </a:p>
        </p:txBody>
      </p:sp>
      <p:sp>
        <p:nvSpPr>
          <p:cNvPr id="177" name="Rectangle 29"/>
          <p:cNvSpPr>
            <a:spLocks noChangeArrowheads="1"/>
          </p:cNvSpPr>
          <p:nvPr/>
        </p:nvSpPr>
        <p:spPr bwMode="auto">
          <a:xfrm>
            <a:off x="3455131" y="2190309"/>
            <a:ext cx="1925618" cy="170939"/>
          </a:xfrm>
          <a:prstGeom prst="rect">
            <a:avLst/>
          </a:prstGeom>
          <a:noFill/>
          <a:ln w="0" algn="ctr">
            <a:noFill/>
            <a:round/>
            <a:headEnd/>
            <a:tailEnd/>
          </a:ln>
        </p:spPr>
        <p:txBody>
          <a:bodyPr lIns="0" tIns="0" rIns="0" bIns="0" anchor="ctr"/>
          <a:lstStyle/>
          <a:p>
            <a:pPr marL="355600" indent="-180975" algn="l" defTabSz="914400">
              <a:lnSpc>
                <a:spcPct val="80000"/>
              </a:lnSpc>
              <a:spcBef>
                <a:spcPct val="40000"/>
              </a:spcBef>
              <a:buClr>
                <a:srgbClr val="D7D7D7"/>
              </a:buClr>
              <a:buSzPct val="60000"/>
              <a:buFont typeface="Wingdings" pitchFamily="2" charset="2"/>
              <a:buChar char="Ø"/>
              <a:defRPr/>
            </a:pPr>
            <a:r>
              <a:rPr lang="en-US" sz="1200" b="1" dirty="0">
                <a:solidFill>
                  <a:srgbClr val="808080"/>
                </a:solidFill>
                <a:latin typeface="Calibri"/>
                <a:ea typeface="+mn-ea"/>
                <a:cs typeface="Arial" pitchFamily="34" charset="0"/>
              </a:rPr>
              <a:t>Multi-modal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0713" y="774361"/>
            <a:ext cx="2380298" cy="523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4654" y="774361"/>
            <a:ext cx="2520315" cy="52473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6322"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C21555E2-9DA6-45CE-A967-C64174484EBE}" type="slidenum">
              <a:rPr lang="fr-FR" altLang="fr-FR" sz="900" b="0">
                <a:solidFill>
                  <a:schemeClr val="bg1"/>
                </a:solidFill>
              </a:rPr>
              <a:pPr algn="r" eaLnBrk="1" hangingPunct="1">
                <a:spcBef>
                  <a:spcPct val="0"/>
                </a:spcBef>
              </a:pPr>
              <a:t>14</a:t>
            </a:fld>
            <a:r>
              <a:rPr lang="fr-FR" altLang="fr-FR" sz="900" b="0">
                <a:solidFill>
                  <a:schemeClr val="bg1"/>
                </a:solidFill>
              </a:rPr>
              <a:t> •</a:t>
            </a:r>
          </a:p>
        </p:txBody>
      </p:sp>
      <p:sp>
        <p:nvSpPr>
          <p:cNvPr id="56323"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56325" name="Rectangle 2"/>
          <p:cNvSpPr txBox="1">
            <a:spLocks noChangeArrowheads="1"/>
          </p:cNvSpPr>
          <p:nvPr/>
        </p:nvSpPr>
        <p:spPr bwMode="gray">
          <a:xfrm>
            <a:off x="660400" y="-46038"/>
            <a:ext cx="7839075" cy="806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dirty="0"/>
              <a:t>Dimension #1: Activity</a:t>
            </a:r>
          </a:p>
          <a:p>
            <a:pPr eaLnBrk="1" hangingPunct="1">
              <a:spcBef>
                <a:spcPct val="0"/>
              </a:spcBef>
            </a:pPr>
            <a:r>
              <a:rPr lang="fr-FR" altLang="fr-FR" sz="2000" b="0" dirty="0" err="1"/>
              <a:t>Demonstration</a:t>
            </a:r>
            <a:endParaRPr lang="en-US" altLang="fr-FR" sz="2000" b="0" dirty="0"/>
          </a:p>
        </p:txBody>
      </p:sp>
      <p:sp>
        <p:nvSpPr>
          <p:cNvPr id="56326" name="Freeform 15"/>
          <p:cNvSpPr>
            <a:spLocks noEditPoints="1"/>
          </p:cNvSpPr>
          <p:nvPr/>
        </p:nvSpPr>
        <p:spPr bwMode="auto">
          <a:xfrm>
            <a:off x="269875" y="622300"/>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 name="Rectangle 1"/>
          <p:cNvSpPr/>
          <p:nvPr/>
        </p:nvSpPr>
        <p:spPr bwMode="auto">
          <a:xfrm>
            <a:off x="2512977" y="2490789"/>
            <a:ext cx="1192247" cy="133350"/>
          </a:xfrm>
          <a:prstGeom prst="rect">
            <a:avLst/>
          </a:prstGeom>
          <a:noFill/>
          <a:ln>
            <a:solidFill>
              <a:srgbClr val="FF0000"/>
            </a:solidFill>
            <a:headEnd type="none" w="med" len="med"/>
            <a:tailEnd type="none" w="med" len="me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10" name="Rectangle 9"/>
          <p:cNvSpPr/>
          <p:nvPr/>
        </p:nvSpPr>
        <p:spPr bwMode="auto">
          <a:xfrm>
            <a:off x="2558166" y="3093223"/>
            <a:ext cx="1293073" cy="133200"/>
          </a:xfrm>
          <a:prstGeom prst="rect">
            <a:avLst/>
          </a:prstGeom>
          <a:noFill/>
          <a:ln>
            <a:solidFill>
              <a:srgbClr val="FF0000"/>
            </a:solidFill>
            <a:headEnd type="none" w="med" len="med"/>
            <a:tailEnd type="none" w="med" len="me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11" name="Rectangle 10"/>
          <p:cNvSpPr/>
          <p:nvPr/>
        </p:nvSpPr>
        <p:spPr bwMode="auto">
          <a:xfrm>
            <a:off x="2551077" y="4048125"/>
            <a:ext cx="1458948" cy="133350"/>
          </a:xfrm>
          <a:prstGeom prst="rect">
            <a:avLst/>
          </a:prstGeom>
          <a:noFill/>
          <a:ln>
            <a:solidFill>
              <a:srgbClr val="FF0000"/>
            </a:solidFill>
            <a:headEnd type="none" w="med" len="med"/>
            <a:tailEnd type="none" w="med" len="me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12" name="Rectangle 11"/>
          <p:cNvSpPr/>
          <p:nvPr/>
        </p:nvSpPr>
        <p:spPr bwMode="auto">
          <a:xfrm>
            <a:off x="2311329" y="5362575"/>
            <a:ext cx="1482759" cy="645774"/>
          </a:xfrm>
          <a:prstGeom prst="rect">
            <a:avLst/>
          </a:prstGeom>
          <a:solidFill>
            <a:srgbClr val="92D050">
              <a:alpha val="10000"/>
            </a:srgbClr>
          </a:solidFill>
          <a:ln>
            <a:solidFill>
              <a:srgbClr val="00B050"/>
            </a:solidFill>
            <a:headEnd type="none" w="med" len="med"/>
            <a:tailEnd type="none" w="med" len="me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cxnSp>
        <p:nvCxnSpPr>
          <p:cNvPr id="4" name="Connecteur en angle 3"/>
          <p:cNvCxnSpPr>
            <a:stCxn id="2" idx="1"/>
            <a:endCxn id="26" idx="3"/>
          </p:cNvCxnSpPr>
          <p:nvPr/>
        </p:nvCxnSpPr>
        <p:spPr bwMode="auto">
          <a:xfrm rot="10800000" flipV="1">
            <a:off x="1485901" y="2557463"/>
            <a:ext cx="1027076" cy="715147"/>
          </a:xfrm>
          <a:prstGeom prst="bentConnector3">
            <a:avLst>
              <a:gd name="adj1" fmla="val 50000"/>
            </a:avLst>
          </a:prstGeom>
          <a:ln>
            <a:solidFill>
              <a:srgbClr val="FF000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7" name="Connecteur en angle 16"/>
          <p:cNvCxnSpPr>
            <a:stCxn id="10" idx="1"/>
            <a:endCxn id="26" idx="3"/>
          </p:cNvCxnSpPr>
          <p:nvPr/>
        </p:nvCxnSpPr>
        <p:spPr bwMode="auto">
          <a:xfrm rot="10800000" flipV="1">
            <a:off x="1485902" y="3159823"/>
            <a:ext cx="1072265" cy="112788"/>
          </a:xfrm>
          <a:prstGeom prst="bentConnector3">
            <a:avLst/>
          </a:prstGeom>
          <a:ln>
            <a:solidFill>
              <a:srgbClr val="FF000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0" name="Connecteur en angle 19"/>
          <p:cNvCxnSpPr>
            <a:stCxn id="11" idx="1"/>
            <a:endCxn id="26" idx="3"/>
          </p:cNvCxnSpPr>
          <p:nvPr/>
        </p:nvCxnSpPr>
        <p:spPr bwMode="auto">
          <a:xfrm rot="10800000">
            <a:off x="1485901" y="3272612"/>
            <a:ext cx="1065176" cy="842189"/>
          </a:xfrm>
          <a:prstGeom prst="bentConnector3">
            <a:avLst>
              <a:gd name="adj1" fmla="val 50000"/>
            </a:avLst>
          </a:prstGeom>
          <a:ln>
            <a:solidFill>
              <a:srgbClr val="FF000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26" name="Content Placeholder 2"/>
          <p:cNvSpPr txBox="1">
            <a:spLocks/>
          </p:cNvSpPr>
          <p:nvPr/>
        </p:nvSpPr>
        <p:spPr bwMode="auto">
          <a:xfrm>
            <a:off x="441349" y="3042423"/>
            <a:ext cx="1044552" cy="460375"/>
          </a:xfrm>
          <a:prstGeom prst="rect">
            <a:avLst/>
          </a:prstGeom>
          <a:solidFill>
            <a:srgbClr val="FF0000">
              <a:alpha val="50000"/>
            </a:srgbClr>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marL="271463" indent="-271463" algn="ctr" eaLnBrk="0" hangingPunct="0">
              <a:lnSpc>
                <a:spcPct val="80000"/>
              </a:lnSpc>
              <a:spcBef>
                <a:spcPct val="40000"/>
              </a:spcBef>
              <a:buClr>
                <a:schemeClr val="tx2"/>
              </a:buClr>
              <a:buSzPct val="60000"/>
              <a:defRPr/>
            </a:pPr>
            <a:r>
              <a:rPr lang="en-US" sz="1000" kern="0" dirty="0" err="1">
                <a:solidFill>
                  <a:schemeClr val="bg1"/>
                </a:solidFill>
              </a:rPr>
              <a:t>LTP_Input</a:t>
            </a:r>
            <a:endParaRPr lang="en-US" sz="1000" kern="0" dirty="0">
              <a:solidFill>
                <a:schemeClr val="bg1"/>
              </a:solidFill>
            </a:endParaRPr>
          </a:p>
          <a:p>
            <a:pPr marL="271463" indent="-271463" algn="ctr" eaLnBrk="0" hangingPunct="0">
              <a:lnSpc>
                <a:spcPct val="80000"/>
              </a:lnSpc>
              <a:spcBef>
                <a:spcPct val="40000"/>
              </a:spcBef>
              <a:buClr>
                <a:schemeClr val="tx2"/>
              </a:buClr>
              <a:buSzPct val="60000"/>
              <a:defRPr/>
            </a:pPr>
            <a:r>
              <a:rPr lang="en-US" sz="1000" kern="0" dirty="0">
                <a:solidFill>
                  <a:schemeClr val="bg1"/>
                </a:solidFill>
              </a:rPr>
              <a:t>Activities</a:t>
            </a:r>
          </a:p>
        </p:txBody>
      </p:sp>
      <p:sp>
        <p:nvSpPr>
          <p:cNvPr id="27" name="Content Placeholder 2"/>
          <p:cNvSpPr txBox="1">
            <a:spLocks/>
          </p:cNvSpPr>
          <p:nvPr/>
        </p:nvSpPr>
        <p:spPr bwMode="auto">
          <a:xfrm>
            <a:off x="441350" y="5433971"/>
            <a:ext cx="1044552" cy="460375"/>
          </a:xfrm>
          <a:prstGeom prst="rect">
            <a:avLst/>
          </a:prstGeom>
          <a:solidFill>
            <a:srgbClr val="92D050">
              <a:alpha val="50000"/>
            </a:srgbClr>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marL="271463" indent="-271463" algn="ctr" eaLnBrk="0" hangingPunct="0">
              <a:lnSpc>
                <a:spcPct val="80000"/>
              </a:lnSpc>
              <a:spcBef>
                <a:spcPct val="40000"/>
              </a:spcBef>
              <a:buClr>
                <a:schemeClr val="tx2"/>
              </a:buClr>
              <a:buSzPct val="60000"/>
              <a:defRPr/>
            </a:pPr>
            <a:r>
              <a:rPr lang="en-US" sz="1000" kern="0" dirty="0">
                <a:solidFill>
                  <a:schemeClr val="tx1"/>
                </a:solidFill>
              </a:rPr>
              <a:t>PMM Eligible</a:t>
            </a:r>
          </a:p>
          <a:p>
            <a:pPr marL="271463" indent="-271463" algn="ctr" eaLnBrk="0" hangingPunct="0">
              <a:lnSpc>
                <a:spcPct val="80000"/>
              </a:lnSpc>
              <a:spcBef>
                <a:spcPct val="40000"/>
              </a:spcBef>
              <a:buClr>
                <a:schemeClr val="tx2"/>
              </a:buClr>
              <a:buSzPct val="60000"/>
              <a:defRPr/>
            </a:pPr>
            <a:r>
              <a:rPr lang="en-US" sz="1000" kern="0" dirty="0">
                <a:solidFill>
                  <a:schemeClr val="tx1"/>
                </a:solidFill>
              </a:rPr>
              <a:t>activities</a:t>
            </a:r>
          </a:p>
        </p:txBody>
      </p:sp>
      <p:cxnSp>
        <p:nvCxnSpPr>
          <p:cNvPr id="28" name="Connecteur en angle 27"/>
          <p:cNvCxnSpPr>
            <a:endCxn id="27" idx="3"/>
          </p:cNvCxnSpPr>
          <p:nvPr/>
        </p:nvCxnSpPr>
        <p:spPr bwMode="auto">
          <a:xfrm rot="10800000" flipV="1">
            <a:off x="1485903" y="5664157"/>
            <a:ext cx="825427" cy="1"/>
          </a:xfrm>
          <a:prstGeom prst="bentConnector3">
            <a:avLst>
              <a:gd name="adj1" fmla="val 50000"/>
            </a:avLst>
          </a:prstGeom>
          <a:ln>
            <a:solidFill>
              <a:srgbClr val="92D05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31" name="Content Placeholder 2"/>
          <p:cNvSpPr txBox="1">
            <a:spLocks/>
          </p:cNvSpPr>
          <p:nvPr/>
        </p:nvSpPr>
        <p:spPr>
          <a:xfrm>
            <a:off x="3387654" y="1471641"/>
            <a:ext cx="927171" cy="215900"/>
          </a:xfrm>
          <a:prstGeom prst="rect">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eaLnBrk="0" hangingPunct="0">
              <a:spcBef>
                <a:spcPct val="10000"/>
              </a:spcBef>
              <a:defRPr/>
            </a:pPr>
            <a:r>
              <a:rPr lang="en-US" sz="1000" kern="0" dirty="0">
                <a:solidFill>
                  <a:schemeClr val="bg1"/>
                </a:solidFill>
              </a:rPr>
              <a:t>Activity</a:t>
            </a:r>
          </a:p>
        </p:txBody>
      </p:sp>
      <p:sp>
        <p:nvSpPr>
          <p:cNvPr id="32" name="Content Placeholder 2"/>
          <p:cNvSpPr txBox="1">
            <a:spLocks/>
          </p:cNvSpPr>
          <p:nvPr/>
        </p:nvSpPr>
        <p:spPr>
          <a:xfrm>
            <a:off x="3387654" y="1731991"/>
            <a:ext cx="927171" cy="215900"/>
          </a:xfrm>
          <a:prstGeom prst="rect">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eaLnBrk="0" hangingPunct="0">
              <a:spcBef>
                <a:spcPct val="10000"/>
              </a:spcBef>
              <a:defRPr/>
            </a:pPr>
            <a:r>
              <a:rPr lang="en-US" sz="1000" kern="0" dirty="0" err="1">
                <a:solidFill>
                  <a:schemeClr val="bg1"/>
                </a:solidFill>
              </a:rPr>
              <a:t>Sub_Activity</a:t>
            </a:r>
            <a:endParaRPr lang="en-US" sz="1000" kern="0"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28ECE858-78C2-4104-96CA-6412338C5EED}" type="slidenum">
              <a:rPr lang="fr-FR" altLang="fr-FR" sz="900" b="0">
                <a:solidFill>
                  <a:schemeClr val="bg1"/>
                </a:solidFill>
              </a:rPr>
              <a:pPr algn="r" eaLnBrk="1" hangingPunct="1">
                <a:spcBef>
                  <a:spcPct val="0"/>
                </a:spcBef>
              </a:pPr>
              <a:t>15</a:t>
            </a:fld>
            <a:r>
              <a:rPr lang="fr-FR" altLang="fr-FR" sz="900" b="0">
                <a:solidFill>
                  <a:schemeClr val="bg1"/>
                </a:solidFill>
              </a:rPr>
              <a:t> •</a:t>
            </a:r>
          </a:p>
        </p:txBody>
      </p:sp>
      <p:sp>
        <p:nvSpPr>
          <p:cNvPr id="66563"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50180" name="Content Placeholder 24"/>
          <p:cNvSpPr>
            <a:spLocks/>
          </p:cNvSpPr>
          <p:nvPr/>
        </p:nvSpPr>
        <p:spPr bwMode="auto">
          <a:xfrm>
            <a:off x="4279900" y="1450975"/>
            <a:ext cx="4622800" cy="451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4625" lvl="1" indent="-174625" algn="l" eaLnBrk="0" hangingPunct="0">
              <a:spcBef>
                <a:spcPct val="10000"/>
              </a:spcBef>
              <a:buClr>
                <a:schemeClr val="accent2"/>
              </a:buClr>
              <a:buSzPct val="90000"/>
              <a:buFont typeface="Arial" pitchFamily="34" charset="0"/>
              <a:buChar char="•"/>
              <a:defRPr/>
            </a:pPr>
            <a:endParaRPr lang="en-US" sz="1600" b="1" dirty="0">
              <a:solidFill>
                <a:srgbClr val="FF0000"/>
              </a:solidFill>
            </a:endParaRPr>
          </a:p>
          <a:p>
            <a:pPr marL="0" lvl="1" algn="l" eaLnBrk="0" hangingPunct="0">
              <a:spcBef>
                <a:spcPct val="10000"/>
              </a:spcBef>
              <a:buClr>
                <a:schemeClr val="accent2"/>
              </a:buClr>
              <a:buSzPct val="90000"/>
              <a:defRPr/>
            </a:pPr>
            <a:r>
              <a:rPr lang="en-US" sz="1600" b="1" dirty="0">
                <a:solidFill>
                  <a:srgbClr val="FF0000"/>
                </a:solidFill>
              </a:rPr>
              <a:t>Retrieve from Vector to calculate variances between Vector figures and management figures (from local management tools)</a:t>
            </a:r>
          </a:p>
          <a:p>
            <a:pPr marL="0" lvl="2" algn="l" eaLnBrk="0" hangingPunct="0">
              <a:spcBef>
                <a:spcPct val="10000"/>
              </a:spcBef>
              <a:buClr>
                <a:schemeClr val="accent2"/>
              </a:buClr>
              <a:buSzPct val="90000"/>
              <a:defRPr/>
            </a:pPr>
            <a:endParaRPr lang="en-US" sz="1600" b="1" u="sng" dirty="0">
              <a:solidFill>
                <a:schemeClr val="hlink"/>
              </a:solidFill>
            </a:endParaRPr>
          </a:p>
          <a:p>
            <a:pPr marL="457200" lvl="3" algn="l" eaLnBrk="0" hangingPunct="0">
              <a:spcBef>
                <a:spcPct val="10000"/>
              </a:spcBef>
              <a:buClr>
                <a:srgbClr val="FF0000"/>
              </a:buClr>
              <a:buSzPct val="90000"/>
              <a:buFont typeface="Wingdings" pitchFamily="2" charset="2"/>
              <a:buChar char="Ø"/>
              <a:defRPr/>
            </a:pPr>
            <a:r>
              <a:rPr lang="en-US" sz="1600" dirty="0">
                <a:solidFill>
                  <a:schemeClr val="hlink"/>
                </a:solidFill>
              </a:rPr>
              <a:t>1 - Delta Vector local </a:t>
            </a:r>
            <a:r>
              <a:rPr lang="en-US" sz="1600" dirty="0" err="1">
                <a:solidFill>
                  <a:schemeClr val="hlink"/>
                </a:solidFill>
              </a:rPr>
              <a:t>Gaap</a:t>
            </a:r>
            <a:endParaRPr lang="en-US" sz="1600" dirty="0">
              <a:solidFill>
                <a:schemeClr val="hlink"/>
              </a:solidFill>
            </a:endParaRPr>
          </a:p>
          <a:p>
            <a:pPr marL="457200" lvl="3" algn="l" eaLnBrk="0" hangingPunct="0">
              <a:spcBef>
                <a:spcPct val="10000"/>
              </a:spcBef>
              <a:buClr>
                <a:srgbClr val="FF0000"/>
              </a:buClr>
              <a:buSzPct val="90000"/>
              <a:buFont typeface="Wingdings" pitchFamily="2" charset="2"/>
              <a:buChar char="Ø"/>
              <a:defRPr/>
            </a:pPr>
            <a:r>
              <a:rPr lang="en-US" sz="1600" dirty="0">
                <a:solidFill>
                  <a:schemeClr val="hlink"/>
                </a:solidFill>
              </a:rPr>
              <a:t>2 - Delta Vector IFRS restatements</a:t>
            </a:r>
          </a:p>
          <a:p>
            <a:pPr marL="457200" lvl="3" algn="l" eaLnBrk="0" hangingPunct="0">
              <a:spcBef>
                <a:spcPct val="10000"/>
              </a:spcBef>
              <a:buClr>
                <a:srgbClr val="FF0000"/>
              </a:buClr>
              <a:buSzPct val="90000"/>
              <a:buFont typeface="Wingdings" pitchFamily="2" charset="2"/>
              <a:buChar char="Ø"/>
              <a:defRPr/>
            </a:pPr>
            <a:r>
              <a:rPr lang="en-US" sz="1600" dirty="0">
                <a:solidFill>
                  <a:schemeClr val="hlink"/>
                </a:solidFill>
              </a:rPr>
              <a:t>3 - Delta Vector eliminations</a:t>
            </a:r>
          </a:p>
          <a:p>
            <a:pPr marL="457200" lvl="3" algn="l" eaLnBrk="0" hangingPunct="0">
              <a:spcBef>
                <a:spcPct val="10000"/>
              </a:spcBef>
              <a:buClr>
                <a:srgbClr val="FF0000"/>
              </a:buClr>
              <a:buSzPct val="90000"/>
              <a:buFont typeface="Wingdings" pitchFamily="2" charset="2"/>
              <a:buChar char="Ø"/>
              <a:defRPr/>
            </a:pPr>
            <a:r>
              <a:rPr lang="en-US" sz="1600" dirty="0">
                <a:solidFill>
                  <a:schemeClr val="hlink"/>
                </a:solidFill>
              </a:rPr>
              <a:t>4 - Delta other consolidation adjustments</a:t>
            </a:r>
          </a:p>
          <a:p>
            <a:pPr marL="457200" lvl="3" algn="l" eaLnBrk="0" hangingPunct="0">
              <a:spcBef>
                <a:spcPct val="10000"/>
              </a:spcBef>
              <a:buClr>
                <a:srgbClr val="FF0000"/>
              </a:buClr>
              <a:buSzPct val="90000"/>
              <a:buFont typeface="Wingdings" pitchFamily="2" charset="2"/>
              <a:buChar char="Ø"/>
              <a:defRPr/>
            </a:pPr>
            <a:r>
              <a:rPr lang="en-US" sz="1600" dirty="0">
                <a:solidFill>
                  <a:schemeClr val="hlink"/>
                </a:solidFill>
              </a:rPr>
              <a:t>5 - Delta Option - Forecast </a:t>
            </a:r>
          </a:p>
          <a:p>
            <a:pPr marL="457200" lvl="3" algn="l" eaLnBrk="0" hangingPunct="0">
              <a:spcBef>
                <a:spcPct val="10000"/>
              </a:spcBef>
              <a:buClr>
                <a:srgbClr val="FF0000"/>
              </a:buClr>
              <a:buSzPct val="90000"/>
              <a:buFont typeface="Wingdings" pitchFamily="2" charset="2"/>
              <a:buChar char="Ø"/>
              <a:defRPr/>
            </a:pPr>
            <a:r>
              <a:rPr lang="en-US" sz="1600" dirty="0">
                <a:solidFill>
                  <a:schemeClr val="hlink"/>
                </a:solidFill>
              </a:rPr>
              <a:t>6 - Delta discontinued activities</a:t>
            </a:r>
          </a:p>
          <a:p>
            <a:pPr marL="457200" lvl="3" algn="l" eaLnBrk="0" hangingPunct="0">
              <a:spcBef>
                <a:spcPct val="10000"/>
              </a:spcBef>
              <a:buClr>
                <a:srgbClr val="FF0000"/>
              </a:buClr>
              <a:buSzPct val="90000"/>
              <a:buFont typeface="Wingdings" pitchFamily="2" charset="2"/>
              <a:buChar char="Ø"/>
              <a:defRPr/>
            </a:pPr>
            <a:endParaRPr lang="en-US" sz="1600" dirty="0">
              <a:solidFill>
                <a:schemeClr val="hlink"/>
              </a:solidFill>
            </a:endParaRPr>
          </a:p>
          <a:p>
            <a:pPr marL="0" lvl="2" algn="l" eaLnBrk="0" hangingPunct="0">
              <a:spcBef>
                <a:spcPct val="10000"/>
              </a:spcBef>
              <a:buClr>
                <a:schemeClr val="accent2"/>
              </a:buClr>
              <a:buSzPct val="90000"/>
              <a:buFont typeface="Wingdings" pitchFamily="2" charset="2"/>
              <a:buChar char="Ø"/>
              <a:defRPr/>
            </a:pPr>
            <a:endParaRPr lang="en-US" sz="1600" b="1" dirty="0">
              <a:solidFill>
                <a:schemeClr val="hlink"/>
              </a:solidFill>
            </a:endParaRPr>
          </a:p>
          <a:p>
            <a:pPr marL="0" lvl="2" algn="l" eaLnBrk="0" hangingPunct="0">
              <a:spcBef>
                <a:spcPct val="10000"/>
              </a:spcBef>
              <a:buClr>
                <a:schemeClr val="accent2"/>
              </a:buClr>
              <a:buSzPct val="90000"/>
              <a:buFont typeface="Wingdings" pitchFamily="2" charset="2"/>
              <a:buChar char="Ø"/>
              <a:defRPr/>
            </a:pPr>
            <a:endParaRPr lang="en-US" b="1" u="sng" dirty="0">
              <a:solidFill>
                <a:schemeClr val="hlink"/>
              </a:solidFill>
            </a:endParaRPr>
          </a:p>
          <a:p>
            <a:pPr marL="0" lvl="2" algn="l" eaLnBrk="0" hangingPunct="0">
              <a:spcBef>
                <a:spcPct val="10000"/>
              </a:spcBef>
              <a:buClr>
                <a:schemeClr val="accent2"/>
              </a:buClr>
              <a:buSzPct val="90000"/>
              <a:defRPr/>
            </a:pPr>
            <a:endParaRPr lang="en-US" b="1" u="sng" dirty="0">
              <a:solidFill>
                <a:schemeClr val="hlink"/>
              </a:solidFill>
            </a:endParaRPr>
          </a:p>
          <a:p>
            <a:pPr marL="0" lvl="2" algn="l" eaLnBrk="0" hangingPunct="0">
              <a:spcBef>
                <a:spcPct val="10000"/>
              </a:spcBef>
              <a:buClr>
                <a:schemeClr val="accent2"/>
              </a:buClr>
              <a:buSzPct val="90000"/>
              <a:buFont typeface="Wingdings" pitchFamily="2" charset="2"/>
              <a:buChar char="Ø"/>
              <a:defRPr/>
            </a:pPr>
            <a:endParaRPr lang="en-US" b="1" dirty="0">
              <a:solidFill>
                <a:schemeClr val="accent2"/>
              </a:solidFill>
            </a:endParaRPr>
          </a:p>
        </p:txBody>
      </p:sp>
      <p:sp>
        <p:nvSpPr>
          <p:cNvPr id="128" name="Rounded Rectangle 12"/>
          <p:cNvSpPr/>
          <p:nvPr/>
        </p:nvSpPr>
        <p:spPr bwMode="auto">
          <a:xfrm>
            <a:off x="152400" y="638176"/>
            <a:ext cx="3937000" cy="5621338"/>
          </a:xfrm>
          <a:prstGeom prst="roundRect">
            <a:avLst>
              <a:gd name="adj" fmla="val 1976"/>
            </a:avLst>
          </a:prstGeom>
          <a:ln w="19050">
            <a:headEnd type="none" w="med" len="med"/>
            <a:tailEnd type="none" w="med" len="med"/>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a:lnSpc>
                <a:spcPct val="85000"/>
              </a:lnSpc>
              <a:spcBef>
                <a:spcPct val="40000"/>
              </a:spcBef>
              <a:buFontTx/>
              <a:buChar char="•"/>
              <a:defRPr/>
            </a:pPr>
            <a:endParaRPr lang="en-US">
              <a:solidFill>
                <a:schemeClr val="tx1"/>
              </a:solidFill>
            </a:endParaRPr>
          </a:p>
        </p:txBody>
      </p:sp>
      <p:cxnSp>
        <p:nvCxnSpPr>
          <p:cNvPr id="130" name="Connecteur droit 129"/>
          <p:cNvCxnSpPr>
            <a:stCxn id="84" idx="1"/>
            <a:endCxn id="131" idx="1"/>
          </p:cNvCxnSpPr>
          <p:nvPr/>
        </p:nvCxnSpPr>
        <p:spPr bwMode="auto">
          <a:xfrm rot="10800000" flipV="1">
            <a:off x="2087563" y="1560605"/>
            <a:ext cx="12700" cy="379319"/>
          </a:xfrm>
          <a:prstGeom prst="bentConnector3">
            <a:avLst>
              <a:gd name="adj1" fmla="val 1800000"/>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31" name="Content Placeholder 2"/>
          <p:cNvSpPr txBox="1">
            <a:spLocks/>
          </p:cNvSpPr>
          <p:nvPr/>
        </p:nvSpPr>
        <p:spPr bwMode="auto">
          <a:xfrm>
            <a:off x="2087563" y="1831975"/>
            <a:ext cx="1836738" cy="215900"/>
          </a:xfrm>
          <a:prstGeom prst="roundRect">
            <a:avLst>
              <a:gd name="adj" fmla="val 10691"/>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IFRS restated</a:t>
            </a:r>
          </a:p>
        </p:txBody>
      </p:sp>
      <p:cxnSp>
        <p:nvCxnSpPr>
          <p:cNvPr id="133" name="Connecteur droit 132"/>
          <p:cNvCxnSpPr>
            <a:endCxn id="153" idx="1"/>
          </p:cNvCxnSpPr>
          <p:nvPr/>
        </p:nvCxnSpPr>
        <p:spPr bwMode="auto">
          <a:xfrm rot="16200000" flipH="1">
            <a:off x="1808960" y="2531271"/>
            <a:ext cx="1235073" cy="268284"/>
          </a:xfrm>
          <a:prstGeom prst="bentConnector2">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34" name="Content Placeholder 2"/>
          <p:cNvSpPr txBox="1">
            <a:spLocks/>
          </p:cNvSpPr>
          <p:nvPr/>
        </p:nvSpPr>
        <p:spPr bwMode="auto">
          <a:xfrm>
            <a:off x="2560638" y="2136775"/>
            <a:ext cx="1116012" cy="215900"/>
          </a:xfrm>
          <a:prstGeom prst="roundRect">
            <a:avLst>
              <a:gd name="adj" fmla="val 10691"/>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a:solidFill>
                  <a:srgbClr val="6C6C6C"/>
                </a:solidFill>
                <a:latin typeface="Calibri"/>
                <a:cs typeface="Arial"/>
              </a:rPr>
              <a:t>Local Gaap</a:t>
            </a:r>
          </a:p>
        </p:txBody>
      </p:sp>
      <p:sp>
        <p:nvSpPr>
          <p:cNvPr id="136" name="Content Placeholder 2"/>
          <p:cNvSpPr txBox="1">
            <a:spLocks/>
          </p:cNvSpPr>
          <p:nvPr/>
        </p:nvSpPr>
        <p:spPr bwMode="auto">
          <a:xfrm>
            <a:off x="2932113" y="2772916"/>
            <a:ext cx="1008000" cy="3048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1-Delta Vector local </a:t>
            </a:r>
            <a:r>
              <a:rPr lang="en-US" sz="1050" b="1" kern="0" dirty="0" err="1">
                <a:solidFill>
                  <a:srgbClr val="6C6C6C"/>
                </a:solidFill>
                <a:latin typeface="Calibri"/>
                <a:cs typeface="Arial"/>
              </a:rPr>
              <a:t>Gaap</a:t>
            </a:r>
            <a:endParaRPr lang="en-US" sz="1050" b="1" kern="0" dirty="0">
              <a:solidFill>
                <a:srgbClr val="6C6C6C"/>
              </a:solidFill>
              <a:latin typeface="Calibri"/>
              <a:cs typeface="Arial"/>
            </a:endParaRPr>
          </a:p>
        </p:txBody>
      </p:sp>
      <p:sp>
        <p:nvSpPr>
          <p:cNvPr id="137" name="Content Placeholder 2"/>
          <p:cNvSpPr txBox="1">
            <a:spLocks/>
          </p:cNvSpPr>
          <p:nvPr/>
        </p:nvSpPr>
        <p:spPr bwMode="auto">
          <a:xfrm>
            <a:off x="296126" y="955863"/>
            <a:ext cx="1260000" cy="32385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0" tIns="0" rIns="0" bIns="0" anchor="ctr"/>
          <a:lstStyle/>
          <a:p>
            <a:pPr marL="0" lvl="1" algn="ctr" eaLnBrk="0" fontAlgn="auto" hangingPunct="0">
              <a:lnSpc>
                <a:spcPct val="80000"/>
              </a:lnSpc>
              <a:spcBef>
                <a:spcPts val="0"/>
              </a:spcBef>
              <a:spcAft>
                <a:spcPts val="0"/>
              </a:spcAft>
              <a:buClr>
                <a:srgbClr val="D7D7D7"/>
              </a:buClr>
              <a:buSzPct val="60000"/>
              <a:defRPr/>
            </a:pPr>
            <a:r>
              <a:rPr lang="en-US" sz="1050" b="1" kern="0">
                <a:solidFill>
                  <a:srgbClr val="6C6C6C"/>
                </a:solidFill>
                <a:latin typeface="Calibri"/>
                <a:cs typeface="Arial"/>
              </a:rPr>
              <a:t>Total Consolidated</a:t>
            </a:r>
          </a:p>
        </p:txBody>
      </p:sp>
      <p:sp>
        <p:nvSpPr>
          <p:cNvPr id="139" name="Content Placeholder 2"/>
          <p:cNvSpPr txBox="1">
            <a:spLocks/>
          </p:cNvSpPr>
          <p:nvPr/>
        </p:nvSpPr>
        <p:spPr bwMode="auto">
          <a:xfrm>
            <a:off x="1906588" y="955863"/>
            <a:ext cx="1260000" cy="32385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0" tIns="0" rIns="0" bIns="0" anchor="ctr"/>
          <a:lstStyle/>
          <a:p>
            <a:pPr marL="0" lvl="1" algn="ctr" eaLnBrk="0" fontAlgn="auto" hangingPunct="0">
              <a:lnSpc>
                <a:spcPct val="80000"/>
              </a:lnSpc>
              <a:spcBef>
                <a:spcPts val="0"/>
              </a:spcBef>
              <a:spcAft>
                <a:spcPts val="0"/>
              </a:spcAft>
              <a:buClr>
                <a:srgbClr val="D7D7D7"/>
              </a:buClr>
              <a:buSzPct val="60000"/>
              <a:defRPr/>
            </a:pPr>
            <a:r>
              <a:rPr lang="en-US" sz="1050" b="1" kern="0">
                <a:solidFill>
                  <a:srgbClr val="6C6C6C"/>
                </a:solidFill>
                <a:latin typeface="Calibri"/>
                <a:cs typeface="Arial"/>
              </a:rPr>
              <a:t>Total Consolidated</a:t>
            </a:r>
          </a:p>
        </p:txBody>
      </p:sp>
      <p:cxnSp>
        <p:nvCxnSpPr>
          <p:cNvPr id="140" name="Connecteur droit avec flèche 139"/>
          <p:cNvCxnSpPr>
            <a:stCxn id="137" idx="3"/>
          </p:cNvCxnSpPr>
          <p:nvPr/>
        </p:nvCxnSpPr>
        <p:spPr bwMode="auto">
          <a:xfrm>
            <a:off x="1556126" y="1117788"/>
            <a:ext cx="421899" cy="0"/>
          </a:xfrm>
          <a:prstGeom prst="straightConnector1">
            <a:avLst/>
          </a:prstGeom>
          <a:ln w="19050">
            <a:solidFill>
              <a:srgbClr val="FF0000"/>
            </a:solidFill>
            <a:prstDash val="dash"/>
            <a:headEnd type="arrow" w="med" len="med"/>
            <a:tailEnd type="arrow"/>
          </a:ln>
          <a:effectLst>
            <a:outerShdw blurRad="50800" dist="381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sp>
        <p:nvSpPr>
          <p:cNvPr id="141" name="Content Placeholder 2"/>
          <p:cNvSpPr txBox="1">
            <a:spLocks/>
          </p:cNvSpPr>
          <p:nvPr/>
        </p:nvSpPr>
        <p:spPr bwMode="auto">
          <a:xfrm>
            <a:off x="296126" y="4559488"/>
            <a:ext cx="1080000" cy="4680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108000" bIns="0" anchor="ctr"/>
          <a:lstStyle>
            <a:lvl1pPr marL="342900" indent="-342900" eaLnBrk="0" hangingPunct="0">
              <a:defRPr>
                <a:solidFill>
                  <a:schemeClr val="tx1"/>
                </a:solidFill>
                <a:latin typeface="Arial" charset="0"/>
              </a:defRPr>
            </a:lvl1pPr>
            <a:lvl2pPr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marL="0" lvl="1" algn="l">
              <a:lnSpc>
                <a:spcPct val="80000"/>
              </a:lnSpc>
              <a:buClr>
                <a:srgbClr val="D7D7D7"/>
              </a:buClr>
              <a:buSzPct val="60000"/>
              <a:defRPr/>
            </a:pPr>
            <a:r>
              <a:rPr lang="en-GB" sz="1000" b="1" dirty="0">
                <a:solidFill>
                  <a:srgbClr val="6C6C6C"/>
                </a:solidFill>
                <a:latin typeface="Calibri" pitchFamily="34" charset="0"/>
                <a:cs typeface="Arial" charset="0"/>
              </a:rPr>
              <a:t>Others Audit ID in Vector</a:t>
            </a:r>
          </a:p>
        </p:txBody>
      </p:sp>
      <p:sp>
        <p:nvSpPr>
          <p:cNvPr id="142" name="Content Placeholder 2"/>
          <p:cNvSpPr txBox="1">
            <a:spLocks/>
          </p:cNvSpPr>
          <p:nvPr/>
        </p:nvSpPr>
        <p:spPr bwMode="auto">
          <a:xfrm>
            <a:off x="296126" y="5658163"/>
            <a:ext cx="1080000" cy="4680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108000" bIns="0" anchor="ctr"/>
          <a:lstStyle>
            <a:lvl1pPr marL="342900" indent="-342900" eaLnBrk="0" hangingPunct="0">
              <a:defRPr>
                <a:solidFill>
                  <a:schemeClr val="tx1"/>
                </a:solidFill>
                <a:latin typeface="Arial" charset="0"/>
              </a:defRPr>
            </a:lvl1pPr>
            <a:lvl2pPr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marL="0" lvl="1" algn="l">
              <a:lnSpc>
                <a:spcPct val="80000"/>
              </a:lnSpc>
              <a:buClr>
                <a:srgbClr val="D7D7D7"/>
              </a:buClr>
              <a:buSzPct val="60000"/>
              <a:defRPr/>
            </a:pPr>
            <a:r>
              <a:rPr lang="en-US" sz="1000" b="1" dirty="0">
                <a:solidFill>
                  <a:srgbClr val="6C6C6C"/>
                </a:solidFill>
                <a:latin typeface="Calibri" pitchFamily="34" charset="0"/>
                <a:cs typeface="Arial" charset="0"/>
              </a:rPr>
              <a:t>Discontinued activities Audit ID in Vector</a:t>
            </a:r>
          </a:p>
        </p:txBody>
      </p:sp>
      <p:sp>
        <p:nvSpPr>
          <p:cNvPr id="143" name="Content Placeholder 2"/>
          <p:cNvSpPr txBox="1">
            <a:spLocks/>
          </p:cNvSpPr>
          <p:nvPr/>
        </p:nvSpPr>
        <p:spPr bwMode="auto">
          <a:xfrm>
            <a:off x="296126" y="2498913"/>
            <a:ext cx="1080000" cy="4680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108000" bIns="0" anchor="ctr"/>
          <a:lstStyle>
            <a:lvl1pPr marL="342900" indent="-342900" eaLnBrk="0" hangingPunct="0">
              <a:defRPr>
                <a:solidFill>
                  <a:schemeClr val="tx1"/>
                </a:solidFill>
                <a:latin typeface="Arial" charset="0"/>
              </a:defRPr>
            </a:lvl1pPr>
            <a:lvl2pPr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marL="0" lvl="1" algn="l">
              <a:lnSpc>
                <a:spcPct val="80000"/>
              </a:lnSpc>
              <a:buClr>
                <a:srgbClr val="D7D7D7"/>
              </a:buClr>
              <a:buSzPct val="60000"/>
              <a:defRPr/>
            </a:pPr>
            <a:r>
              <a:rPr lang="en-US" sz="1000" b="1">
                <a:solidFill>
                  <a:srgbClr val="6C6C6C"/>
                </a:solidFill>
                <a:latin typeface="Calibri" pitchFamily="34" charset="0"/>
                <a:cs typeface="Arial" charset="0"/>
              </a:rPr>
              <a:t>Local reporting package in Vector</a:t>
            </a:r>
          </a:p>
        </p:txBody>
      </p:sp>
      <p:cxnSp>
        <p:nvCxnSpPr>
          <p:cNvPr id="144" name="Connecteur droit 143"/>
          <p:cNvCxnSpPr>
            <a:stCxn id="143" idx="3"/>
            <a:endCxn id="137" idx="3"/>
          </p:cNvCxnSpPr>
          <p:nvPr/>
        </p:nvCxnSpPr>
        <p:spPr bwMode="auto">
          <a:xfrm flipV="1">
            <a:off x="1376126" y="1117788"/>
            <a:ext cx="180000" cy="1615125"/>
          </a:xfrm>
          <a:prstGeom prst="bentConnector3">
            <a:avLst>
              <a:gd name="adj1" fmla="val 227000"/>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cxnSp>
        <p:nvCxnSpPr>
          <p:cNvPr id="145" name="Connecteur droit 144"/>
          <p:cNvCxnSpPr>
            <a:stCxn id="141" idx="3"/>
            <a:endCxn id="137" idx="3"/>
          </p:cNvCxnSpPr>
          <p:nvPr/>
        </p:nvCxnSpPr>
        <p:spPr bwMode="auto">
          <a:xfrm flipV="1">
            <a:off x="1376126" y="1117788"/>
            <a:ext cx="180000" cy="3675700"/>
          </a:xfrm>
          <a:prstGeom prst="bentConnector3">
            <a:avLst>
              <a:gd name="adj1" fmla="val 227000"/>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cxnSp>
        <p:nvCxnSpPr>
          <p:cNvPr id="146" name="Connecteur droit 145"/>
          <p:cNvCxnSpPr>
            <a:stCxn id="2" idx="3"/>
            <a:endCxn id="137" idx="3"/>
          </p:cNvCxnSpPr>
          <p:nvPr/>
        </p:nvCxnSpPr>
        <p:spPr bwMode="auto">
          <a:xfrm flipV="1">
            <a:off x="1376126" y="1117788"/>
            <a:ext cx="180000" cy="4248600"/>
          </a:xfrm>
          <a:prstGeom prst="bentConnector3">
            <a:avLst>
              <a:gd name="adj1" fmla="val 227000"/>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47" name="Content Placeholder 2"/>
          <p:cNvSpPr txBox="1">
            <a:spLocks/>
          </p:cNvSpPr>
          <p:nvPr/>
        </p:nvSpPr>
        <p:spPr bwMode="auto">
          <a:xfrm>
            <a:off x="296126" y="3260913"/>
            <a:ext cx="1080000" cy="4680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108000" bIns="0" anchor="ctr"/>
          <a:lstStyle>
            <a:lvl1pPr marL="342900" indent="-342900" eaLnBrk="0" hangingPunct="0">
              <a:defRPr>
                <a:solidFill>
                  <a:schemeClr val="tx1"/>
                </a:solidFill>
                <a:latin typeface="Arial" charset="0"/>
              </a:defRPr>
            </a:lvl1pPr>
            <a:lvl2pPr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marL="0" lvl="1" algn="l">
              <a:lnSpc>
                <a:spcPct val="80000"/>
              </a:lnSpc>
              <a:buClr>
                <a:srgbClr val="D7D7D7"/>
              </a:buClr>
              <a:buSzPct val="60000"/>
              <a:defRPr/>
            </a:pPr>
            <a:r>
              <a:rPr lang="en-US" sz="1000" b="1">
                <a:solidFill>
                  <a:srgbClr val="6C6C6C"/>
                </a:solidFill>
                <a:latin typeface="Calibri" pitchFamily="34" charset="0"/>
                <a:cs typeface="Arial" charset="0"/>
              </a:rPr>
              <a:t>IFRS restatements in Vector</a:t>
            </a:r>
          </a:p>
        </p:txBody>
      </p:sp>
      <p:sp>
        <p:nvSpPr>
          <p:cNvPr id="148" name="Content Placeholder 2"/>
          <p:cNvSpPr txBox="1">
            <a:spLocks/>
          </p:cNvSpPr>
          <p:nvPr/>
        </p:nvSpPr>
        <p:spPr bwMode="auto">
          <a:xfrm>
            <a:off x="296126" y="3986401"/>
            <a:ext cx="1080000" cy="4680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108000" bIns="0" anchor="ctr"/>
          <a:lstStyle>
            <a:lvl1pPr marL="342900" indent="-342900" eaLnBrk="0" hangingPunct="0">
              <a:defRPr>
                <a:solidFill>
                  <a:schemeClr val="tx1"/>
                </a:solidFill>
                <a:latin typeface="Arial" charset="0"/>
              </a:defRPr>
            </a:lvl1pPr>
            <a:lvl2pPr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marL="0" lvl="1" algn="l">
              <a:lnSpc>
                <a:spcPct val="80000"/>
              </a:lnSpc>
              <a:buClr>
                <a:srgbClr val="D7D7D7"/>
              </a:buClr>
              <a:buSzPct val="60000"/>
              <a:defRPr/>
            </a:pPr>
            <a:r>
              <a:rPr lang="en-US" sz="1000" b="1">
                <a:solidFill>
                  <a:srgbClr val="6C6C6C"/>
                </a:solidFill>
                <a:latin typeface="Calibri" pitchFamily="34" charset="0"/>
                <a:cs typeface="Arial" charset="0"/>
              </a:rPr>
              <a:t>Eliminations in Vector</a:t>
            </a:r>
          </a:p>
        </p:txBody>
      </p:sp>
      <p:cxnSp>
        <p:nvCxnSpPr>
          <p:cNvPr id="150" name="Connecteur droit 149"/>
          <p:cNvCxnSpPr>
            <a:endCxn id="151" idx="1"/>
          </p:cNvCxnSpPr>
          <p:nvPr/>
        </p:nvCxnSpPr>
        <p:spPr bwMode="auto">
          <a:xfrm rot="16200000" flipH="1">
            <a:off x="2752330" y="2394348"/>
            <a:ext cx="221455" cy="138111"/>
          </a:xfrm>
          <a:prstGeom prst="bentConnector2">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51" name="Content Placeholder 2"/>
          <p:cNvSpPr txBox="1">
            <a:spLocks/>
          </p:cNvSpPr>
          <p:nvPr/>
        </p:nvSpPr>
        <p:spPr bwMode="auto">
          <a:xfrm>
            <a:off x="2932113" y="2430463"/>
            <a:ext cx="1008062" cy="287337"/>
          </a:xfrm>
          <a:prstGeom prst="roundRect">
            <a:avLst>
              <a:gd name="adj" fmla="val 10691"/>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Local </a:t>
            </a:r>
            <a:r>
              <a:rPr lang="en-US" sz="1050" b="1" kern="0" dirty="0" err="1">
                <a:solidFill>
                  <a:srgbClr val="6C6C6C"/>
                </a:solidFill>
                <a:latin typeface="Calibri"/>
                <a:cs typeface="Arial"/>
              </a:rPr>
              <a:t>Gaap</a:t>
            </a:r>
            <a:r>
              <a:rPr lang="en-US" sz="1050" b="1" kern="0" dirty="0">
                <a:solidFill>
                  <a:srgbClr val="6C6C6C"/>
                </a:solidFill>
                <a:latin typeface="Calibri"/>
                <a:cs typeface="Arial"/>
              </a:rPr>
              <a:t> Mgmt tools</a:t>
            </a:r>
          </a:p>
        </p:txBody>
      </p:sp>
      <p:cxnSp>
        <p:nvCxnSpPr>
          <p:cNvPr id="152" name="Connecteur droit 151"/>
          <p:cNvCxnSpPr>
            <a:endCxn id="136" idx="1"/>
          </p:cNvCxnSpPr>
          <p:nvPr/>
        </p:nvCxnSpPr>
        <p:spPr bwMode="auto">
          <a:xfrm rot="16200000" flipH="1">
            <a:off x="2576736" y="2569938"/>
            <a:ext cx="572641" cy="138113"/>
          </a:xfrm>
          <a:prstGeom prst="bentConnector2">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53" name="Content Placeholder 2"/>
          <p:cNvSpPr txBox="1">
            <a:spLocks/>
          </p:cNvSpPr>
          <p:nvPr/>
        </p:nvSpPr>
        <p:spPr bwMode="auto">
          <a:xfrm>
            <a:off x="2560638" y="3175000"/>
            <a:ext cx="1116012" cy="215900"/>
          </a:xfrm>
          <a:prstGeom prst="roundRect">
            <a:avLst>
              <a:gd name="adj" fmla="val 10691"/>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a:solidFill>
                  <a:srgbClr val="6C6C6C"/>
                </a:solidFill>
                <a:latin typeface="Calibri"/>
                <a:cs typeface="Arial"/>
              </a:rPr>
              <a:t>IFRS restatments</a:t>
            </a:r>
          </a:p>
        </p:txBody>
      </p:sp>
      <p:cxnSp>
        <p:nvCxnSpPr>
          <p:cNvPr id="154" name="Connecteur droit 153"/>
          <p:cNvCxnSpPr>
            <a:endCxn id="155" idx="1"/>
          </p:cNvCxnSpPr>
          <p:nvPr/>
        </p:nvCxnSpPr>
        <p:spPr bwMode="auto">
          <a:xfrm rot="16200000" flipH="1">
            <a:off x="2588166" y="3596733"/>
            <a:ext cx="549781" cy="138113"/>
          </a:xfrm>
          <a:prstGeom prst="bentConnector2">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55" name="Content Placeholder 2"/>
          <p:cNvSpPr txBox="1">
            <a:spLocks/>
          </p:cNvSpPr>
          <p:nvPr/>
        </p:nvSpPr>
        <p:spPr bwMode="auto">
          <a:xfrm>
            <a:off x="2932113" y="3788281"/>
            <a:ext cx="1008000" cy="3048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2-Delta Vector IFRS </a:t>
            </a:r>
            <a:r>
              <a:rPr lang="en-US" sz="1050" b="1" kern="0" dirty="0" err="1">
                <a:solidFill>
                  <a:srgbClr val="6C6C6C"/>
                </a:solidFill>
                <a:latin typeface="Calibri"/>
                <a:cs typeface="Arial"/>
              </a:rPr>
              <a:t>restat</a:t>
            </a:r>
            <a:r>
              <a:rPr lang="en-US" sz="1050" b="1" kern="0" dirty="0">
                <a:solidFill>
                  <a:srgbClr val="6C6C6C"/>
                </a:solidFill>
                <a:latin typeface="Calibri"/>
                <a:cs typeface="Arial"/>
              </a:rPr>
              <a:t>.</a:t>
            </a:r>
          </a:p>
        </p:txBody>
      </p:sp>
      <p:cxnSp>
        <p:nvCxnSpPr>
          <p:cNvPr id="157" name="Connecteur droit 156"/>
          <p:cNvCxnSpPr>
            <a:endCxn id="158" idx="1"/>
          </p:cNvCxnSpPr>
          <p:nvPr/>
        </p:nvCxnSpPr>
        <p:spPr bwMode="auto">
          <a:xfrm rot="16200000" flipH="1">
            <a:off x="2790428" y="3446858"/>
            <a:ext cx="145257" cy="138113"/>
          </a:xfrm>
          <a:prstGeom prst="bentConnector2">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58" name="Content Placeholder 2"/>
          <p:cNvSpPr txBox="1">
            <a:spLocks/>
          </p:cNvSpPr>
          <p:nvPr/>
        </p:nvSpPr>
        <p:spPr bwMode="auto">
          <a:xfrm>
            <a:off x="2932113" y="3444875"/>
            <a:ext cx="1008062" cy="287338"/>
          </a:xfrm>
          <a:prstGeom prst="roundRect">
            <a:avLst>
              <a:gd name="adj" fmla="val 10691"/>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IFRS </a:t>
            </a:r>
            <a:r>
              <a:rPr lang="en-US" sz="1050" b="1" kern="0" dirty="0" err="1">
                <a:solidFill>
                  <a:srgbClr val="6C6C6C"/>
                </a:solidFill>
                <a:latin typeface="Calibri"/>
                <a:cs typeface="Arial"/>
              </a:rPr>
              <a:t>Restat</a:t>
            </a:r>
            <a:r>
              <a:rPr lang="en-US" sz="1050" b="1" kern="0" dirty="0">
                <a:solidFill>
                  <a:srgbClr val="6C6C6C"/>
                </a:solidFill>
                <a:latin typeface="Calibri"/>
                <a:cs typeface="Arial"/>
              </a:rPr>
              <a:t>. Mgmt tools</a:t>
            </a:r>
          </a:p>
        </p:txBody>
      </p:sp>
      <p:cxnSp>
        <p:nvCxnSpPr>
          <p:cNvPr id="159" name="Connecteur droit 158"/>
          <p:cNvCxnSpPr>
            <a:stCxn id="84" idx="1"/>
            <a:endCxn id="160" idx="1"/>
          </p:cNvCxnSpPr>
          <p:nvPr/>
        </p:nvCxnSpPr>
        <p:spPr bwMode="auto">
          <a:xfrm rot="10800000" flipV="1">
            <a:off x="2087563" y="1560606"/>
            <a:ext cx="12700" cy="2758982"/>
          </a:xfrm>
          <a:prstGeom prst="bentConnector3">
            <a:avLst>
              <a:gd name="adj1" fmla="val 1800000"/>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60" name="Content Placeholder 2"/>
          <p:cNvSpPr txBox="1">
            <a:spLocks/>
          </p:cNvSpPr>
          <p:nvPr/>
        </p:nvSpPr>
        <p:spPr bwMode="auto">
          <a:xfrm>
            <a:off x="2087563" y="4211638"/>
            <a:ext cx="1800225" cy="215900"/>
          </a:xfrm>
          <a:prstGeom prst="roundRect">
            <a:avLst>
              <a:gd name="adj" fmla="val 10691"/>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Eliminations</a:t>
            </a:r>
          </a:p>
        </p:txBody>
      </p:sp>
      <p:cxnSp>
        <p:nvCxnSpPr>
          <p:cNvPr id="162" name="Connecteur droit 161"/>
          <p:cNvCxnSpPr>
            <a:endCxn id="163" idx="1"/>
          </p:cNvCxnSpPr>
          <p:nvPr/>
        </p:nvCxnSpPr>
        <p:spPr bwMode="auto">
          <a:xfrm>
            <a:off x="2292350" y="4492625"/>
            <a:ext cx="265113" cy="123032"/>
          </a:xfrm>
          <a:prstGeom prst="bentConnector3">
            <a:avLst>
              <a:gd name="adj1" fmla="val -299"/>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63" name="Content Placeholder 2"/>
          <p:cNvSpPr txBox="1">
            <a:spLocks/>
          </p:cNvSpPr>
          <p:nvPr/>
        </p:nvSpPr>
        <p:spPr bwMode="auto">
          <a:xfrm>
            <a:off x="2557463" y="4471988"/>
            <a:ext cx="1368425" cy="287337"/>
          </a:xfrm>
          <a:prstGeom prst="roundRect">
            <a:avLst>
              <a:gd name="adj" fmla="val 10691"/>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Eliminations Mgmt </a:t>
            </a:r>
            <a:r>
              <a:rPr lang="en-US" sz="1050" b="1" kern="0" dirty="0" err="1">
                <a:solidFill>
                  <a:srgbClr val="6C6C6C"/>
                </a:solidFill>
                <a:latin typeface="Calibri"/>
                <a:cs typeface="Arial"/>
              </a:rPr>
              <a:t>Intercos</a:t>
            </a:r>
            <a:endParaRPr lang="en-US" sz="1050" b="1" kern="0" dirty="0">
              <a:solidFill>
                <a:srgbClr val="6C6C6C"/>
              </a:solidFill>
              <a:latin typeface="Calibri"/>
              <a:cs typeface="Arial"/>
            </a:endParaRPr>
          </a:p>
        </p:txBody>
      </p:sp>
      <p:cxnSp>
        <p:nvCxnSpPr>
          <p:cNvPr id="164" name="Connecteur droit 163"/>
          <p:cNvCxnSpPr>
            <a:endCxn id="165" idx="1"/>
          </p:cNvCxnSpPr>
          <p:nvPr/>
        </p:nvCxnSpPr>
        <p:spPr bwMode="auto">
          <a:xfrm rot="16200000" flipH="1">
            <a:off x="2154854" y="4565038"/>
            <a:ext cx="540743" cy="265746"/>
          </a:xfrm>
          <a:prstGeom prst="bentConnector2">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65" name="Content Placeholder 2"/>
          <p:cNvSpPr txBox="1">
            <a:spLocks/>
          </p:cNvSpPr>
          <p:nvPr/>
        </p:nvSpPr>
        <p:spPr bwMode="auto">
          <a:xfrm>
            <a:off x="2558098" y="4824283"/>
            <a:ext cx="1368000" cy="2880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3- Delta Vector eliminations</a:t>
            </a:r>
          </a:p>
        </p:txBody>
      </p:sp>
      <p:cxnSp>
        <p:nvCxnSpPr>
          <p:cNvPr id="166" name="Connecteur droit 165"/>
          <p:cNvCxnSpPr>
            <a:endCxn id="168" idx="1"/>
          </p:cNvCxnSpPr>
          <p:nvPr/>
        </p:nvCxnSpPr>
        <p:spPr bwMode="auto">
          <a:xfrm>
            <a:off x="1852613" y="5351463"/>
            <a:ext cx="234950" cy="11719"/>
          </a:xfrm>
          <a:prstGeom prst="line">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167" name="Content Placeholder 2"/>
          <p:cNvSpPr txBox="1">
            <a:spLocks/>
          </p:cNvSpPr>
          <p:nvPr/>
        </p:nvSpPr>
        <p:spPr bwMode="auto">
          <a:xfrm>
            <a:off x="2087563" y="5927726"/>
            <a:ext cx="1800000" cy="2880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6-Delta Discontinued activities</a:t>
            </a:r>
          </a:p>
        </p:txBody>
      </p:sp>
      <p:sp>
        <p:nvSpPr>
          <p:cNvPr id="168" name="Content Placeholder 2"/>
          <p:cNvSpPr txBox="1">
            <a:spLocks/>
          </p:cNvSpPr>
          <p:nvPr/>
        </p:nvSpPr>
        <p:spPr bwMode="auto">
          <a:xfrm>
            <a:off x="2087563" y="5219182"/>
            <a:ext cx="1800000" cy="2880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4-Delta Other consolidation adjustments</a:t>
            </a:r>
          </a:p>
        </p:txBody>
      </p:sp>
      <p:cxnSp>
        <p:nvCxnSpPr>
          <p:cNvPr id="169" name="Connecteur droit 168"/>
          <p:cNvCxnSpPr>
            <a:stCxn id="147" idx="3"/>
            <a:endCxn id="137" idx="3"/>
          </p:cNvCxnSpPr>
          <p:nvPr/>
        </p:nvCxnSpPr>
        <p:spPr bwMode="auto">
          <a:xfrm flipV="1">
            <a:off x="1376126" y="1117788"/>
            <a:ext cx="180000" cy="2377125"/>
          </a:xfrm>
          <a:prstGeom prst="bentConnector3">
            <a:avLst>
              <a:gd name="adj1" fmla="val 227000"/>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cxnSp>
        <p:nvCxnSpPr>
          <p:cNvPr id="170" name="Connecteur droit 169"/>
          <p:cNvCxnSpPr>
            <a:endCxn id="66649" idx="1"/>
          </p:cNvCxnSpPr>
          <p:nvPr/>
        </p:nvCxnSpPr>
        <p:spPr bwMode="auto">
          <a:xfrm>
            <a:off x="1843088" y="5656263"/>
            <a:ext cx="234950" cy="58738"/>
          </a:xfrm>
          <a:prstGeom prst="line">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cxnSp>
        <p:nvCxnSpPr>
          <p:cNvPr id="171" name="Connecteur droit 170"/>
          <p:cNvCxnSpPr>
            <a:stCxn id="148" idx="3"/>
            <a:endCxn id="137" idx="3"/>
          </p:cNvCxnSpPr>
          <p:nvPr/>
        </p:nvCxnSpPr>
        <p:spPr bwMode="auto">
          <a:xfrm flipV="1">
            <a:off x="1376126" y="1117788"/>
            <a:ext cx="180000" cy="3102613"/>
          </a:xfrm>
          <a:prstGeom prst="bentConnector3">
            <a:avLst>
              <a:gd name="adj1" fmla="val 227000"/>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cxnSp>
        <p:nvCxnSpPr>
          <p:cNvPr id="172" name="Connecteur droit avec flèche 99"/>
          <p:cNvCxnSpPr>
            <a:stCxn id="143" idx="3"/>
            <a:endCxn id="136" idx="1"/>
          </p:cNvCxnSpPr>
          <p:nvPr/>
        </p:nvCxnSpPr>
        <p:spPr bwMode="auto">
          <a:xfrm>
            <a:off x="1376126" y="2732913"/>
            <a:ext cx="1555987" cy="192403"/>
          </a:xfrm>
          <a:prstGeom prst="straightConnector1">
            <a:avLst/>
          </a:prstGeom>
          <a:ln w="19050">
            <a:solidFill>
              <a:srgbClr val="FF0000"/>
            </a:solidFill>
            <a:prstDash val="dash"/>
            <a:headEnd type="arrow" w="med" len="med"/>
            <a:tailEnd type="arrow"/>
          </a:ln>
          <a:effectLst>
            <a:outerShdw blurRad="50800" dist="381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cxnSp>
        <p:nvCxnSpPr>
          <p:cNvPr id="173" name="Connecteur droit avec flèche 99"/>
          <p:cNvCxnSpPr>
            <a:stCxn id="147" idx="3"/>
            <a:endCxn id="155" idx="1"/>
          </p:cNvCxnSpPr>
          <p:nvPr/>
        </p:nvCxnSpPr>
        <p:spPr bwMode="auto">
          <a:xfrm>
            <a:off x="1376126" y="3494913"/>
            <a:ext cx="1555987" cy="445768"/>
          </a:xfrm>
          <a:prstGeom prst="straightConnector1">
            <a:avLst/>
          </a:prstGeom>
          <a:ln w="19050">
            <a:solidFill>
              <a:srgbClr val="FF0000"/>
            </a:solidFill>
            <a:prstDash val="dash"/>
            <a:headEnd type="arrow" w="med" len="med"/>
            <a:tailEnd type="arrow"/>
          </a:ln>
          <a:effectLst>
            <a:outerShdw blurRad="50800" dist="381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cxnSp>
        <p:nvCxnSpPr>
          <p:cNvPr id="174" name="Connecteur droit avec flèche 99"/>
          <p:cNvCxnSpPr/>
          <p:nvPr/>
        </p:nvCxnSpPr>
        <p:spPr bwMode="auto">
          <a:xfrm>
            <a:off x="1392238" y="4219575"/>
            <a:ext cx="1165225" cy="663575"/>
          </a:xfrm>
          <a:prstGeom prst="straightConnector1">
            <a:avLst/>
          </a:prstGeom>
          <a:ln w="19050">
            <a:solidFill>
              <a:srgbClr val="FF0000"/>
            </a:solidFill>
            <a:prstDash val="dash"/>
            <a:headEnd type="arrow" w="med" len="med"/>
            <a:tailEnd type="arrow"/>
          </a:ln>
          <a:effectLst>
            <a:outerShdw blurRad="50800" dist="381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cxnSp>
        <p:nvCxnSpPr>
          <p:cNvPr id="175" name="Connecteur droit avec flèche 174"/>
          <p:cNvCxnSpPr>
            <a:stCxn id="142" idx="3"/>
            <a:endCxn id="167" idx="1"/>
          </p:cNvCxnSpPr>
          <p:nvPr/>
        </p:nvCxnSpPr>
        <p:spPr bwMode="auto">
          <a:xfrm>
            <a:off x="1376126" y="5892163"/>
            <a:ext cx="711437" cy="179563"/>
          </a:xfrm>
          <a:prstGeom prst="straightConnector1">
            <a:avLst/>
          </a:prstGeom>
          <a:ln w="19050">
            <a:solidFill>
              <a:srgbClr val="FF0000"/>
            </a:solidFill>
            <a:prstDash val="dash"/>
            <a:headEnd type="arrow" w="med" len="med"/>
            <a:tailEnd type="arrow"/>
          </a:ln>
          <a:effectLst>
            <a:outerShdw blurRad="50800" dist="381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cxnSp>
        <p:nvCxnSpPr>
          <p:cNvPr id="176" name="Connecteur droit avec flèche 175"/>
          <p:cNvCxnSpPr>
            <a:stCxn id="141" idx="3"/>
            <a:endCxn id="168" idx="1"/>
          </p:cNvCxnSpPr>
          <p:nvPr/>
        </p:nvCxnSpPr>
        <p:spPr bwMode="auto">
          <a:xfrm>
            <a:off x="1376126" y="4793488"/>
            <a:ext cx="711437" cy="569694"/>
          </a:xfrm>
          <a:prstGeom prst="straightConnector1">
            <a:avLst/>
          </a:prstGeom>
          <a:ln w="19050">
            <a:solidFill>
              <a:srgbClr val="FF0000"/>
            </a:solidFill>
            <a:prstDash val="dash"/>
            <a:headEnd type="arrow" w="med" len="med"/>
            <a:tailEnd type="arrow"/>
          </a:ln>
          <a:effectLst>
            <a:outerShdw blurRad="50800" dist="381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sp>
        <p:nvSpPr>
          <p:cNvPr id="66638" name="Rectangle 57"/>
          <p:cNvSpPr>
            <a:spLocks noChangeArrowheads="1"/>
          </p:cNvSpPr>
          <p:nvPr/>
        </p:nvSpPr>
        <p:spPr bwMode="auto">
          <a:xfrm>
            <a:off x="236538" y="658813"/>
            <a:ext cx="13858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en-US" altLang="fr-FR" sz="1400" dirty="0"/>
              <a:t>Vector</a:t>
            </a:r>
          </a:p>
        </p:txBody>
      </p:sp>
      <p:sp>
        <p:nvSpPr>
          <p:cNvPr id="66639" name="Rectangle 58"/>
          <p:cNvSpPr>
            <a:spLocks noChangeArrowheads="1"/>
          </p:cNvSpPr>
          <p:nvPr/>
        </p:nvSpPr>
        <p:spPr bwMode="auto">
          <a:xfrm>
            <a:off x="2332038" y="658813"/>
            <a:ext cx="1385887"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en-US" altLang="fr-FR" sz="1400" dirty="0"/>
              <a:t>Tango</a:t>
            </a:r>
          </a:p>
        </p:txBody>
      </p:sp>
      <p:sp>
        <p:nvSpPr>
          <p:cNvPr id="66640" name="Rectangle 2"/>
          <p:cNvSpPr>
            <a:spLocks noChangeArrowheads="1"/>
          </p:cNvSpPr>
          <p:nvPr/>
        </p:nvSpPr>
        <p:spPr bwMode="gray">
          <a:xfrm>
            <a:off x="649288" y="203200"/>
            <a:ext cx="8148637" cy="528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dirty="0"/>
              <a:t>Dimension #2 : </a:t>
            </a:r>
            <a:r>
              <a:rPr lang="en-US" altLang="fr-FR" dirty="0" err="1"/>
              <a:t>Gaap</a:t>
            </a:r>
            <a:endParaRPr lang="en-US" altLang="fr-FR" dirty="0"/>
          </a:p>
        </p:txBody>
      </p:sp>
      <p:grpSp>
        <p:nvGrpSpPr>
          <p:cNvPr id="66641" name="Content Placeholder 2"/>
          <p:cNvGrpSpPr>
            <a:grpSpLocks/>
          </p:cNvGrpSpPr>
          <p:nvPr/>
        </p:nvGrpSpPr>
        <p:grpSpPr bwMode="auto">
          <a:xfrm>
            <a:off x="2048167" y="5537200"/>
            <a:ext cx="1928812" cy="425450"/>
            <a:chOff x="2718" y="2939"/>
            <a:chExt cx="1175" cy="268"/>
          </a:xfrm>
        </p:grpSpPr>
        <p:pic>
          <p:nvPicPr>
            <p:cNvPr id="66648" name="Content Placeholder 2"/>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8" y="2939"/>
              <a:ext cx="1175" cy="26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66649" name="Text Box 82"/>
            <p:cNvSpPr txBox="1">
              <a:spLocks noChangeArrowheads="1"/>
            </p:cNvSpPr>
            <p:nvPr/>
          </p:nvSpPr>
          <p:spPr bwMode="auto">
            <a:xfrm>
              <a:off x="2736" y="2970"/>
              <a:ext cx="1113" cy="1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08000" tIns="0" rIns="0" bIns="0" anchor="ctr"/>
            <a:lstStyle>
              <a:lvl1pPr marL="342900" indent="-342900" algn="l" eaLnBrk="0" hangingPunct="0">
                <a:spcBef>
                  <a:spcPct val="10000"/>
                </a:spcBef>
                <a:defRPr sz="2400" b="1">
                  <a:solidFill>
                    <a:srgbClr val="FF0000"/>
                  </a:solidFill>
                  <a:latin typeface="Arial" pitchFamily="34" charset="0"/>
                </a:defRPr>
              </a:lvl1pPr>
              <a:lvl2pPr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marL="0" lvl="1">
                <a:lnSpc>
                  <a:spcPct val="80000"/>
                </a:lnSpc>
                <a:spcBef>
                  <a:spcPct val="0"/>
                </a:spcBef>
                <a:buClr>
                  <a:srgbClr val="D7D7D7"/>
                </a:buClr>
                <a:buSzPct val="60000"/>
                <a:buFontTx/>
                <a:buNone/>
              </a:pPr>
              <a:r>
                <a:rPr lang="en-US" altLang="fr-FR" sz="1000" b="1" dirty="0">
                  <a:solidFill>
                    <a:srgbClr val="6C6C6C"/>
                  </a:solidFill>
                  <a:latin typeface="Calibri" pitchFamily="34" charset="0"/>
                  <a:cs typeface="Arial" pitchFamily="34" charset="0"/>
                </a:rPr>
                <a:t>5-Delta Option - Forecast</a:t>
              </a:r>
            </a:p>
          </p:txBody>
        </p:sp>
      </p:grpSp>
      <p:sp>
        <p:nvSpPr>
          <p:cNvPr id="2" name="Content Placeholder 2"/>
          <p:cNvSpPr txBox="1">
            <a:spLocks/>
          </p:cNvSpPr>
          <p:nvPr/>
        </p:nvSpPr>
        <p:spPr bwMode="auto">
          <a:xfrm>
            <a:off x="296126" y="5132388"/>
            <a:ext cx="1080000" cy="468000"/>
          </a:xfrm>
          <a:prstGeom prst="roundRect">
            <a:avLst>
              <a:gd name="adj" fmla="val 10691"/>
            </a:avLst>
          </a:prstGeom>
          <a:ln>
            <a:headEnd/>
            <a:tailEnd/>
          </a:ln>
          <a:effectLst>
            <a:outerShdw blurRad="50800" dist="38100" dir="2700000" algn="tl"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lIns="108000" tIns="0" rIns="108000" bIns="0" anchor="ctr"/>
          <a:lstStyle>
            <a:lvl1pPr marL="342900" indent="-342900" eaLnBrk="0" hangingPunct="0">
              <a:defRPr>
                <a:solidFill>
                  <a:schemeClr val="tx1"/>
                </a:solidFill>
                <a:latin typeface="Arial" pitchFamily="34" charset="0"/>
              </a:defRPr>
            </a:lvl1pPr>
            <a:lvl2pPr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marL="0" lvl="1" algn="l">
              <a:lnSpc>
                <a:spcPct val="80000"/>
              </a:lnSpc>
              <a:buClr>
                <a:srgbClr val="D7D7D7"/>
              </a:buClr>
              <a:buSzPct val="60000"/>
              <a:defRPr/>
            </a:pPr>
            <a:r>
              <a:rPr lang="en-GB" sz="1000" b="1">
                <a:solidFill>
                  <a:srgbClr val="6C6C6C"/>
                </a:solidFill>
                <a:latin typeface="Calibri" pitchFamily="34" charset="0"/>
                <a:cs typeface="Arial" pitchFamily="34" charset="0"/>
              </a:rPr>
              <a:t>Option forecast ID in Vector</a:t>
            </a:r>
          </a:p>
        </p:txBody>
      </p:sp>
      <p:cxnSp>
        <p:nvCxnSpPr>
          <p:cNvPr id="3" name="Connecteur droit 145"/>
          <p:cNvCxnSpPr>
            <a:stCxn id="142" idx="3"/>
            <a:endCxn id="137" idx="3"/>
          </p:cNvCxnSpPr>
          <p:nvPr/>
        </p:nvCxnSpPr>
        <p:spPr bwMode="auto">
          <a:xfrm flipV="1">
            <a:off x="1376126" y="1117788"/>
            <a:ext cx="180000" cy="4774375"/>
          </a:xfrm>
          <a:prstGeom prst="bentConnector3">
            <a:avLst>
              <a:gd name="adj1" fmla="val 227000"/>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cxnSp>
        <p:nvCxnSpPr>
          <p:cNvPr id="4" name="Connecteur droit avec flèche 175"/>
          <p:cNvCxnSpPr>
            <a:stCxn id="2" idx="3"/>
            <a:endCxn id="66649" idx="1"/>
          </p:cNvCxnSpPr>
          <p:nvPr/>
        </p:nvCxnSpPr>
        <p:spPr bwMode="auto">
          <a:xfrm>
            <a:off x="1376126" y="5366388"/>
            <a:ext cx="701589" cy="348613"/>
          </a:xfrm>
          <a:prstGeom prst="straightConnector1">
            <a:avLst/>
          </a:prstGeom>
          <a:ln w="19050">
            <a:solidFill>
              <a:srgbClr val="FF0000"/>
            </a:solidFill>
            <a:prstDash val="dash"/>
            <a:headEnd type="arrow" w="med" len="med"/>
            <a:tailEnd type="arrow"/>
          </a:ln>
          <a:effectLst>
            <a:outerShdw blurRad="50800" dist="381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cxnSp>
        <p:nvCxnSpPr>
          <p:cNvPr id="5" name="Connecteur droit 165"/>
          <p:cNvCxnSpPr>
            <a:endCxn id="167" idx="1"/>
          </p:cNvCxnSpPr>
          <p:nvPr/>
        </p:nvCxnSpPr>
        <p:spPr bwMode="auto">
          <a:xfrm>
            <a:off x="1852613" y="6071726"/>
            <a:ext cx="234950" cy="0"/>
          </a:xfrm>
          <a:prstGeom prst="line">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84" name="Content Placeholder 2"/>
          <p:cNvSpPr txBox="1">
            <a:spLocks/>
          </p:cNvSpPr>
          <p:nvPr/>
        </p:nvSpPr>
        <p:spPr bwMode="auto">
          <a:xfrm>
            <a:off x="2087563" y="1346387"/>
            <a:ext cx="1836738" cy="428437"/>
          </a:xfrm>
          <a:prstGeom prst="roundRect">
            <a:avLst>
              <a:gd name="adj" fmla="val 10691"/>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txBody>
          <a:bodyPr lIns="108000" tIns="0" rIns="0" bIns="0" anchor="ctr"/>
          <a:lstStyle/>
          <a:p>
            <a:pPr marL="0" lvl="1" algn="l" eaLnBrk="0" fontAlgn="auto" hangingPunct="0">
              <a:lnSpc>
                <a:spcPct val="80000"/>
              </a:lnSpc>
              <a:spcBef>
                <a:spcPts val="0"/>
              </a:spcBef>
              <a:spcAft>
                <a:spcPts val="0"/>
              </a:spcAft>
              <a:buClr>
                <a:srgbClr val="D7D7D7"/>
              </a:buClr>
              <a:buSzPct val="60000"/>
              <a:defRPr/>
            </a:pPr>
            <a:r>
              <a:rPr lang="en-US" sz="1050" b="1" kern="0" dirty="0">
                <a:solidFill>
                  <a:srgbClr val="6C6C6C"/>
                </a:solidFill>
                <a:latin typeface="Calibri"/>
                <a:cs typeface="Arial"/>
              </a:rPr>
              <a:t>Total consolidated without option - forecast and discontinued activity</a:t>
            </a:r>
          </a:p>
        </p:txBody>
      </p:sp>
      <p:cxnSp>
        <p:nvCxnSpPr>
          <p:cNvPr id="177" name="Connecteur droit 132"/>
          <p:cNvCxnSpPr>
            <a:endCxn id="134" idx="1"/>
          </p:cNvCxnSpPr>
          <p:nvPr/>
        </p:nvCxnSpPr>
        <p:spPr bwMode="auto">
          <a:xfrm>
            <a:off x="2292355" y="2057401"/>
            <a:ext cx="268283" cy="187324"/>
          </a:xfrm>
          <a:prstGeom prst="bentConnector3">
            <a:avLst>
              <a:gd name="adj1" fmla="val 295"/>
            </a:avLst>
          </a:prstGeom>
          <a:solidFill>
            <a:srgbClr val="FFFFFF"/>
          </a:solidFill>
          <a:ln w="9525" cap="flat" cmpd="sng" algn="ctr">
            <a:solidFill>
              <a:srgbClr val="6C6C6C"/>
            </a:solidFill>
            <a:prstDash val="solid"/>
            <a:headEnd/>
            <a:tailEnd/>
          </a:ln>
          <a:effectLst>
            <a:outerShdw blurRad="50800" dist="38100" dir="2700000" algn="tl" rotWithShape="0">
              <a:prstClr val="black">
                <a:alpha val="40000"/>
              </a:prstClr>
            </a:outerShdw>
          </a:effectLst>
        </p:spPr>
      </p:cxnSp>
      <p:sp>
        <p:nvSpPr>
          <p:cNvPr id="62" name="AutoShape 8">
            <a:extLst>
              <a:ext uri="{FF2B5EF4-FFF2-40B4-BE49-F238E27FC236}">
                <a16:creationId xmlns:a16="http://schemas.microsoft.com/office/drawing/2014/main" id="{2B19DF1D-D15F-497A-A261-8E511BBA2932}"/>
              </a:ext>
            </a:extLst>
          </p:cNvPr>
          <p:cNvSpPr>
            <a:spLocks noChangeArrowheads="1"/>
          </p:cNvSpPr>
          <p:nvPr/>
        </p:nvSpPr>
        <p:spPr bwMode="auto">
          <a:xfrm>
            <a:off x="7818850" y="65445"/>
            <a:ext cx="1258888" cy="1152525"/>
          </a:xfrm>
          <a:prstGeom prst="roundRect">
            <a:avLst>
              <a:gd name="adj" fmla="val 4407"/>
            </a:avLst>
          </a:prstGeom>
          <a:ln>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l">
              <a:defRPr/>
            </a:pPr>
            <a:endParaRPr lang="en-US" sz="2200" i="1"/>
          </a:p>
        </p:txBody>
      </p:sp>
      <p:sp>
        <p:nvSpPr>
          <p:cNvPr id="63" name="Rounded Rectangle 9">
            <a:extLst>
              <a:ext uri="{FF2B5EF4-FFF2-40B4-BE49-F238E27FC236}">
                <a16:creationId xmlns:a16="http://schemas.microsoft.com/office/drawing/2014/main" id="{D30929C1-F0A7-4F21-A7E8-9969C9AB2DEC}"/>
              </a:ext>
            </a:extLst>
          </p:cNvPr>
          <p:cNvSpPr>
            <a:spLocks noChangeArrowheads="1"/>
          </p:cNvSpPr>
          <p:nvPr/>
        </p:nvSpPr>
        <p:spPr bwMode="auto">
          <a:xfrm>
            <a:off x="7829963" y="196207"/>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64" name="TextBox 143">
            <a:extLst>
              <a:ext uri="{FF2B5EF4-FFF2-40B4-BE49-F238E27FC236}">
                <a16:creationId xmlns:a16="http://schemas.microsoft.com/office/drawing/2014/main" id="{4BCC815B-B895-40EA-AF02-2EB590D8B1BE}"/>
              </a:ext>
            </a:extLst>
          </p:cNvPr>
          <p:cNvSpPr txBox="1">
            <a:spLocks noChangeArrowheads="1"/>
          </p:cNvSpPr>
          <p:nvPr/>
        </p:nvSpPr>
        <p:spPr bwMode="auto">
          <a:xfrm>
            <a:off x="7818850" y="87670"/>
            <a:ext cx="1162050"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tabLst>
                <a:tab pos="901700" algn="l"/>
              </a:tabLst>
              <a:defRPr>
                <a:solidFill>
                  <a:schemeClr val="tx1"/>
                </a:solidFill>
                <a:latin typeface="Arial" charset="0"/>
              </a:defRPr>
            </a:lvl1pPr>
            <a:lvl2pPr marL="742950" indent="-285750" eaLnBrk="0" hangingPunct="0">
              <a:tabLst>
                <a:tab pos="901700" algn="l"/>
              </a:tabLst>
              <a:defRPr>
                <a:solidFill>
                  <a:schemeClr val="tx1"/>
                </a:solidFill>
                <a:latin typeface="Arial" charset="0"/>
              </a:defRPr>
            </a:lvl2pPr>
            <a:lvl3pPr marL="1143000" indent="-228600" eaLnBrk="0" hangingPunct="0">
              <a:tabLst>
                <a:tab pos="901700" algn="l"/>
              </a:tabLst>
              <a:defRPr>
                <a:solidFill>
                  <a:schemeClr val="tx1"/>
                </a:solidFill>
                <a:latin typeface="Arial" charset="0"/>
              </a:defRPr>
            </a:lvl3pPr>
            <a:lvl4pPr marL="1600200" indent="-228600" eaLnBrk="0" hangingPunct="0">
              <a:tabLst>
                <a:tab pos="901700" algn="l"/>
              </a:tabLst>
              <a:defRPr>
                <a:solidFill>
                  <a:schemeClr val="tx1"/>
                </a:solidFill>
                <a:latin typeface="Arial" charset="0"/>
              </a:defRPr>
            </a:lvl4pPr>
            <a:lvl5pPr marL="2057400" indent="-228600" eaLnBrk="0" hangingPunct="0">
              <a:tabLst>
                <a:tab pos="901700" algn="l"/>
              </a:tabLst>
              <a:defRPr>
                <a:solidFill>
                  <a:schemeClr val="tx1"/>
                </a:solidFill>
                <a:latin typeface="Arial" charset="0"/>
              </a:defRPr>
            </a:lvl5pPr>
            <a:lvl6pPr marL="2514600" indent="-228600" algn="r" eaLnBrk="0" fontAlgn="base" hangingPunct="0">
              <a:spcBef>
                <a:spcPct val="0"/>
              </a:spcBef>
              <a:spcAft>
                <a:spcPct val="0"/>
              </a:spcAft>
              <a:tabLst>
                <a:tab pos="901700" algn="l"/>
              </a:tabLst>
              <a:defRPr>
                <a:solidFill>
                  <a:schemeClr val="tx1"/>
                </a:solidFill>
                <a:latin typeface="Arial" charset="0"/>
              </a:defRPr>
            </a:lvl6pPr>
            <a:lvl7pPr marL="2971800" indent="-228600" algn="r" eaLnBrk="0" fontAlgn="base" hangingPunct="0">
              <a:spcBef>
                <a:spcPct val="0"/>
              </a:spcBef>
              <a:spcAft>
                <a:spcPct val="0"/>
              </a:spcAft>
              <a:tabLst>
                <a:tab pos="901700" algn="l"/>
              </a:tabLst>
              <a:defRPr>
                <a:solidFill>
                  <a:schemeClr val="tx1"/>
                </a:solidFill>
                <a:latin typeface="Arial" charset="0"/>
              </a:defRPr>
            </a:lvl7pPr>
            <a:lvl8pPr marL="3429000" indent="-228600" algn="r" eaLnBrk="0" fontAlgn="base" hangingPunct="0">
              <a:spcBef>
                <a:spcPct val="0"/>
              </a:spcBef>
              <a:spcAft>
                <a:spcPct val="0"/>
              </a:spcAft>
              <a:tabLst>
                <a:tab pos="901700" algn="l"/>
              </a:tabLst>
              <a:defRPr>
                <a:solidFill>
                  <a:schemeClr val="tx1"/>
                </a:solidFill>
                <a:latin typeface="Arial" charset="0"/>
              </a:defRPr>
            </a:lvl8pPr>
            <a:lvl9pPr marL="3886200" indent="-228600" algn="r" eaLnBrk="0" fontAlgn="base" hangingPunct="0">
              <a:spcBef>
                <a:spcPct val="0"/>
              </a:spcBef>
              <a:spcAft>
                <a:spcPct val="0"/>
              </a:spcAft>
              <a:tabLst>
                <a:tab pos="901700" algn="l"/>
              </a:tabLst>
              <a:defRPr>
                <a:solidFill>
                  <a:schemeClr val="tx1"/>
                </a:solidFill>
                <a:latin typeface="Arial" charset="0"/>
              </a:defRPr>
            </a:lvl9pPr>
          </a:lstStyle>
          <a:p>
            <a:pPr algn="l" eaLnBrk="1" hangingPunct="1">
              <a:lnSpc>
                <a:spcPct val="50000"/>
              </a:lnSpc>
              <a:spcBef>
                <a:spcPts val="200"/>
              </a:spcBef>
              <a:spcAft>
                <a:spcPts val="200"/>
              </a:spcAft>
              <a:defRPr/>
            </a:pPr>
            <a:r>
              <a:rPr lang="en-US" sz="900" dirty="0">
                <a:solidFill>
                  <a:schemeClr val="tx1">
                    <a:lumMod val="65000"/>
                    <a:lumOff val="35000"/>
                  </a:schemeClr>
                </a:solidFill>
              </a:rPr>
              <a:t>Dim. Activity</a:t>
            </a:r>
          </a:p>
          <a:p>
            <a:pPr algn="l" eaLnBrk="1" hangingPunct="1">
              <a:lnSpc>
                <a:spcPct val="50000"/>
              </a:lnSpc>
              <a:spcBef>
                <a:spcPts val="200"/>
              </a:spcBef>
              <a:spcAft>
                <a:spcPts val="200"/>
              </a:spcAft>
              <a:defRPr/>
            </a:pPr>
            <a:r>
              <a:rPr lang="en-US" sz="900" dirty="0">
                <a:solidFill>
                  <a:schemeClr val="bg1"/>
                </a:solidFill>
              </a:rPr>
              <a:t>Dim. GAAP</a:t>
            </a:r>
          </a:p>
          <a:p>
            <a:pPr algn="l" eaLnBrk="1" hangingPunct="1">
              <a:lnSpc>
                <a:spcPct val="50000"/>
              </a:lnSpc>
              <a:spcBef>
                <a:spcPts val="200"/>
              </a:spcBef>
              <a:spcAft>
                <a:spcPts val="200"/>
              </a:spcAft>
              <a:defRPr/>
            </a:pPr>
            <a:r>
              <a:rPr lang="en-US" sz="900" dirty="0">
                <a:solidFill>
                  <a:schemeClr val="tx1">
                    <a:lumMod val="65000"/>
                    <a:lumOff val="35000"/>
                  </a:schemeClr>
                </a:solidFill>
              </a:rPr>
              <a:t>Dim. Legal </a:t>
            </a:r>
            <a:r>
              <a:rPr lang="en-US" sz="900" dirty="0" err="1">
                <a:solidFill>
                  <a:schemeClr val="tx1">
                    <a:lumMod val="65000"/>
                    <a:lumOff val="35000"/>
                  </a:schemeClr>
                </a:solidFill>
              </a:rPr>
              <a:t>Orga</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a:t>
            </a:r>
            <a:r>
              <a:rPr lang="en-US" sz="900" dirty="0" err="1">
                <a:solidFill>
                  <a:schemeClr val="tx1">
                    <a:lumMod val="65000"/>
                    <a:lumOff val="35000"/>
                  </a:schemeClr>
                </a:solidFill>
              </a:rPr>
              <a:t>Mgmt</a:t>
            </a:r>
            <a:r>
              <a:rPr lang="en-US" sz="900" dirty="0">
                <a:solidFill>
                  <a:schemeClr val="tx1">
                    <a:lumMod val="65000"/>
                    <a:lumOff val="35000"/>
                  </a:schemeClr>
                </a:solidFill>
              </a:rPr>
              <a:t> </a:t>
            </a:r>
            <a:r>
              <a:rPr lang="en-US" sz="900" dirty="0" err="1">
                <a:solidFill>
                  <a:schemeClr val="tx1">
                    <a:lumMod val="65000"/>
                    <a:lumOff val="35000"/>
                  </a:schemeClr>
                </a:solidFill>
              </a:rPr>
              <a:t>Orga</a:t>
            </a:r>
            <a:endParaRPr lang="en-US" sz="9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Indicators</a:t>
            </a:r>
          </a:p>
          <a:p>
            <a:pPr algn="l" eaLnBrk="1" hangingPunct="1">
              <a:lnSpc>
                <a:spcPct val="50000"/>
              </a:lnSpc>
              <a:spcBef>
                <a:spcPts val="200"/>
              </a:spcBef>
              <a:spcAft>
                <a:spcPts val="200"/>
              </a:spcAft>
              <a:defRPr/>
            </a:pPr>
            <a:r>
              <a:rPr lang="en-US" sz="900" dirty="0">
                <a:solidFill>
                  <a:schemeClr val="tx1">
                    <a:lumMod val="65000"/>
                    <a:lumOff val="35000"/>
                  </a:schemeClr>
                </a:solidFill>
              </a:rPr>
              <a:t>Dim. Phase</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Period </a:t>
            </a:r>
          </a:p>
          <a:p>
            <a:pPr algn="l" eaLnBrk="1" hangingPunct="1">
              <a:lnSpc>
                <a:spcPct val="50000"/>
              </a:lnSpc>
              <a:spcBef>
                <a:spcPts val="200"/>
              </a:spcBef>
              <a:spcAft>
                <a:spcPts val="200"/>
              </a:spcAft>
              <a:defRPr/>
            </a:pPr>
            <a:r>
              <a:rPr lang="en-US" sz="900" dirty="0">
                <a:solidFill>
                  <a:schemeClr val="tx1">
                    <a:lumMod val="65000"/>
                    <a:lumOff val="35000"/>
                  </a:schemeClr>
                </a:solidFill>
              </a:rPr>
              <a:t>Dim. Currency</a:t>
            </a:r>
          </a:p>
          <a:p>
            <a:pPr algn="l" eaLnBrk="1" hangingPunct="1">
              <a:lnSpc>
                <a:spcPct val="50000"/>
              </a:lnSpc>
              <a:spcBef>
                <a:spcPts val="200"/>
              </a:spcBef>
              <a:spcAft>
                <a:spcPts val="200"/>
              </a:spcAft>
              <a:defRPr/>
            </a:pPr>
            <a:r>
              <a:rPr lang="en-US" sz="900" dirty="0">
                <a:solidFill>
                  <a:schemeClr val="tx1">
                    <a:lumMod val="65000"/>
                    <a:lumOff val="35000"/>
                  </a:schemeClr>
                </a:solidFill>
              </a:rPr>
              <a:t>Dim. Integration rate</a:t>
            </a:r>
          </a:p>
          <a:p>
            <a:pPr algn="l" eaLnBrk="1" hangingPunct="1">
              <a:lnSpc>
                <a:spcPct val="50000"/>
              </a:lnSpc>
              <a:spcBef>
                <a:spcPts val="200"/>
              </a:spcBef>
              <a:spcAft>
                <a:spcPts val="200"/>
              </a:spcAft>
              <a:defRPr/>
            </a:pPr>
            <a:endParaRPr lang="fr-FR" sz="700" dirty="0">
              <a:solidFill>
                <a:schemeClr val="tx1">
                  <a:lumMod val="65000"/>
                  <a:lumOff val="35000"/>
                </a:schemeClr>
              </a:solidFill>
            </a:endParaRPr>
          </a:p>
        </p:txBody>
      </p:sp>
    </p:spTree>
    <p:extLst>
      <p:ext uri="{BB962C8B-B14F-4D97-AF65-F5344CB8AC3E}">
        <p14:creationId xmlns:p14="http://schemas.microsoft.com/office/powerpoint/2010/main" val="6644735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6282" y="696914"/>
            <a:ext cx="2659761" cy="54012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8370"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C79C68C0-1D67-4BEB-97D0-264AC7D1F239}" type="slidenum">
              <a:rPr lang="fr-FR" altLang="fr-FR" sz="900" b="0">
                <a:solidFill>
                  <a:schemeClr val="bg1"/>
                </a:solidFill>
              </a:rPr>
              <a:pPr algn="r" eaLnBrk="1" hangingPunct="1">
                <a:spcBef>
                  <a:spcPct val="0"/>
                </a:spcBef>
              </a:pPr>
              <a:t>16</a:t>
            </a:fld>
            <a:r>
              <a:rPr lang="fr-FR" altLang="fr-FR" sz="900" b="0">
                <a:solidFill>
                  <a:schemeClr val="bg1"/>
                </a:solidFill>
              </a:rPr>
              <a:t> •</a:t>
            </a:r>
          </a:p>
        </p:txBody>
      </p:sp>
      <p:sp>
        <p:nvSpPr>
          <p:cNvPr id="58371"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58372" name="Rectangle 2"/>
          <p:cNvSpPr>
            <a:spLocks noChangeArrowheads="1"/>
          </p:cNvSpPr>
          <p:nvPr/>
        </p:nvSpPr>
        <p:spPr bwMode="gray">
          <a:xfrm>
            <a:off x="682625" y="333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dirty="0"/>
              <a:t>Dimension #2: GAAP</a:t>
            </a:r>
          </a:p>
          <a:p>
            <a:pPr eaLnBrk="1" hangingPunct="1">
              <a:spcBef>
                <a:spcPct val="0"/>
              </a:spcBef>
            </a:pPr>
            <a:r>
              <a:rPr lang="fr-FR" altLang="fr-FR" sz="2000" b="0" dirty="0" err="1"/>
              <a:t>Demonstration</a:t>
            </a:r>
            <a:endParaRPr lang="fr-FR" altLang="fr-FR" sz="2000" b="0" dirty="0"/>
          </a:p>
        </p:txBody>
      </p:sp>
      <p:sp>
        <p:nvSpPr>
          <p:cNvPr id="58374" name="Freeform 15"/>
          <p:cNvSpPr>
            <a:spLocks noEditPoints="1"/>
          </p:cNvSpPr>
          <p:nvPr/>
        </p:nvSpPr>
        <p:spPr bwMode="auto">
          <a:xfrm>
            <a:off x="682625" y="868363"/>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pic>
        <p:nvPicPr>
          <p:cNvPr id="614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5289" y="696914"/>
            <a:ext cx="2919794" cy="53715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470416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4"/>
          <p:cNvSpPr>
            <a:spLocks/>
          </p:cNvSpPr>
          <p:nvPr/>
        </p:nvSpPr>
        <p:spPr bwMode="auto">
          <a:xfrm>
            <a:off x="4411663" y="1508125"/>
            <a:ext cx="4549775" cy="4606925"/>
          </a:xfrm>
          <a:prstGeom prst="rect">
            <a:avLst/>
          </a:prstGeom>
          <a:noFill/>
          <a:ln w="9525">
            <a:noFill/>
            <a:miter lim="800000"/>
            <a:headEnd/>
            <a:tailEnd/>
          </a:ln>
        </p:spPr>
        <p:txBody>
          <a:bodyPr/>
          <a:lstStyle/>
          <a:p>
            <a:pPr marL="0" lvl="1" algn="l" eaLnBrk="0" hangingPunct="0">
              <a:spcBef>
                <a:spcPct val="10000"/>
              </a:spcBef>
              <a:buClr>
                <a:schemeClr val="accent2"/>
              </a:buClr>
              <a:buSzPct val="90000"/>
              <a:defRPr/>
            </a:pPr>
            <a:r>
              <a:rPr lang="en-US" sz="2400" b="1" dirty="0">
                <a:solidFill>
                  <a:srgbClr val="FF0000"/>
                </a:solidFill>
                <a:latin typeface="Arial" charset="0"/>
              </a:rPr>
              <a:t>Entities retrieved from Vector</a:t>
            </a:r>
          </a:p>
          <a:p>
            <a:pPr marL="174625" lvl="1" indent="-174625" algn="l" eaLnBrk="0" hangingPunct="0">
              <a:spcBef>
                <a:spcPct val="10000"/>
              </a:spcBef>
              <a:buClr>
                <a:schemeClr val="accent2"/>
              </a:buClr>
              <a:buSzPct val="90000"/>
              <a:buFont typeface="Arial" charset="0"/>
              <a:buChar char="•"/>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r>
              <a:rPr lang="en-US" sz="1600" b="1" dirty="0">
                <a:solidFill>
                  <a:schemeClr val="bg1">
                    <a:lumMod val="50000"/>
                  </a:schemeClr>
                </a:solidFill>
                <a:latin typeface="Arial" charset="0"/>
              </a:rPr>
              <a:t>Same levels from the Group to Go between levels as used in Management organization dimension (mostly)</a:t>
            </a: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0" lvl="1" algn="l" eaLnBrk="0" hangingPunct="0">
              <a:spcBef>
                <a:spcPct val="10000"/>
              </a:spcBef>
              <a:buClr>
                <a:schemeClr val="accent2"/>
              </a:buClr>
              <a:buSzPct val="90000"/>
              <a:defRPr/>
            </a:pPr>
            <a:endParaRPr lang="en-US" sz="1600" b="1" dirty="0">
              <a:solidFill>
                <a:schemeClr val="bg1">
                  <a:lumMod val="50000"/>
                </a:schemeClr>
              </a:solidFill>
              <a:latin typeface="Arial" charset="0"/>
            </a:endParaRPr>
          </a:p>
          <a:p>
            <a:pPr marL="273050" lvl="1" indent="-271463" algn="l" eaLnBrk="0" hangingPunct="0">
              <a:spcBef>
                <a:spcPct val="10000"/>
              </a:spcBef>
              <a:buClr>
                <a:schemeClr val="accent2"/>
              </a:buClr>
              <a:buSzPct val="90000"/>
              <a:defRPr/>
            </a:pPr>
            <a:r>
              <a:rPr lang="en-US" sz="1600" b="1" dirty="0">
                <a:solidFill>
                  <a:schemeClr val="bg1">
                    <a:lumMod val="75000"/>
                  </a:schemeClr>
                </a:solidFill>
                <a:latin typeface="Arial" charset="0"/>
              </a:rPr>
              <a:t>Specific LTP Input Elements used to collect LTP Figures</a:t>
            </a:r>
          </a:p>
        </p:txBody>
      </p:sp>
      <p:sp>
        <p:nvSpPr>
          <p:cNvPr id="28" name="Content Placeholder 24"/>
          <p:cNvSpPr>
            <a:spLocks/>
          </p:cNvSpPr>
          <p:nvPr/>
        </p:nvSpPr>
        <p:spPr bwMode="auto">
          <a:xfrm>
            <a:off x="4338636" y="3105748"/>
            <a:ext cx="4805363" cy="2316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273050" indent="-271463"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r>
              <a:rPr lang="en-US" altLang="fr-FR" sz="1400" dirty="0"/>
              <a:t>5 legal characteristics are defined in the legal organization dimension (on Leafs)</a:t>
            </a:r>
          </a:p>
          <a:p>
            <a:pPr lvl="1">
              <a:buFont typeface="Wingdings" pitchFamily="2" charset="2"/>
              <a:buChar char="l"/>
            </a:pPr>
            <a:r>
              <a:rPr lang="en-US" altLang="fr-FR" sz="1400" dirty="0" err="1">
                <a:solidFill>
                  <a:schemeClr val="tx1">
                    <a:lumMod val="65000"/>
                    <a:lumOff val="35000"/>
                  </a:schemeClr>
                </a:solidFill>
              </a:rPr>
              <a:t>Activity_Entity</a:t>
            </a:r>
            <a:r>
              <a:rPr lang="en-US" altLang="fr-FR" sz="1400" dirty="0">
                <a:solidFill>
                  <a:schemeClr val="tx1">
                    <a:lumMod val="65000"/>
                    <a:lumOff val="35000"/>
                  </a:schemeClr>
                </a:solidFill>
              </a:rPr>
              <a:t>: </a:t>
            </a:r>
            <a:r>
              <a:rPr lang="en-US" altLang="fr-FR" sz="1400" dirty="0"/>
              <a:t>one of the </a:t>
            </a:r>
            <a:r>
              <a:rPr lang="en-US" altLang="fr-FR" sz="1400" dirty="0" err="1"/>
              <a:t>Sub_Activity</a:t>
            </a:r>
            <a:r>
              <a:rPr lang="en-US" altLang="fr-FR" sz="1400" dirty="0"/>
              <a:t> defined ,,, </a:t>
            </a:r>
          </a:p>
          <a:p>
            <a:pPr lvl="1">
              <a:buFont typeface="Wingdings" pitchFamily="2" charset="2"/>
              <a:buChar char="l"/>
            </a:pPr>
            <a:r>
              <a:rPr lang="en-US" altLang="fr-FR" sz="1400" dirty="0">
                <a:solidFill>
                  <a:schemeClr val="tx1">
                    <a:lumMod val="65000"/>
                    <a:lumOff val="35000"/>
                  </a:schemeClr>
                </a:solidFill>
              </a:rPr>
              <a:t>Miles : YES, [Blank] for non metric measures in USA</a:t>
            </a:r>
          </a:p>
          <a:p>
            <a:pPr lvl="1">
              <a:buFont typeface="Wingdings" pitchFamily="2" charset="2"/>
              <a:buChar char="l"/>
            </a:pPr>
            <a:r>
              <a:rPr lang="en-US" altLang="fr-FR" sz="1400" dirty="0" err="1">
                <a:solidFill>
                  <a:schemeClr val="tx1">
                    <a:lumMod val="65000"/>
                    <a:lumOff val="35000"/>
                  </a:schemeClr>
                </a:solidFill>
              </a:rPr>
              <a:t>Code_ISO</a:t>
            </a:r>
            <a:r>
              <a:rPr lang="en-US" altLang="fr-FR" sz="1400" dirty="0">
                <a:solidFill>
                  <a:schemeClr val="tx1">
                    <a:lumMod val="65000"/>
                    <a:lumOff val="35000"/>
                  </a:schemeClr>
                </a:solidFill>
              </a:rPr>
              <a:t> : Currency Code 3 Char</a:t>
            </a:r>
          </a:p>
          <a:p>
            <a:pPr lvl="1">
              <a:buFont typeface="Wingdings" pitchFamily="2" charset="2"/>
              <a:buChar char="l"/>
            </a:pPr>
            <a:r>
              <a:rPr lang="en-US" altLang="fr-FR" sz="1400" dirty="0">
                <a:solidFill>
                  <a:schemeClr val="tx1">
                    <a:lumMod val="65000"/>
                    <a:lumOff val="35000"/>
                  </a:schemeClr>
                </a:solidFill>
              </a:rPr>
              <a:t>Country</a:t>
            </a:r>
          </a:p>
          <a:p>
            <a:pPr lvl="1">
              <a:buFont typeface="Wingdings" pitchFamily="2" charset="2"/>
              <a:buChar char="l"/>
            </a:pPr>
            <a:r>
              <a:rPr lang="en-US" altLang="fr-FR" sz="1400" dirty="0" err="1">
                <a:solidFill>
                  <a:schemeClr val="tx1">
                    <a:lumMod val="65000"/>
                    <a:lumOff val="35000"/>
                  </a:schemeClr>
                </a:solidFill>
              </a:rPr>
              <a:t>Source_Entity</a:t>
            </a:r>
            <a:r>
              <a:rPr lang="en-US" altLang="fr-FR" sz="1400" dirty="0">
                <a:solidFill>
                  <a:schemeClr val="tx1">
                    <a:lumMod val="65000"/>
                    <a:lumOff val="35000"/>
                  </a:schemeClr>
                </a:solidFill>
              </a:rPr>
              <a:t> : one of the 15 Local Data Sources</a:t>
            </a:r>
          </a:p>
          <a:p>
            <a:pPr marL="1042987" lvl="2" indent="-171450"/>
            <a:r>
              <a:rPr lang="en-US" altLang="fr-FR" sz="1000" dirty="0">
                <a:solidFill>
                  <a:schemeClr val="tx1">
                    <a:lumMod val="65000"/>
                    <a:lumOff val="35000"/>
                  </a:schemeClr>
                </a:solidFill>
              </a:rPr>
              <a:t>FR_SCENARIO</a:t>
            </a:r>
          </a:p>
          <a:p>
            <a:pPr marL="1042987" lvl="2" indent="-171450"/>
            <a:r>
              <a:rPr lang="en-US" altLang="fr-FR" sz="1000" dirty="0">
                <a:solidFill>
                  <a:schemeClr val="tx1">
                    <a:lumMod val="65000"/>
                    <a:lumOff val="35000"/>
                  </a:schemeClr>
                </a:solidFill>
              </a:rPr>
              <a:t>US_JDE</a:t>
            </a:r>
          </a:p>
          <a:p>
            <a:pPr marL="1042987" lvl="2" indent="-171450"/>
            <a:r>
              <a:rPr lang="en-US" altLang="fr-FR" sz="1000" dirty="0">
                <a:solidFill>
                  <a:schemeClr val="tx1">
                    <a:lumMod val="65000"/>
                    <a:lumOff val="35000"/>
                  </a:schemeClr>
                </a:solidFill>
              </a:rPr>
              <a:t>NL_TM1…..</a:t>
            </a:r>
          </a:p>
          <a:p>
            <a:pPr marL="1042987" lvl="2" indent="-171450"/>
            <a:r>
              <a:rPr lang="en-US" altLang="fr-FR" sz="1000" dirty="0" err="1">
                <a:solidFill>
                  <a:schemeClr val="tx1">
                    <a:lumMod val="65000"/>
                    <a:lumOff val="35000"/>
                  </a:schemeClr>
                </a:solidFill>
              </a:rPr>
              <a:t>Code_ISO</a:t>
            </a:r>
            <a:r>
              <a:rPr lang="en-US" altLang="fr-FR" sz="1000" dirty="0">
                <a:solidFill>
                  <a:schemeClr val="tx1">
                    <a:lumMod val="65000"/>
                    <a:lumOff val="35000"/>
                  </a:schemeClr>
                </a:solidFill>
              </a:rPr>
              <a:t> : Currency Code 3 Char</a:t>
            </a:r>
          </a:p>
          <a:p>
            <a:pPr marL="1042987" lvl="2" indent="-171450"/>
            <a:endParaRPr lang="en-US" altLang="fr-FR" sz="1000" dirty="0"/>
          </a:p>
          <a:p>
            <a:pPr lvl="1">
              <a:buClr>
                <a:schemeClr val="accent2"/>
              </a:buClr>
              <a:buFont typeface="Wingdings" pitchFamily="2" charset="2"/>
              <a:buChar char="l"/>
            </a:pPr>
            <a:endParaRPr lang="en-US" altLang="fr-FR" sz="1400" dirty="0"/>
          </a:p>
          <a:p>
            <a:pPr lvl="1">
              <a:buClr>
                <a:schemeClr val="accent2"/>
              </a:buClr>
              <a:buFont typeface="Wingdings" pitchFamily="2" charset="2"/>
              <a:buChar char="l"/>
            </a:pPr>
            <a:endParaRPr lang="en-US" altLang="fr-FR" sz="1400" dirty="0"/>
          </a:p>
          <a:p>
            <a:pPr lvl="1">
              <a:buClr>
                <a:schemeClr val="accent2"/>
              </a:buClr>
              <a:buFont typeface="Wingdings" pitchFamily="2" charset="2"/>
              <a:buChar char="l"/>
            </a:pPr>
            <a:endParaRPr lang="en-US" altLang="fr-FR" sz="1400" dirty="0"/>
          </a:p>
        </p:txBody>
      </p:sp>
      <p:sp>
        <p:nvSpPr>
          <p:cNvPr id="29" name="Rounded Rectangle 12"/>
          <p:cNvSpPr/>
          <p:nvPr/>
        </p:nvSpPr>
        <p:spPr bwMode="auto">
          <a:xfrm>
            <a:off x="261938" y="1508125"/>
            <a:ext cx="3946525" cy="4606926"/>
          </a:xfrm>
          <a:prstGeom prst="roundRect">
            <a:avLst>
              <a:gd name="adj" fmla="val 632"/>
            </a:avLst>
          </a:prstGeom>
          <a:ln w="19050">
            <a:noFill/>
            <a:headEnd type="none" w="med" len="med"/>
            <a:tailEnd type="none" w="med" len="med"/>
          </a:ln>
          <a:effectLst>
            <a:outerShdw blurRad="63500" dist="38100" dir="366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a:lnSpc>
                <a:spcPct val="85000"/>
              </a:lnSpc>
              <a:spcBef>
                <a:spcPct val="40000"/>
              </a:spcBef>
              <a:defRPr/>
            </a:pPr>
            <a:endParaRPr lang="en-US">
              <a:solidFill>
                <a:schemeClr val="tx1"/>
              </a:solidFill>
            </a:endParaRPr>
          </a:p>
          <a:p>
            <a:pPr>
              <a:lnSpc>
                <a:spcPct val="85000"/>
              </a:lnSpc>
              <a:spcBef>
                <a:spcPct val="40000"/>
              </a:spcBef>
              <a:defRPr/>
            </a:pPr>
            <a:endParaRPr lang="en-US">
              <a:solidFill>
                <a:schemeClr val="tx1"/>
              </a:solidFill>
            </a:endParaRPr>
          </a:p>
        </p:txBody>
      </p:sp>
      <p:sp>
        <p:nvSpPr>
          <p:cNvPr id="5120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0463EB-E507-444D-BB09-044E8B3416C7}" type="slidenum">
              <a:rPr lang="en-US" altLang="fr-FR" sz="900" b="0">
                <a:solidFill>
                  <a:schemeClr val="bg1"/>
                </a:solidFill>
              </a:rPr>
              <a:pPr algn="r" eaLnBrk="1" hangingPunct="1">
                <a:spcBef>
                  <a:spcPct val="0"/>
                </a:spcBef>
              </a:pPr>
              <a:t>17</a:t>
            </a:fld>
            <a:r>
              <a:rPr lang="en-US" altLang="fr-FR" sz="900" b="0">
                <a:solidFill>
                  <a:schemeClr val="bg1"/>
                </a:solidFill>
              </a:rPr>
              <a:t> •</a:t>
            </a:r>
          </a:p>
        </p:txBody>
      </p:sp>
      <p:sp>
        <p:nvSpPr>
          <p:cNvPr id="51204" name="Rectangle 2"/>
          <p:cNvSpPr>
            <a:spLocks noGrp="1" noChangeArrowheads="1"/>
          </p:cNvSpPr>
          <p:nvPr>
            <p:ph type="title" idx="4294967295"/>
          </p:nvPr>
        </p:nvSpPr>
        <p:spPr>
          <a:xfrm>
            <a:off x="682625" y="160338"/>
            <a:ext cx="7839075" cy="806450"/>
          </a:xfrm>
        </p:spPr>
        <p:txBody>
          <a:bodyPr/>
          <a:lstStyle/>
          <a:p>
            <a:pPr eaLnBrk="1" hangingPunct="1"/>
            <a:r>
              <a:rPr lang="en-US" altLang="fr-FR" sz="2400" dirty="0"/>
              <a:t>Dimension #3: legal organization</a:t>
            </a:r>
          </a:p>
        </p:txBody>
      </p:sp>
      <p:cxnSp>
        <p:nvCxnSpPr>
          <p:cNvPr id="13" name="Elbow Connector 64"/>
          <p:cNvCxnSpPr>
            <a:cxnSpLocks noChangeShapeType="1"/>
          </p:cNvCxnSpPr>
          <p:nvPr/>
        </p:nvCxnSpPr>
        <p:spPr bwMode="auto">
          <a:xfrm rot="16200000" flipH="1">
            <a:off x="1574800" y="4538663"/>
            <a:ext cx="515938" cy="265112"/>
          </a:xfrm>
          <a:prstGeom prst="bentConnector2">
            <a:avLst/>
          </a:prstGeom>
          <a:noFill/>
          <a:ln w="9525" algn="ctr">
            <a:solidFill>
              <a:srgbClr val="FF0000"/>
            </a:solidFill>
            <a:round/>
            <a:headEnd/>
            <a:tailEnd/>
          </a:ln>
          <a:effectLst>
            <a:outerShdw blurRad="50800" dist="38100" dir="2700000" algn="tl" rotWithShape="0">
              <a:prstClr val="black">
                <a:alpha val="40000"/>
              </a:prstClr>
            </a:outerShdw>
          </a:effectLst>
        </p:spPr>
      </p:cxnSp>
      <p:cxnSp>
        <p:nvCxnSpPr>
          <p:cNvPr id="14" name="Elbow Connector 40"/>
          <p:cNvCxnSpPr>
            <a:cxnSpLocks noChangeShapeType="1"/>
          </p:cNvCxnSpPr>
          <p:nvPr/>
        </p:nvCxnSpPr>
        <p:spPr bwMode="auto">
          <a:xfrm rot="16200000" flipH="1">
            <a:off x="311944" y="2261394"/>
            <a:ext cx="501650" cy="265112"/>
          </a:xfrm>
          <a:prstGeom prst="bentConnector2">
            <a:avLst/>
          </a:prstGeom>
          <a:noFill/>
          <a:ln w="9525" algn="ctr">
            <a:solidFill>
              <a:srgbClr val="FF0000"/>
            </a:solidFill>
            <a:round/>
            <a:headEnd/>
            <a:tailEnd/>
          </a:ln>
          <a:effectLst>
            <a:outerShdw blurRad="50800" dist="38100" dir="2700000" algn="tl" rotWithShape="0">
              <a:prstClr val="black">
                <a:alpha val="40000"/>
              </a:prstClr>
            </a:outerShdw>
          </a:effectLst>
        </p:spPr>
      </p:cxnSp>
      <p:sp>
        <p:nvSpPr>
          <p:cNvPr id="15" name="Content Placeholder 2"/>
          <p:cNvSpPr txBox="1">
            <a:spLocks/>
          </p:cNvSpPr>
          <p:nvPr/>
        </p:nvSpPr>
        <p:spPr>
          <a:xfrm>
            <a:off x="338794" y="1709766"/>
            <a:ext cx="792000" cy="431800"/>
          </a:xfrm>
          <a:prstGeom prst="rect">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eaLnBrk="0" hangingPunct="0">
              <a:spcBef>
                <a:spcPct val="10000"/>
              </a:spcBef>
              <a:defRPr/>
            </a:pPr>
            <a:r>
              <a:rPr lang="en-US" sz="1400" kern="0" dirty="0">
                <a:solidFill>
                  <a:schemeClr val="bg1"/>
                </a:solidFill>
              </a:rPr>
              <a:t>VTD Group</a:t>
            </a:r>
          </a:p>
        </p:txBody>
      </p:sp>
      <p:sp>
        <p:nvSpPr>
          <p:cNvPr id="16" name="Content Placeholder 2"/>
          <p:cNvSpPr txBox="1">
            <a:spLocks/>
          </p:cNvSpPr>
          <p:nvPr/>
        </p:nvSpPr>
        <p:spPr bwMode="auto">
          <a:xfrm>
            <a:off x="1536940" y="3864462"/>
            <a:ext cx="792000" cy="547461"/>
          </a:xfrm>
          <a:prstGeom prst="rect">
            <a:avLst/>
          </a:prstGeom>
          <a:solidFill>
            <a:srgbClr val="FF0000"/>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algn="ctr" eaLnBrk="0" hangingPunct="0">
              <a:lnSpc>
                <a:spcPct val="80000"/>
              </a:lnSpc>
              <a:spcBef>
                <a:spcPct val="40000"/>
              </a:spcBef>
              <a:buClr>
                <a:schemeClr val="tx2"/>
              </a:buClr>
              <a:buSzPct val="60000"/>
              <a:defRPr/>
            </a:pPr>
            <a:r>
              <a:rPr lang="en-US" sz="1400">
                <a:solidFill>
                  <a:schemeClr val="bg1"/>
                </a:solidFill>
              </a:rPr>
              <a:t>Go between levels</a:t>
            </a:r>
          </a:p>
        </p:txBody>
      </p:sp>
      <p:sp>
        <p:nvSpPr>
          <p:cNvPr id="17" name="Content Placeholder 2"/>
          <p:cNvSpPr txBox="1">
            <a:spLocks/>
          </p:cNvSpPr>
          <p:nvPr/>
        </p:nvSpPr>
        <p:spPr bwMode="auto">
          <a:xfrm>
            <a:off x="694634" y="2427998"/>
            <a:ext cx="792000" cy="431800"/>
          </a:xfrm>
          <a:prstGeom prst="rect">
            <a:avLst/>
          </a:prstGeom>
          <a:solidFill>
            <a:srgbClr val="FF0000"/>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marL="271463" indent="-271463" algn="ctr" eaLnBrk="0" hangingPunct="0">
              <a:lnSpc>
                <a:spcPct val="80000"/>
              </a:lnSpc>
              <a:spcBef>
                <a:spcPct val="40000"/>
              </a:spcBef>
              <a:buClr>
                <a:schemeClr val="tx2"/>
              </a:buClr>
              <a:buSzPct val="60000"/>
              <a:defRPr/>
            </a:pPr>
            <a:r>
              <a:rPr lang="en-US" sz="1400" kern="0">
                <a:solidFill>
                  <a:schemeClr val="bg1"/>
                </a:solidFill>
              </a:rPr>
              <a:t>Zone</a:t>
            </a:r>
          </a:p>
        </p:txBody>
      </p:sp>
      <p:sp>
        <p:nvSpPr>
          <p:cNvPr id="18" name="Content Placeholder 2"/>
          <p:cNvSpPr txBox="1">
            <a:spLocks/>
          </p:cNvSpPr>
          <p:nvPr/>
        </p:nvSpPr>
        <p:spPr bwMode="auto">
          <a:xfrm>
            <a:off x="1965349" y="4698354"/>
            <a:ext cx="792000" cy="460375"/>
          </a:xfrm>
          <a:prstGeom prst="rect">
            <a:avLst/>
          </a:prstGeom>
          <a:solidFill>
            <a:srgbClr val="FF0000"/>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marL="271463" indent="-271463" algn="ctr" eaLnBrk="0" hangingPunct="0">
              <a:lnSpc>
                <a:spcPct val="80000"/>
              </a:lnSpc>
              <a:spcBef>
                <a:spcPct val="40000"/>
              </a:spcBef>
              <a:buClr>
                <a:schemeClr val="tx2"/>
              </a:buClr>
              <a:buSzPct val="60000"/>
              <a:defRPr/>
            </a:pPr>
            <a:r>
              <a:rPr lang="en-US" sz="1400" kern="0">
                <a:solidFill>
                  <a:schemeClr val="bg1"/>
                </a:solidFill>
              </a:rPr>
              <a:t>Entity</a:t>
            </a:r>
          </a:p>
        </p:txBody>
      </p:sp>
      <p:cxnSp>
        <p:nvCxnSpPr>
          <p:cNvPr id="19" name="Elbow Connector 40"/>
          <p:cNvCxnSpPr>
            <a:cxnSpLocks noChangeShapeType="1"/>
          </p:cNvCxnSpPr>
          <p:nvPr/>
        </p:nvCxnSpPr>
        <p:spPr bwMode="auto">
          <a:xfrm rot="16200000" flipH="1">
            <a:off x="725488" y="2979737"/>
            <a:ext cx="503238" cy="265113"/>
          </a:xfrm>
          <a:prstGeom prst="bentConnector2">
            <a:avLst/>
          </a:prstGeom>
          <a:noFill/>
          <a:ln w="9525" algn="ctr">
            <a:solidFill>
              <a:srgbClr val="FF0000"/>
            </a:solidFill>
            <a:round/>
            <a:headEnd/>
            <a:tailEnd/>
          </a:ln>
          <a:effectLst>
            <a:outerShdw blurRad="50800" dist="38100" dir="2700000" algn="tl" rotWithShape="0">
              <a:prstClr val="black">
                <a:alpha val="40000"/>
              </a:prstClr>
            </a:outerShdw>
          </a:effectLst>
        </p:spPr>
      </p:cxnSp>
      <p:sp>
        <p:nvSpPr>
          <p:cNvPr id="20" name="Content Placeholder 2"/>
          <p:cNvSpPr txBox="1">
            <a:spLocks/>
          </p:cNvSpPr>
          <p:nvPr/>
        </p:nvSpPr>
        <p:spPr bwMode="auto">
          <a:xfrm>
            <a:off x="1108530" y="3146230"/>
            <a:ext cx="792000" cy="431800"/>
          </a:xfrm>
          <a:prstGeom prst="rect">
            <a:avLst/>
          </a:prstGeom>
          <a:solidFill>
            <a:srgbClr val="FF0000"/>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marL="271463" indent="-271463" algn="ctr" eaLnBrk="0" hangingPunct="0">
              <a:lnSpc>
                <a:spcPct val="80000"/>
              </a:lnSpc>
              <a:spcBef>
                <a:spcPct val="40000"/>
              </a:spcBef>
              <a:buClr>
                <a:schemeClr val="tx2"/>
              </a:buClr>
              <a:buSzPct val="60000"/>
              <a:defRPr/>
            </a:pPr>
            <a:r>
              <a:rPr lang="en-US" sz="1400" kern="0">
                <a:solidFill>
                  <a:schemeClr val="bg1"/>
                </a:solidFill>
              </a:rPr>
              <a:t>Country</a:t>
            </a:r>
          </a:p>
        </p:txBody>
      </p:sp>
      <p:cxnSp>
        <p:nvCxnSpPr>
          <p:cNvPr id="21" name="Elbow Connector 64"/>
          <p:cNvCxnSpPr>
            <a:cxnSpLocks noChangeShapeType="1"/>
          </p:cNvCxnSpPr>
          <p:nvPr/>
        </p:nvCxnSpPr>
        <p:spPr bwMode="auto">
          <a:xfrm rot="16200000" flipH="1">
            <a:off x="1124744" y="3726657"/>
            <a:ext cx="558800" cy="265112"/>
          </a:xfrm>
          <a:prstGeom prst="bentConnector2">
            <a:avLst/>
          </a:prstGeom>
          <a:noFill/>
          <a:ln w="9525" algn="ctr">
            <a:solidFill>
              <a:srgbClr val="FF0000"/>
            </a:solidFill>
            <a:round/>
            <a:headEnd/>
            <a:tailEnd/>
          </a:ln>
          <a:effectLst>
            <a:outerShdw blurRad="50800" dist="38100" dir="2700000" algn="tl" rotWithShape="0">
              <a:prstClr val="black">
                <a:alpha val="40000"/>
              </a:prstClr>
            </a:outerShdw>
          </a:effectLst>
        </p:spPr>
      </p:cxnSp>
      <p:sp>
        <p:nvSpPr>
          <p:cNvPr id="33" name="Content Placeholder 2"/>
          <p:cNvSpPr txBox="1">
            <a:spLocks/>
          </p:cNvSpPr>
          <p:nvPr/>
        </p:nvSpPr>
        <p:spPr bwMode="auto">
          <a:xfrm>
            <a:off x="2867025" y="1695450"/>
            <a:ext cx="1154113" cy="3427413"/>
          </a:xfrm>
          <a:prstGeom prst="rect">
            <a:avLst/>
          </a:prstGeom>
          <a:noFill/>
          <a:ln w="9525" algn="ctr">
            <a:solidFill>
              <a:srgbClr val="FF0000"/>
            </a:solidFill>
            <a:prstDash val="dash"/>
            <a:miter lim="800000"/>
            <a:headEnd/>
            <a:tailEnd/>
          </a:ln>
          <a:effectLst/>
        </p:spPr>
        <p:txBody>
          <a:bodyPr lIns="0" tIns="0" rIns="0" bIns="0" anchor="ctr"/>
          <a:lstStyle/>
          <a:p>
            <a:pPr algn="ctr" eaLnBrk="0" hangingPunct="0">
              <a:lnSpc>
                <a:spcPct val="80000"/>
              </a:lnSpc>
              <a:spcBef>
                <a:spcPct val="40000"/>
              </a:spcBef>
              <a:buClr>
                <a:schemeClr val="tx2"/>
              </a:buClr>
              <a:buSzPct val="60000"/>
              <a:defRPr/>
            </a:pPr>
            <a:r>
              <a:rPr lang="en-US" sz="1400" b="1" kern="0" dirty="0">
                <a:solidFill>
                  <a:srgbClr val="FF0000"/>
                </a:solidFill>
                <a:latin typeface="Arial" charset="0"/>
              </a:rPr>
              <a:t>Net result</a:t>
            </a:r>
          </a:p>
          <a:p>
            <a:pPr algn="ctr" eaLnBrk="0" hangingPunct="0">
              <a:lnSpc>
                <a:spcPct val="80000"/>
              </a:lnSpc>
              <a:spcBef>
                <a:spcPct val="40000"/>
              </a:spcBef>
              <a:buClr>
                <a:schemeClr val="tx2"/>
              </a:buClr>
              <a:buSzPct val="60000"/>
              <a:defRPr/>
            </a:pPr>
            <a:r>
              <a:rPr lang="en-US" sz="1400" b="1" kern="0" dirty="0">
                <a:solidFill>
                  <a:srgbClr val="FF0000"/>
                </a:solidFill>
                <a:latin typeface="Arial" charset="0"/>
              </a:rPr>
              <a:t>Cash flow</a:t>
            </a:r>
          </a:p>
          <a:p>
            <a:pPr algn="ctr" eaLnBrk="0" hangingPunct="0">
              <a:lnSpc>
                <a:spcPct val="80000"/>
              </a:lnSpc>
              <a:spcBef>
                <a:spcPct val="40000"/>
              </a:spcBef>
              <a:buClr>
                <a:schemeClr val="tx2"/>
              </a:buClr>
              <a:buSzPct val="60000"/>
              <a:defRPr/>
            </a:pPr>
            <a:r>
              <a:rPr lang="en-US" sz="1400" b="1" kern="0" dirty="0">
                <a:solidFill>
                  <a:srgbClr val="FF0000"/>
                </a:solidFill>
                <a:latin typeface="Arial" charset="0"/>
              </a:rPr>
              <a:t>Balance sheet</a:t>
            </a:r>
          </a:p>
        </p:txBody>
      </p:sp>
      <p:sp>
        <p:nvSpPr>
          <p:cNvPr id="51226"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22" name="Content Placeholder 2"/>
          <p:cNvSpPr txBox="1">
            <a:spLocks/>
          </p:cNvSpPr>
          <p:nvPr/>
        </p:nvSpPr>
        <p:spPr bwMode="auto">
          <a:xfrm>
            <a:off x="1965349" y="5422254"/>
            <a:ext cx="792000" cy="460375"/>
          </a:xfrm>
          <a:prstGeom prst="rect">
            <a:avLst/>
          </a:prstGeom>
          <a:solidFill>
            <a:srgbClr val="FF0000">
              <a:alpha val="50000"/>
            </a:srgbClr>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marL="271463" indent="-271463" algn="ctr" eaLnBrk="0" hangingPunct="0">
              <a:lnSpc>
                <a:spcPct val="80000"/>
              </a:lnSpc>
              <a:spcBef>
                <a:spcPct val="40000"/>
              </a:spcBef>
              <a:buClr>
                <a:schemeClr val="tx2"/>
              </a:buClr>
              <a:buSzPct val="60000"/>
              <a:defRPr/>
            </a:pPr>
            <a:r>
              <a:rPr lang="en-US" sz="1000" kern="0" dirty="0" err="1">
                <a:solidFill>
                  <a:schemeClr val="bg1"/>
                </a:solidFill>
              </a:rPr>
              <a:t>LTP_Input</a:t>
            </a:r>
            <a:endParaRPr lang="en-US" sz="1000" kern="0" dirty="0">
              <a:solidFill>
                <a:schemeClr val="bg1"/>
              </a:solidFill>
            </a:endParaRPr>
          </a:p>
        </p:txBody>
      </p:sp>
      <p:cxnSp>
        <p:nvCxnSpPr>
          <p:cNvPr id="24" name="Elbow Connector 64"/>
          <p:cNvCxnSpPr>
            <a:cxnSpLocks noChangeShapeType="1"/>
            <a:endCxn id="22" idx="1"/>
          </p:cNvCxnSpPr>
          <p:nvPr/>
        </p:nvCxnSpPr>
        <p:spPr bwMode="auto">
          <a:xfrm rot="16200000" flipH="1">
            <a:off x="581263" y="4268355"/>
            <a:ext cx="2074411" cy="693761"/>
          </a:xfrm>
          <a:prstGeom prst="bentConnector2">
            <a:avLst/>
          </a:prstGeom>
          <a:noFill/>
          <a:ln w="9525" algn="ctr">
            <a:solidFill>
              <a:srgbClr val="FF0000"/>
            </a:solidFill>
            <a:prstDash val="sysDash"/>
            <a:round/>
            <a:headEnd/>
            <a:tailEnd/>
          </a:ln>
          <a:effectLst>
            <a:outerShdw blurRad="50800" dist="38100" dir="2700000" algn="tl" rotWithShape="0">
              <a:prstClr val="black">
                <a:alpha val="40000"/>
              </a:prstClr>
            </a:outerShdw>
          </a:effectLst>
        </p:spPr>
      </p:cxnSp>
      <p:sp>
        <p:nvSpPr>
          <p:cNvPr id="25" name="Content Placeholder 2"/>
          <p:cNvSpPr txBox="1">
            <a:spLocks/>
          </p:cNvSpPr>
          <p:nvPr/>
        </p:nvSpPr>
        <p:spPr bwMode="auto">
          <a:xfrm>
            <a:off x="2867025" y="5275263"/>
            <a:ext cx="1154113" cy="696912"/>
          </a:xfrm>
          <a:prstGeom prst="rect">
            <a:avLst/>
          </a:prstGeom>
          <a:noFill/>
          <a:ln w="9525" algn="ctr">
            <a:solidFill>
              <a:srgbClr val="FF0000">
                <a:alpha val="50000"/>
              </a:srgbClr>
            </a:solidFill>
            <a:prstDash val="dash"/>
            <a:miter lim="800000"/>
            <a:headEnd/>
            <a:tailEnd/>
          </a:ln>
          <a:effectLst/>
        </p:spPr>
        <p:txBody>
          <a:bodyPr lIns="0" tIns="0" rIns="0" bIns="0" anchor="ctr"/>
          <a:lstStyle/>
          <a:p>
            <a:pPr algn="ctr" eaLnBrk="0" hangingPunct="0">
              <a:lnSpc>
                <a:spcPct val="80000"/>
              </a:lnSpc>
              <a:spcBef>
                <a:spcPct val="40000"/>
              </a:spcBef>
              <a:buClr>
                <a:schemeClr val="tx2"/>
              </a:buClr>
              <a:buSzPct val="60000"/>
              <a:defRPr/>
            </a:pPr>
            <a:r>
              <a:rPr lang="en-US" sz="1400" b="1" kern="0" dirty="0">
                <a:solidFill>
                  <a:srgbClr val="FF5050"/>
                </a:solidFill>
                <a:latin typeface="Arial" charset="0"/>
              </a:rPr>
              <a:t>LTP</a:t>
            </a:r>
          </a:p>
        </p:txBody>
      </p:sp>
      <p:sp>
        <p:nvSpPr>
          <p:cNvPr id="34" name="AutoShape 8">
            <a:extLst>
              <a:ext uri="{FF2B5EF4-FFF2-40B4-BE49-F238E27FC236}">
                <a16:creationId xmlns:a16="http://schemas.microsoft.com/office/drawing/2014/main" id="{3E9C83F6-E027-4A31-B201-25A6017DE7DC}"/>
              </a:ext>
            </a:extLst>
          </p:cNvPr>
          <p:cNvSpPr>
            <a:spLocks noChangeArrowheads="1"/>
          </p:cNvSpPr>
          <p:nvPr/>
        </p:nvSpPr>
        <p:spPr bwMode="auto">
          <a:xfrm>
            <a:off x="7818850" y="65445"/>
            <a:ext cx="1258888" cy="1152525"/>
          </a:xfrm>
          <a:prstGeom prst="roundRect">
            <a:avLst>
              <a:gd name="adj" fmla="val 4407"/>
            </a:avLst>
          </a:prstGeom>
          <a:ln>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l">
              <a:defRPr/>
            </a:pPr>
            <a:endParaRPr lang="en-US" sz="2200" i="1"/>
          </a:p>
        </p:txBody>
      </p:sp>
      <p:sp>
        <p:nvSpPr>
          <p:cNvPr id="35" name="Rounded Rectangle 9">
            <a:extLst>
              <a:ext uri="{FF2B5EF4-FFF2-40B4-BE49-F238E27FC236}">
                <a16:creationId xmlns:a16="http://schemas.microsoft.com/office/drawing/2014/main" id="{BCCCF22A-7C28-431B-8AD7-E4ACCE906250}"/>
              </a:ext>
            </a:extLst>
          </p:cNvPr>
          <p:cNvSpPr>
            <a:spLocks noChangeArrowheads="1"/>
          </p:cNvSpPr>
          <p:nvPr/>
        </p:nvSpPr>
        <p:spPr bwMode="auto">
          <a:xfrm>
            <a:off x="7829963" y="318129"/>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36" name="TextBox 143">
            <a:extLst>
              <a:ext uri="{FF2B5EF4-FFF2-40B4-BE49-F238E27FC236}">
                <a16:creationId xmlns:a16="http://schemas.microsoft.com/office/drawing/2014/main" id="{601E5ABF-C5B7-4443-9DA8-2DEC1C276FE6}"/>
              </a:ext>
            </a:extLst>
          </p:cNvPr>
          <p:cNvSpPr txBox="1">
            <a:spLocks noChangeArrowheads="1"/>
          </p:cNvSpPr>
          <p:nvPr/>
        </p:nvSpPr>
        <p:spPr bwMode="auto">
          <a:xfrm>
            <a:off x="7818850" y="87670"/>
            <a:ext cx="1162050"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tabLst>
                <a:tab pos="901700" algn="l"/>
              </a:tabLst>
              <a:defRPr>
                <a:solidFill>
                  <a:schemeClr val="tx1"/>
                </a:solidFill>
                <a:latin typeface="Arial" charset="0"/>
              </a:defRPr>
            </a:lvl1pPr>
            <a:lvl2pPr marL="742950" indent="-285750" eaLnBrk="0" hangingPunct="0">
              <a:tabLst>
                <a:tab pos="901700" algn="l"/>
              </a:tabLst>
              <a:defRPr>
                <a:solidFill>
                  <a:schemeClr val="tx1"/>
                </a:solidFill>
                <a:latin typeface="Arial" charset="0"/>
              </a:defRPr>
            </a:lvl2pPr>
            <a:lvl3pPr marL="1143000" indent="-228600" eaLnBrk="0" hangingPunct="0">
              <a:tabLst>
                <a:tab pos="901700" algn="l"/>
              </a:tabLst>
              <a:defRPr>
                <a:solidFill>
                  <a:schemeClr val="tx1"/>
                </a:solidFill>
                <a:latin typeface="Arial" charset="0"/>
              </a:defRPr>
            </a:lvl3pPr>
            <a:lvl4pPr marL="1600200" indent="-228600" eaLnBrk="0" hangingPunct="0">
              <a:tabLst>
                <a:tab pos="901700" algn="l"/>
              </a:tabLst>
              <a:defRPr>
                <a:solidFill>
                  <a:schemeClr val="tx1"/>
                </a:solidFill>
                <a:latin typeface="Arial" charset="0"/>
              </a:defRPr>
            </a:lvl4pPr>
            <a:lvl5pPr marL="2057400" indent="-228600" eaLnBrk="0" hangingPunct="0">
              <a:tabLst>
                <a:tab pos="901700" algn="l"/>
              </a:tabLst>
              <a:defRPr>
                <a:solidFill>
                  <a:schemeClr val="tx1"/>
                </a:solidFill>
                <a:latin typeface="Arial" charset="0"/>
              </a:defRPr>
            </a:lvl5pPr>
            <a:lvl6pPr marL="2514600" indent="-228600" algn="r" eaLnBrk="0" fontAlgn="base" hangingPunct="0">
              <a:spcBef>
                <a:spcPct val="0"/>
              </a:spcBef>
              <a:spcAft>
                <a:spcPct val="0"/>
              </a:spcAft>
              <a:tabLst>
                <a:tab pos="901700" algn="l"/>
              </a:tabLst>
              <a:defRPr>
                <a:solidFill>
                  <a:schemeClr val="tx1"/>
                </a:solidFill>
                <a:latin typeface="Arial" charset="0"/>
              </a:defRPr>
            </a:lvl6pPr>
            <a:lvl7pPr marL="2971800" indent="-228600" algn="r" eaLnBrk="0" fontAlgn="base" hangingPunct="0">
              <a:spcBef>
                <a:spcPct val="0"/>
              </a:spcBef>
              <a:spcAft>
                <a:spcPct val="0"/>
              </a:spcAft>
              <a:tabLst>
                <a:tab pos="901700" algn="l"/>
              </a:tabLst>
              <a:defRPr>
                <a:solidFill>
                  <a:schemeClr val="tx1"/>
                </a:solidFill>
                <a:latin typeface="Arial" charset="0"/>
              </a:defRPr>
            </a:lvl7pPr>
            <a:lvl8pPr marL="3429000" indent="-228600" algn="r" eaLnBrk="0" fontAlgn="base" hangingPunct="0">
              <a:spcBef>
                <a:spcPct val="0"/>
              </a:spcBef>
              <a:spcAft>
                <a:spcPct val="0"/>
              </a:spcAft>
              <a:tabLst>
                <a:tab pos="901700" algn="l"/>
              </a:tabLst>
              <a:defRPr>
                <a:solidFill>
                  <a:schemeClr val="tx1"/>
                </a:solidFill>
                <a:latin typeface="Arial" charset="0"/>
              </a:defRPr>
            </a:lvl8pPr>
            <a:lvl9pPr marL="3886200" indent="-228600" algn="r" eaLnBrk="0" fontAlgn="base" hangingPunct="0">
              <a:spcBef>
                <a:spcPct val="0"/>
              </a:spcBef>
              <a:spcAft>
                <a:spcPct val="0"/>
              </a:spcAft>
              <a:tabLst>
                <a:tab pos="901700" algn="l"/>
              </a:tabLst>
              <a:defRPr>
                <a:solidFill>
                  <a:schemeClr val="tx1"/>
                </a:solidFill>
                <a:latin typeface="Arial" charset="0"/>
              </a:defRPr>
            </a:lvl9pPr>
          </a:lstStyle>
          <a:p>
            <a:pPr algn="l" eaLnBrk="1" hangingPunct="1">
              <a:lnSpc>
                <a:spcPct val="50000"/>
              </a:lnSpc>
              <a:spcBef>
                <a:spcPts val="200"/>
              </a:spcBef>
              <a:spcAft>
                <a:spcPts val="200"/>
              </a:spcAft>
              <a:defRPr/>
            </a:pPr>
            <a:r>
              <a:rPr lang="en-US" sz="900" dirty="0">
                <a:solidFill>
                  <a:schemeClr val="tx1">
                    <a:lumMod val="65000"/>
                    <a:lumOff val="35000"/>
                  </a:schemeClr>
                </a:solidFill>
              </a:rPr>
              <a:t>Dim. Activity</a:t>
            </a:r>
          </a:p>
          <a:p>
            <a:pPr algn="l" eaLnBrk="1" hangingPunct="1">
              <a:lnSpc>
                <a:spcPct val="50000"/>
              </a:lnSpc>
              <a:spcBef>
                <a:spcPts val="200"/>
              </a:spcBef>
              <a:spcAft>
                <a:spcPts val="200"/>
              </a:spcAft>
              <a:defRPr/>
            </a:pPr>
            <a:r>
              <a:rPr lang="en-US" sz="900" dirty="0">
                <a:solidFill>
                  <a:schemeClr val="tx1">
                    <a:lumMod val="65000"/>
                    <a:lumOff val="35000"/>
                  </a:schemeClr>
                </a:solidFill>
              </a:rPr>
              <a:t>Dim. GAAP</a:t>
            </a:r>
          </a:p>
          <a:p>
            <a:pPr algn="l" eaLnBrk="1" hangingPunct="1">
              <a:lnSpc>
                <a:spcPct val="50000"/>
              </a:lnSpc>
              <a:spcBef>
                <a:spcPts val="200"/>
              </a:spcBef>
              <a:spcAft>
                <a:spcPts val="200"/>
              </a:spcAft>
              <a:defRPr/>
            </a:pPr>
            <a:r>
              <a:rPr lang="en-US" sz="900" dirty="0">
                <a:solidFill>
                  <a:schemeClr val="bg1"/>
                </a:solidFill>
              </a:rPr>
              <a:t>Dim. Legal </a:t>
            </a:r>
            <a:r>
              <a:rPr lang="en-US" sz="900" dirty="0" err="1">
                <a:solidFill>
                  <a:schemeClr val="bg1"/>
                </a:solidFill>
              </a:rPr>
              <a:t>Orga</a:t>
            </a:r>
            <a:endParaRPr lang="en-US" sz="900" dirty="0">
              <a:solidFill>
                <a:schemeClr val="bg1"/>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a:t>
            </a:r>
            <a:r>
              <a:rPr lang="en-US" sz="900" dirty="0" err="1">
                <a:solidFill>
                  <a:schemeClr val="tx1">
                    <a:lumMod val="65000"/>
                    <a:lumOff val="35000"/>
                  </a:schemeClr>
                </a:solidFill>
              </a:rPr>
              <a:t>Mgmt</a:t>
            </a:r>
            <a:r>
              <a:rPr lang="en-US" sz="900" dirty="0">
                <a:solidFill>
                  <a:schemeClr val="tx1">
                    <a:lumMod val="65000"/>
                    <a:lumOff val="35000"/>
                  </a:schemeClr>
                </a:solidFill>
              </a:rPr>
              <a:t> </a:t>
            </a:r>
            <a:r>
              <a:rPr lang="en-US" sz="900" dirty="0" err="1">
                <a:solidFill>
                  <a:schemeClr val="tx1">
                    <a:lumMod val="65000"/>
                    <a:lumOff val="35000"/>
                  </a:schemeClr>
                </a:solidFill>
              </a:rPr>
              <a:t>Orga</a:t>
            </a:r>
            <a:endParaRPr lang="en-US" sz="9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Indicators</a:t>
            </a:r>
          </a:p>
          <a:p>
            <a:pPr algn="l" eaLnBrk="1" hangingPunct="1">
              <a:lnSpc>
                <a:spcPct val="50000"/>
              </a:lnSpc>
              <a:spcBef>
                <a:spcPts val="200"/>
              </a:spcBef>
              <a:spcAft>
                <a:spcPts val="200"/>
              </a:spcAft>
              <a:defRPr/>
            </a:pPr>
            <a:r>
              <a:rPr lang="en-US" sz="900" dirty="0">
                <a:solidFill>
                  <a:schemeClr val="tx1">
                    <a:lumMod val="65000"/>
                    <a:lumOff val="35000"/>
                  </a:schemeClr>
                </a:solidFill>
              </a:rPr>
              <a:t>Dim. Phase</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Period </a:t>
            </a:r>
          </a:p>
          <a:p>
            <a:pPr algn="l" eaLnBrk="1" hangingPunct="1">
              <a:lnSpc>
                <a:spcPct val="50000"/>
              </a:lnSpc>
              <a:spcBef>
                <a:spcPts val="200"/>
              </a:spcBef>
              <a:spcAft>
                <a:spcPts val="200"/>
              </a:spcAft>
              <a:defRPr/>
            </a:pPr>
            <a:r>
              <a:rPr lang="en-US" sz="900" dirty="0">
                <a:solidFill>
                  <a:schemeClr val="tx1">
                    <a:lumMod val="65000"/>
                    <a:lumOff val="35000"/>
                  </a:schemeClr>
                </a:solidFill>
              </a:rPr>
              <a:t>Dim. Currency</a:t>
            </a:r>
          </a:p>
          <a:p>
            <a:pPr algn="l" eaLnBrk="1" hangingPunct="1">
              <a:lnSpc>
                <a:spcPct val="50000"/>
              </a:lnSpc>
              <a:spcBef>
                <a:spcPts val="200"/>
              </a:spcBef>
              <a:spcAft>
                <a:spcPts val="200"/>
              </a:spcAft>
              <a:defRPr/>
            </a:pPr>
            <a:r>
              <a:rPr lang="en-US" sz="900" dirty="0">
                <a:solidFill>
                  <a:schemeClr val="tx1">
                    <a:lumMod val="65000"/>
                    <a:lumOff val="35000"/>
                  </a:schemeClr>
                </a:solidFill>
              </a:rPr>
              <a:t>Dim. Integration rate</a:t>
            </a:r>
          </a:p>
          <a:p>
            <a:pPr algn="l" eaLnBrk="1" hangingPunct="1">
              <a:lnSpc>
                <a:spcPct val="50000"/>
              </a:lnSpc>
              <a:spcBef>
                <a:spcPts val="200"/>
              </a:spcBef>
              <a:spcAft>
                <a:spcPts val="200"/>
              </a:spcAft>
              <a:defRPr/>
            </a:pPr>
            <a:endParaRPr lang="fr-FR" sz="700" dirty="0">
              <a:solidFill>
                <a:schemeClr val="tx1">
                  <a:lumMod val="65000"/>
                  <a:lumOff val="35000"/>
                </a:schemeClr>
              </a:solidFill>
            </a:endParaRPr>
          </a:p>
        </p:txBody>
      </p:sp>
    </p:spTree>
    <p:extLst>
      <p:ext uri="{BB962C8B-B14F-4D97-AF65-F5344CB8AC3E}">
        <p14:creationId xmlns:p14="http://schemas.microsoft.com/office/powerpoint/2010/main" val="1821760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589B4C41-92BF-473D-8CBF-8C9A564BF88E}" type="slidenum">
              <a:rPr lang="fr-FR" altLang="fr-FR" sz="900" b="0">
                <a:solidFill>
                  <a:schemeClr val="bg1"/>
                </a:solidFill>
              </a:rPr>
              <a:pPr algn="r" eaLnBrk="1" hangingPunct="1">
                <a:spcBef>
                  <a:spcPct val="0"/>
                </a:spcBef>
              </a:pPr>
              <a:t>18</a:t>
            </a:fld>
            <a:r>
              <a:rPr lang="fr-FR" altLang="fr-FR" sz="900" b="0">
                <a:solidFill>
                  <a:schemeClr val="bg1"/>
                </a:solidFill>
              </a:rPr>
              <a:t> •</a:t>
            </a:r>
          </a:p>
        </p:txBody>
      </p:sp>
      <p:sp>
        <p:nvSpPr>
          <p:cNvPr id="52227"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64551" name="Rectangle 2"/>
          <p:cNvSpPr>
            <a:spLocks noChangeArrowheads="1"/>
          </p:cNvSpPr>
          <p:nvPr/>
        </p:nvSpPr>
        <p:spPr bwMode="gray">
          <a:xfrm>
            <a:off x="671513" y="-31750"/>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defRPr/>
            </a:pPr>
            <a:r>
              <a:rPr lang="en-US" sz="2400" b="1" kern="0" dirty="0">
                <a:solidFill>
                  <a:srgbClr val="FF0000"/>
                </a:solidFill>
                <a:latin typeface="Arial"/>
                <a:ea typeface="+mj-ea"/>
                <a:cs typeface="+mj-cs"/>
              </a:rPr>
              <a:t>Dimension #3: legal organization</a:t>
            </a:r>
          </a:p>
          <a:p>
            <a:pPr algn="l">
              <a:defRPr/>
            </a:pPr>
            <a:r>
              <a:rPr lang="fr-FR" sz="2000" kern="0" dirty="0" err="1">
                <a:solidFill>
                  <a:srgbClr val="FF0000"/>
                </a:solidFill>
                <a:latin typeface="Arial"/>
                <a:ea typeface="+mj-ea"/>
                <a:cs typeface="+mj-cs"/>
              </a:rPr>
              <a:t>Demonstration</a:t>
            </a:r>
            <a:endParaRPr lang="fr-FR" sz="2400" dirty="0">
              <a:solidFill>
                <a:srgbClr val="FF0000"/>
              </a:solidFill>
              <a:latin typeface="Arial" charset="0"/>
            </a:endParaRPr>
          </a:p>
        </p:txBody>
      </p:sp>
      <p:grpSp>
        <p:nvGrpSpPr>
          <p:cNvPr id="3" name="Groupe 2"/>
          <p:cNvGrpSpPr/>
          <p:nvPr/>
        </p:nvGrpSpPr>
        <p:grpSpPr>
          <a:xfrm>
            <a:off x="3714750" y="1901063"/>
            <a:ext cx="792001" cy="3259073"/>
            <a:chOff x="-1293518" y="2162232"/>
            <a:chExt cx="792001" cy="3187644"/>
          </a:xfrm>
        </p:grpSpPr>
        <p:sp>
          <p:nvSpPr>
            <p:cNvPr id="9" name="Content Placeholder 2"/>
            <p:cNvSpPr txBox="1">
              <a:spLocks/>
            </p:cNvSpPr>
            <p:nvPr/>
          </p:nvSpPr>
          <p:spPr>
            <a:xfrm>
              <a:off x="-1293517" y="2162232"/>
              <a:ext cx="792000" cy="215900"/>
            </a:xfrm>
            <a:prstGeom prst="rect">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eaLnBrk="0" hangingPunct="0">
                <a:spcBef>
                  <a:spcPct val="10000"/>
                </a:spcBef>
                <a:defRPr/>
              </a:pPr>
              <a:r>
                <a:rPr lang="en-US" sz="900" kern="0" dirty="0">
                  <a:solidFill>
                    <a:schemeClr val="bg1"/>
                  </a:solidFill>
                </a:rPr>
                <a:t>VTD Group</a:t>
              </a:r>
            </a:p>
          </p:txBody>
        </p:sp>
        <p:sp>
          <p:nvSpPr>
            <p:cNvPr id="10" name="Content Placeholder 2"/>
            <p:cNvSpPr txBox="1">
              <a:spLocks/>
            </p:cNvSpPr>
            <p:nvPr/>
          </p:nvSpPr>
          <p:spPr bwMode="auto">
            <a:xfrm>
              <a:off x="-1244702" y="3156347"/>
              <a:ext cx="743184" cy="226980"/>
            </a:xfrm>
            <a:prstGeom prst="rect">
              <a:avLst/>
            </a:prstGeom>
            <a:solidFill>
              <a:srgbClr val="FF0000"/>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algn="ctr" eaLnBrk="0" hangingPunct="0">
                <a:lnSpc>
                  <a:spcPct val="80000"/>
                </a:lnSpc>
                <a:spcBef>
                  <a:spcPct val="40000"/>
                </a:spcBef>
                <a:buClr>
                  <a:schemeClr val="tx2"/>
                </a:buClr>
                <a:buSzPct val="60000"/>
                <a:defRPr/>
              </a:pPr>
              <a:r>
                <a:rPr lang="en-US" sz="1000" dirty="0">
                  <a:solidFill>
                    <a:schemeClr val="bg1"/>
                  </a:solidFill>
                </a:rPr>
                <a:t>Go between</a:t>
              </a:r>
            </a:p>
          </p:txBody>
        </p:sp>
        <p:sp>
          <p:nvSpPr>
            <p:cNvPr id="11" name="Content Placeholder 2"/>
            <p:cNvSpPr txBox="1">
              <a:spLocks/>
            </p:cNvSpPr>
            <p:nvPr/>
          </p:nvSpPr>
          <p:spPr bwMode="auto">
            <a:xfrm>
              <a:off x="-1293518" y="2378132"/>
              <a:ext cx="792000" cy="215900"/>
            </a:xfrm>
            <a:prstGeom prst="rect">
              <a:avLst/>
            </a:prstGeom>
            <a:solidFill>
              <a:srgbClr val="FF0000"/>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marL="271463" indent="-271463" algn="ctr" eaLnBrk="0" hangingPunct="0">
                <a:lnSpc>
                  <a:spcPct val="80000"/>
                </a:lnSpc>
                <a:spcBef>
                  <a:spcPct val="40000"/>
                </a:spcBef>
                <a:buClr>
                  <a:schemeClr val="tx2"/>
                </a:buClr>
                <a:buSzPct val="60000"/>
                <a:defRPr/>
              </a:pPr>
              <a:r>
                <a:rPr lang="en-US" sz="1000" kern="0">
                  <a:solidFill>
                    <a:schemeClr val="bg1"/>
                  </a:solidFill>
                </a:rPr>
                <a:t>Zone</a:t>
              </a:r>
            </a:p>
          </p:txBody>
        </p:sp>
        <p:sp>
          <p:nvSpPr>
            <p:cNvPr id="12" name="Content Placeholder 2"/>
            <p:cNvSpPr txBox="1">
              <a:spLocks/>
            </p:cNvSpPr>
            <p:nvPr/>
          </p:nvSpPr>
          <p:spPr bwMode="auto">
            <a:xfrm>
              <a:off x="-1224065" y="5167118"/>
              <a:ext cx="722547" cy="182758"/>
            </a:xfrm>
            <a:prstGeom prst="rect">
              <a:avLst/>
            </a:prstGeom>
            <a:solidFill>
              <a:srgbClr val="FF0000"/>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marL="271463" indent="-271463" algn="ctr" eaLnBrk="0" hangingPunct="0">
                <a:lnSpc>
                  <a:spcPct val="80000"/>
                </a:lnSpc>
                <a:spcBef>
                  <a:spcPct val="40000"/>
                </a:spcBef>
                <a:buClr>
                  <a:schemeClr val="tx2"/>
                </a:buClr>
                <a:buSzPct val="60000"/>
                <a:defRPr/>
              </a:pPr>
              <a:r>
                <a:rPr lang="en-US" sz="1000" kern="0" dirty="0">
                  <a:solidFill>
                    <a:schemeClr val="bg1"/>
                  </a:solidFill>
                </a:rPr>
                <a:t>Entity</a:t>
              </a:r>
            </a:p>
          </p:txBody>
        </p:sp>
        <p:sp>
          <p:nvSpPr>
            <p:cNvPr id="14" name="Content Placeholder 2"/>
            <p:cNvSpPr txBox="1">
              <a:spLocks/>
            </p:cNvSpPr>
            <p:nvPr/>
          </p:nvSpPr>
          <p:spPr bwMode="auto">
            <a:xfrm>
              <a:off x="-1293518" y="2596124"/>
              <a:ext cx="792000" cy="215900"/>
            </a:xfrm>
            <a:prstGeom prst="rect">
              <a:avLst/>
            </a:prstGeom>
            <a:solidFill>
              <a:srgbClr val="FF0000"/>
            </a:solidFill>
            <a:ln>
              <a:headEnd/>
              <a:tailEnd/>
            </a:ln>
          </p:spPr>
          <p:style>
            <a:lnRef idx="0">
              <a:schemeClr val="accent6"/>
            </a:lnRef>
            <a:fillRef idx="3">
              <a:schemeClr val="accent6"/>
            </a:fillRef>
            <a:effectRef idx="3">
              <a:schemeClr val="accent6"/>
            </a:effectRef>
            <a:fontRef idx="minor">
              <a:schemeClr val="lt1"/>
            </a:fontRef>
          </p:style>
          <p:txBody>
            <a:bodyPr lIns="0" tIns="0" rIns="0" bIns="0" anchor="ctr"/>
            <a:lstStyle/>
            <a:p>
              <a:pPr marL="271463" indent="-271463" algn="ctr" eaLnBrk="0" hangingPunct="0">
                <a:lnSpc>
                  <a:spcPct val="80000"/>
                </a:lnSpc>
                <a:spcBef>
                  <a:spcPct val="40000"/>
                </a:spcBef>
                <a:buClr>
                  <a:schemeClr val="tx2"/>
                </a:buClr>
                <a:buSzPct val="60000"/>
                <a:defRPr/>
              </a:pPr>
              <a:r>
                <a:rPr lang="en-US" sz="1000" kern="0" dirty="0">
                  <a:solidFill>
                    <a:schemeClr val="bg1"/>
                  </a:solidFill>
                </a:rPr>
                <a:t>Country</a:t>
              </a:r>
            </a:p>
          </p:txBody>
        </p:sp>
      </p:grpSp>
      <p:pic>
        <p:nvPicPr>
          <p:cNvPr id="2054" name="Picture 6"/>
          <p:cNvPicPr>
            <a:picLocks noChangeAspect="1" noChangeArrowheads="1"/>
          </p:cNvPicPr>
          <p:nvPr/>
        </p:nvPicPr>
        <p:blipFill rotWithShape="1">
          <a:blip r:embed="rId2">
            <a:extLst>
              <a:ext uri="{28A0092B-C50C-407E-A947-70E740481C1C}">
                <a14:useLocalDpi xmlns:a14="http://schemas.microsoft.com/office/drawing/2010/main" val="0"/>
              </a:ext>
            </a:extLst>
          </a:blip>
          <a:srcRect b="7120"/>
          <a:stretch/>
        </p:blipFill>
        <p:spPr bwMode="auto">
          <a:xfrm>
            <a:off x="342900" y="809625"/>
            <a:ext cx="3325416" cy="52187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6800" y="809625"/>
            <a:ext cx="3409950" cy="5238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173923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2598" y="734217"/>
            <a:ext cx="2416328" cy="50530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4274"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A20911B0-4D22-4A37-996F-F523E066C95A}" type="slidenum">
              <a:rPr lang="en-US" altLang="fr-FR" sz="900" b="0">
                <a:solidFill>
                  <a:schemeClr val="bg1"/>
                </a:solidFill>
              </a:rPr>
              <a:pPr algn="r" eaLnBrk="1" hangingPunct="1">
                <a:spcBef>
                  <a:spcPct val="0"/>
                </a:spcBef>
              </a:pPr>
              <a:t>19</a:t>
            </a:fld>
            <a:r>
              <a:rPr lang="en-US" altLang="fr-FR" sz="900" b="0">
                <a:solidFill>
                  <a:schemeClr val="bg1"/>
                </a:solidFill>
              </a:rPr>
              <a:t> •</a:t>
            </a:r>
          </a:p>
        </p:txBody>
      </p:sp>
      <p:sp>
        <p:nvSpPr>
          <p:cNvPr id="54275"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54279" name="Content Placeholder 24"/>
          <p:cNvSpPr>
            <a:spLocks/>
          </p:cNvSpPr>
          <p:nvPr/>
        </p:nvSpPr>
        <p:spPr bwMode="auto">
          <a:xfrm>
            <a:off x="4340225" y="4276725"/>
            <a:ext cx="4805363" cy="173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273050" indent="-271463"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r>
              <a:rPr lang="en-US" altLang="fr-FR" sz="1400" dirty="0"/>
              <a:t>5 management unit characteristics are defined in the management organization dimension</a:t>
            </a:r>
          </a:p>
          <a:p>
            <a:pPr lvl="1">
              <a:buFont typeface="Wingdings" pitchFamily="2" charset="2"/>
              <a:buChar char="l"/>
            </a:pPr>
            <a:r>
              <a:rPr lang="en-US" altLang="fr-FR" sz="1400" dirty="0">
                <a:solidFill>
                  <a:schemeClr val="tx1">
                    <a:lumMod val="65000"/>
                    <a:lumOff val="35000"/>
                  </a:schemeClr>
                </a:solidFill>
              </a:rPr>
              <a:t>Type of contract: </a:t>
            </a:r>
            <a:r>
              <a:rPr lang="en-US" altLang="fr-FR" sz="1400" dirty="0"/>
              <a:t>contract, contract bundle, profit center</a:t>
            </a:r>
          </a:p>
          <a:p>
            <a:pPr lvl="1">
              <a:buFont typeface="Wingdings" pitchFamily="2" charset="2"/>
              <a:buChar char="l"/>
            </a:pPr>
            <a:r>
              <a:rPr lang="en-US" altLang="fr-FR" sz="1400" dirty="0">
                <a:solidFill>
                  <a:schemeClr val="tx1">
                    <a:lumMod val="65000"/>
                    <a:lumOff val="35000"/>
                  </a:schemeClr>
                </a:solidFill>
              </a:rPr>
              <a:t>Contract status: </a:t>
            </a:r>
            <a:r>
              <a:rPr lang="en-US" altLang="fr-FR" sz="1400" dirty="0"/>
              <a:t>current, lost, internal growth, external growth</a:t>
            </a:r>
          </a:p>
          <a:p>
            <a:pPr lvl="1">
              <a:buFont typeface="Wingdings" pitchFamily="2" charset="2"/>
              <a:buChar char="l"/>
            </a:pPr>
            <a:r>
              <a:rPr lang="en-US" altLang="fr-FR" sz="1400" dirty="0">
                <a:solidFill>
                  <a:schemeClr val="tx1">
                    <a:lumMod val="65000"/>
                    <a:lumOff val="35000"/>
                  </a:schemeClr>
                </a:solidFill>
              </a:rPr>
              <a:t>Start date</a:t>
            </a:r>
          </a:p>
          <a:p>
            <a:pPr lvl="1">
              <a:buFont typeface="Wingdings" pitchFamily="2" charset="2"/>
              <a:buChar char="l"/>
            </a:pPr>
            <a:r>
              <a:rPr lang="en-US" altLang="fr-FR" sz="1400" dirty="0">
                <a:solidFill>
                  <a:schemeClr val="tx1">
                    <a:lumMod val="65000"/>
                    <a:lumOff val="35000"/>
                  </a:schemeClr>
                </a:solidFill>
              </a:rPr>
              <a:t>End date </a:t>
            </a:r>
            <a:r>
              <a:rPr lang="en-US" altLang="fr-FR" sz="1400" dirty="0"/>
              <a:t>(with and without option years)</a:t>
            </a:r>
          </a:p>
          <a:p>
            <a:pPr lvl="1">
              <a:buFont typeface="Wingdings" pitchFamily="2" charset="2"/>
              <a:buChar char="l"/>
            </a:pPr>
            <a:r>
              <a:rPr lang="en-US" altLang="fr-FR" sz="1400" dirty="0">
                <a:solidFill>
                  <a:schemeClr val="tx1">
                    <a:lumMod val="65000"/>
                    <a:lumOff val="35000"/>
                  </a:schemeClr>
                </a:solidFill>
              </a:rPr>
              <a:t>Sub activity</a:t>
            </a:r>
          </a:p>
          <a:p>
            <a:pPr lvl="1">
              <a:buFont typeface="Wingdings" pitchFamily="2" charset="2"/>
              <a:buChar char="l"/>
            </a:pPr>
            <a:r>
              <a:rPr lang="en-US" altLang="fr-FR" sz="1400" dirty="0">
                <a:solidFill>
                  <a:schemeClr val="tx1">
                    <a:lumMod val="65000"/>
                    <a:lumOff val="35000"/>
                  </a:schemeClr>
                </a:solidFill>
              </a:rPr>
              <a:t>Business model</a:t>
            </a:r>
          </a:p>
          <a:p>
            <a:pPr lvl="1">
              <a:buClr>
                <a:schemeClr val="accent2"/>
              </a:buClr>
              <a:buFont typeface="Wingdings" pitchFamily="2" charset="2"/>
              <a:buChar char="l"/>
            </a:pPr>
            <a:endParaRPr lang="en-US" altLang="fr-FR" sz="1400" dirty="0"/>
          </a:p>
        </p:txBody>
      </p:sp>
      <p:sp>
        <p:nvSpPr>
          <p:cNvPr id="54276" name="Rectangle 2"/>
          <p:cNvSpPr>
            <a:spLocks noChangeArrowheads="1"/>
          </p:cNvSpPr>
          <p:nvPr/>
        </p:nvSpPr>
        <p:spPr bwMode="gray">
          <a:xfrm>
            <a:off x="682625" y="-31750"/>
            <a:ext cx="7839075" cy="690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dirty="0"/>
              <a:t>Dimension #4: Management organization</a:t>
            </a:r>
          </a:p>
          <a:p>
            <a:pPr eaLnBrk="1" hangingPunct="1">
              <a:spcBef>
                <a:spcPct val="0"/>
              </a:spcBef>
            </a:pPr>
            <a:r>
              <a:rPr lang="en-US" altLang="fr-FR" sz="2000" b="0" dirty="0"/>
              <a:t>Demonstration</a:t>
            </a:r>
          </a:p>
        </p:txBody>
      </p:sp>
      <p:sp>
        <p:nvSpPr>
          <p:cNvPr id="54280" name="Freeform 15"/>
          <p:cNvSpPr>
            <a:spLocks noEditPoints="1"/>
          </p:cNvSpPr>
          <p:nvPr/>
        </p:nvSpPr>
        <p:spPr bwMode="auto">
          <a:xfrm>
            <a:off x="292100" y="3327400"/>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2" name="Accolade fermante 11"/>
          <p:cNvSpPr/>
          <p:nvPr/>
        </p:nvSpPr>
        <p:spPr bwMode="auto">
          <a:xfrm>
            <a:off x="3543233" y="3500282"/>
            <a:ext cx="95693" cy="671232"/>
          </a:xfrm>
          <a:prstGeom prst="rightBrace">
            <a:avLst>
              <a:gd name="adj1" fmla="val 30555"/>
              <a:gd name="adj2" fmla="val 50000"/>
            </a:avLst>
          </a:prstGeom>
          <a:ln>
            <a:solidFill>
              <a:srgbClr val="FF0000"/>
            </a:solidFill>
            <a:headEnd type="none" w="med" len="med"/>
            <a:tailEnd type="none" w="med" len="med"/>
          </a:ln>
        </p:spPr>
        <p:style>
          <a:lnRef idx="2">
            <a:schemeClr val="accent1"/>
          </a:lnRef>
          <a:fillRef idx="0">
            <a:schemeClr val="accent1"/>
          </a:fillRef>
          <a:effectRef idx="1">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1450" y="3485746"/>
            <a:ext cx="4994275" cy="6577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AutoShape 8">
            <a:extLst>
              <a:ext uri="{FF2B5EF4-FFF2-40B4-BE49-F238E27FC236}">
                <a16:creationId xmlns:a16="http://schemas.microsoft.com/office/drawing/2014/main" id="{188F63A1-0F57-4F0F-A1D0-6CDE6988DC93}"/>
              </a:ext>
            </a:extLst>
          </p:cNvPr>
          <p:cNvSpPr>
            <a:spLocks noChangeArrowheads="1"/>
          </p:cNvSpPr>
          <p:nvPr/>
        </p:nvSpPr>
        <p:spPr bwMode="auto">
          <a:xfrm>
            <a:off x="7818850" y="65445"/>
            <a:ext cx="1258888" cy="1152525"/>
          </a:xfrm>
          <a:prstGeom prst="roundRect">
            <a:avLst>
              <a:gd name="adj" fmla="val 4407"/>
            </a:avLst>
          </a:prstGeom>
          <a:ln>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l">
              <a:defRPr/>
            </a:pPr>
            <a:endParaRPr lang="en-US" sz="2200" i="1"/>
          </a:p>
        </p:txBody>
      </p:sp>
      <p:sp>
        <p:nvSpPr>
          <p:cNvPr id="17" name="Rounded Rectangle 9">
            <a:extLst>
              <a:ext uri="{FF2B5EF4-FFF2-40B4-BE49-F238E27FC236}">
                <a16:creationId xmlns:a16="http://schemas.microsoft.com/office/drawing/2014/main" id="{4DD73951-3450-4732-9C53-091DAA7F4947}"/>
              </a:ext>
            </a:extLst>
          </p:cNvPr>
          <p:cNvSpPr>
            <a:spLocks noChangeArrowheads="1"/>
          </p:cNvSpPr>
          <p:nvPr/>
        </p:nvSpPr>
        <p:spPr bwMode="auto">
          <a:xfrm>
            <a:off x="7829963" y="440053"/>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18" name="TextBox 143">
            <a:extLst>
              <a:ext uri="{FF2B5EF4-FFF2-40B4-BE49-F238E27FC236}">
                <a16:creationId xmlns:a16="http://schemas.microsoft.com/office/drawing/2014/main" id="{D5E34FDA-A9CD-4266-9FED-F08002A2280C}"/>
              </a:ext>
            </a:extLst>
          </p:cNvPr>
          <p:cNvSpPr txBox="1">
            <a:spLocks noChangeArrowheads="1"/>
          </p:cNvSpPr>
          <p:nvPr/>
        </p:nvSpPr>
        <p:spPr bwMode="auto">
          <a:xfrm>
            <a:off x="7818850" y="87670"/>
            <a:ext cx="1162050"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tabLst>
                <a:tab pos="901700" algn="l"/>
              </a:tabLst>
              <a:defRPr>
                <a:solidFill>
                  <a:schemeClr val="tx1"/>
                </a:solidFill>
                <a:latin typeface="Arial" charset="0"/>
              </a:defRPr>
            </a:lvl1pPr>
            <a:lvl2pPr marL="742950" indent="-285750" eaLnBrk="0" hangingPunct="0">
              <a:tabLst>
                <a:tab pos="901700" algn="l"/>
              </a:tabLst>
              <a:defRPr>
                <a:solidFill>
                  <a:schemeClr val="tx1"/>
                </a:solidFill>
                <a:latin typeface="Arial" charset="0"/>
              </a:defRPr>
            </a:lvl2pPr>
            <a:lvl3pPr marL="1143000" indent="-228600" eaLnBrk="0" hangingPunct="0">
              <a:tabLst>
                <a:tab pos="901700" algn="l"/>
              </a:tabLst>
              <a:defRPr>
                <a:solidFill>
                  <a:schemeClr val="tx1"/>
                </a:solidFill>
                <a:latin typeface="Arial" charset="0"/>
              </a:defRPr>
            </a:lvl3pPr>
            <a:lvl4pPr marL="1600200" indent="-228600" eaLnBrk="0" hangingPunct="0">
              <a:tabLst>
                <a:tab pos="901700" algn="l"/>
              </a:tabLst>
              <a:defRPr>
                <a:solidFill>
                  <a:schemeClr val="tx1"/>
                </a:solidFill>
                <a:latin typeface="Arial" charset="0"/>
              </a:defRPr>
            </a:lvl4pPr>
            <a:lvl5pPr marL="2057400" indent="-228600" eaLnBrk="0" hangingPunct="0">
              <a:tabLst>
                <a:tab pos="901700" algn="l"/>
              </a:tabLst>
              <a:defRPr>
                <a:solidFill>
                  <a:schemeClr val="tx1"/>
                </a:solidFill>
                <a:latin typeface="Arial" charset="0"/>
              </a:defRPr>
            </a:lvl5pPr>
            <a:lvl6pPr marL="2514600" indent="-228600" algn="r" eaLnBrk="0" fontAlgn="base" hangingPunct="0">
              <a:spcBef>
                <a:spcPct val="0"/>
              </a:spcBef>
              <a:spcAft>
                <a:spcPct val="0"/>
              </a:spcAft>
              <a:tabLst>
                <a:tab pos="901700" algn="l"/>
              </a:tabLst>
              <a:defRPr>
                <a:solidFill>
                  <a:schemeClr val="tx1"/>
                </a:solidFill>
                <a:latin typeface="Arial" charset="0"/>
              </a:defRPr>
            </a:lvl6pPr>
            <a:lvl7pPr marL="2971800" indent="-228600" algn="r" eaLnBrk="0" fontAlgn="base" hangingPunct="0">
              <a:spcBef>
                <a:spcPct val="0"/>
              </a:spcBef>
              <a:spcAft>
                <a:spcPct val="0"/>
              </a:spcAft>
              <a:tabLst>
                <a:tab pos="901700" algn="l"/>
              </a:tabLst>
              <a:defRPr>
                <a:solidFill>
                  <a:schemeClr val="tx1"/>
                </a:solidFill>
                <a:latin typeface="Arial" charset="0"/>
              </a:defRPr>
            </a:lvl7pPr>
            <a:lvl8pPr marL="3429000" indent="-228600" algn="r" eaLnBrk="0" fontAlgn="base" hangingPunct="0">
              <a:spcBef>
                <a:spcPct val="0"/>
              </a:spcBef>
              <a:spcAft>
                <a:spcPct val="0"/>
              </a:spcAft>
              <a:tabLst>
                <a:tab pos="901700" algn="l"/>
              </a:tabLst>
              <a:defRPr>
                <a:solidFill>
                  <a:schemeClr val="tx1"/>
                </a:solidFill>
                <a:latin typeface="Arial" charset="0"/>
              </a:defRPr>
            </a:lvl8pPr>
            <a:lvl9pPr marL="3886200" indent="-228600" algn="r" eaLnBrk="0" fontAlgn="base" hangingPunct="0">
              <a:spcBef>
                <a:spcPct val="0"/>
              </a:spcBef>
              <a:spcAft>
                <a:spcPct val="0"/>
              </a:spcAft>
              <a:tabLst>
                <a:tab pos="901700" algn="l"/>
              </a:tabLst>
              <a:defRPr>
                <a:solidFill>
                  <a:schemeClr val="tx1"/>
                </a:solidFill>
                <a:latin typeface="Arial" charset="0"/>
              </a:defRPr>
            </a:lvl9pPr>
          </a:lstStyle>
          <a:p>
            <a:pPr algn="l" eaLnBrk="1" hangingPunct="1">
              <a:lnSpc>
                <a:spcPct val="50000"/>
              </a:lnSpc>
              <a:spcBef>
                <a:spcPts val="200"/>
              </a:spcBef>
              <a:spcAft>
                <a:spcPts val="200"/>
              </a:spcAft>
              <a:defRPr/>
            </a:pPr>
            <a:r>
              <a:rPr lang="en-US" sz="900" dirty="0">
                <a:solidFill>
                  <a:schemeClr val="tx1">
                    <a:lumMod val="65000"/>
                    <a:lumOff val="35000"/>
                  </a:schemeClr>
                </a:solidFill>
              </a:rPr>
              <a:t>Dim. Activity</a:t>
            </a:r>
          </a:p>
          <a:p>
            <a:pPr algn="l" eaLnBrk="1" hangingPunct="1">
              <a:lnSpc>
                <a:spcPct val="50000"/>
              </a:lnSpc>
              <a:spcBef>
                <a:spcPts val="200"/>
              </a:spcBef>
              <a:spcAft>
                <a:spcPts val="200"/>
              </a:spcAft>
              <a:defRPr/>
            </a:pPr>
            <a:r>
              <a:rPr lang="en-US" sz="900" dirty="0">
                <a:solidFill>
                  <a:schemeClr val="tx1">
                    <a:lumMod val="65000"/>
                    <a:lumOff val="35000"/>
                  </a:schemeClr>
                </a:solidFill>
              </a:rPr>
              <a:t>Dim. GAAP</a:t>
            </a:r>
          </a:p>
          <a:p>
            <a:pPr algn="l" eaLnBrk="1" hangingPunct="1">
              <a:lnSpc>
                <a:spcPct val="50000"/>
              </a:lnSpc>
              <a:spcBef>
                <a:spcPts val="200"/>
              </a:spcBef>
              <a:spcAft>
                <a:spcPts val="200"/>
              </a:spcAft>
              <a:defRPr/>
            </a:pPr>
            <a:r>
              <a:rPr lang="en-US" sz="900" dirty="0">
                <a:solidFill>
                  <a:schemeClr val="tx1">
                    <a:lumMod val="65000"/>
                    <a:lumOff val="35000"/>
                  </a:schemeClr>
                </a:solidFill>
              </a:rPr>
              <a:t>Dim. Legal </a:t>
            </a:r>
            <a:r>
              <a:rPr lang="en-US" sz="900" dirty="0" err="1">
                <a:solidFill>
                  <a:schemeClr val="tx1">
                    <a:lumMod val="65000"/>
                    <a:lumOff val="35000"/>
                  </a:schemeClr>
                </a:solidFill>
              </a:rPr>
              <a:t>Orga</a:t>
            </a:r>
            <a:endParaRPr lang="en-US" sz="9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bg1"/>
                </a:solidFill>
              </a:rPr>
              <a:t>Dim. </a:t>
            </a:r>
            <a:r>
              <a:rPr lang="en-US" sz="900" dirty="0" err="1">
                <a:solidFill>
                  <a:schemeClr val="bg1"/>
                </a:solidFill>
              </a:rPr>
              <a:t>Mgmt</a:t>
            </a:r>
            <a:r>
              <a:rPr lang="en-US" sz="900" dirty="0">
                <a:solidFill>
                  <a:schemeClr val="bg1"/>
                </a:solidFill>
              </a:rPr>
              <a:t> </a:t>
            </a:r>
            <a:r>
              <a:rPr lang="en-US" sz="900" dirty="0" err="1">
                <a:solidFill>
                  <a:schemeClr val="bg1"/>
                </a:solidFill>
              </a:rPr>
              <a:t>Orga</a:t>
            </a:r>
            <a:endParaRPr lang="en-US" sz="900" dirty="0">
              <a:solidFill>
                <a:schemeClr val="bg1"/>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Indicators</a:t>
            </a:r>
          </a:p>
          <a:p>
            <a:pPr algn="l" eaLnBrk="1" hangingPunct="1">
              <a:lnSpc>
                <a:spcPct val="50000"/>
              </a:lnSpc>
              <a:spcBef>
                <a:spcPts val="200"/>
              </a:spcBef>
              <a:spcAft>
                <a:spcPts val="200"/>
              </a:spcAft>
              <a:defRPr/>
            </a:pPr>
            <a:r>
              <a:rPr lang="en-US" sz="900" dirty="0">
                <a:solidFill>
                  <a:schemeClr val="tx1">
                    <a:lumMod val="65000"/>
                    <a:lumOff val="35000"/>
                  </a:schemeClr>
                </a:solidFill>
              </a:rPr>
              <a:t>Dim. Phase</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Period </a:t>
            </a:r>
          </a:p>
          <a:p>
            <a:pPr algn="l" eaLnBrk="1" hangingPunct="1">
              <a:lnSpc>
                <a:spcPct val="50000"/>
              </a:lnSpc>
              <a:spcBef>
                <a:spcPts val="200"/>
              </a:spcBef>
              <a:spcAft>
                <a:spcPts val="200"/>
              </a:spcAft>
              <a:defRPr/>
            </a:pPr>
            <a:r>
              <a:rPr lang="en-US" sz="900" dirty="0">
                <a:solidFill>
                  <a:schemeClr val="tx1">
                    <a:lumMod val="65000"/>
                    <a:lumOff val="35000"/>
                  </a:schemeClr>
                </a:solidFill>
              </a:rPr>
              <a:t>Dim. Currency</a:t>
            </a:r>
          </a:p>
          <a:p>
            <a:pPr algn="l" eaLnBrk="1" hangingPunct="1">
              <a:lnSpc>
                <a:spcPct val="50000"/>
              </a:lnSpc>
              <a:spcBef>
                <a:spcPts val="200"/>
              </a:spcBef>
              <a:spcAft>
                <a:spcPts val="200"/>
              </a:spcAft>
              <a:defRPr/>
            </a:pPr>
            <a:r>
              <a:rPr lang="en-US" sz="900" dirty="0">
                <a:solidFill>
                  <a:schemeClr val="tx1">
                    <a:lumMod val="65000"/>
                    <a:lumOff val="35000"/>
                  </a:schemeClr>
                </a:solidFill>
              </a:rPr>
              <a:t>Dim. Integration rate</a:t>
            </a:r>
          </a:p>
          <a:p>
            <a:pPr algn="l" eaLnBrk="1" hangingPunct="1">
              <a:lnSpc>
                <a:spcPct val="50000"/>
              </a:lnSpc>
              <a:spcBef>
                <a:spcPts val="200"/>
              </a:spcBef>
              <a:spcAft>
                <a:spcPts val="200"/>
              </a:spcAft>
              <a:defRPr/>
            </a:pPr>
            <a:endParaRPr lang="fr-FR" sz="700" dirty="0">
              <a:solidFill>
                <a:schemeClr val="tx1">
                  <a:lumMod val="65000"/>
                  <a:lumOff val="35000"/>
                </a:schemeClr>
              </a:solidFill>
            </a:endParaRPr>
          </a:p>
        </p:txBody>
      </p:sp>
    </p:spTree>
    <p:extLst>
      <p:ext uri="{BB962C8B-B14F-4D97-AF65-F5344CB8AC3E}">
        <p14:creationId xmlns:p14="http://schemas.microsoft.com/office/powerpoint/2010/main" val="5652337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116958" y="2868656"/>
            <a:ext cx="8644270" cy="425303"/>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23557"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F09B8652-69BD-43FA-8916-2885E4D49615}" type="slidenum">
              <a:rPr lang="fr-FR" altLang="fr-FR" sz="900" b="0">
                <a:solidFill>
                  <a:schemeClr val="bg1"/>
                </a:solidFill>
              </a:rPr>
              <a:pPr algn="r" eaLnBrk="1" hangingPunct="1">
                <a:spcBef>
                  <a:spcPct val="0"/>
                </a:spcBef>
              </a:pPr>
              <a:t>2</a:t>
            </a:fld>
            <a:r>
              <a:rPr lang="fr-FR" altLang="fr-FR" sz="900" b="0">
                <a:solidFill>
                  <a:schemeClr val="bg1"/>
                </a:solidFill>
              </a:rPr>
              <a:t> •</a:t>
            </a:r>
          </a:p>
        </p:txBody>
      </p:sp>
      <p:pic>
        <p:nvPicPr>
          <p:cNvPr id="23558" name="Picture 7" descr="visuel_chapitre"/>
          <p:cNvPicPr>
            <a:picLocks noChangeAspect="1" noChangeArrowheads="1"/>
          </p:cNvPicPr>
          <p:nvPr/>
        </p:nvPicPr>
        <p:blipFill>
          <a:blip r:embed="rId3">
            <a:extLst>
              <a:ext uri="{28A0092B-C50C-407E-A947-70E740481C1C}">
                <a14:useLocalDpi xmlns:a14="http://schemas.microsoft.com/office/drawing/2010/main" val="0"/>
              </a:ext>
            </a:extLst>
          </a:blip>
          <a:srcRect l="4631" t="10364" r="4631" b="9990"/>
          <a:stretch>
            <a:fillRect/>
          </a:stretch>
        </p:blipFill>
        <p:spPr bwMode="auto">
          <a:xfrm>
            <a:off x="0" y="0"/>
            <a:ext cx="9144000"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9" name="Rectangle 10"/>
          <p:cNvSpPr>
            <a:spLocks noGrp="1" noChangeArrowheads="1"/>
          </p:cNvSpPr>
          <p:nvPr>
            <p:ph type="subTitle" idx="4294967295"/>
          </p:nvPr>
        </p:nvSpPr>
        <p:spPr>
          <a:xfrm>
            <a:off x="685800" y="2881313"/>
            <a:ext cx="7835900" cy="3154362"/>
          </a:xfrm>
        </p:spPr>
        <p:txBody>
          <a:bodyPr anchor="ctr"/>
          <a:lstStyle/>
          <a:p>
            <a:pPr marL="514350" indent="-514350" eaLnBrk="1" hangingPunct="1">
              <a:buFontTx/>
              <a:buAutoNum type="arabicPeriod"/>
            </a:pPr>
            <a:r>
              <a:rPr lang="fr-FR" altLang="fr-FR" dirty="0"/>
              <a:t>Introduction</a:t>
            </a:r>
            <a:endParaRPr lang="en-US" altLang="fr-FR" dirty="0"/>
          </a:p>
          <a:p>
            <a:pPr marL="514350" indent="-514350" eaLnBrk="1" hangingPunct="1">
              <a:buFontTx/>
              <a:buAutoNum type="arabicPeriod"/>
            </a:pPr>
            <a:r>
              <a:rPr lang="en-US" altLang="fr-FR" dirty="0"/>
              <a:t>Connection</a:t>
            </a:r>
            <a:r>
              <a:rPr lang="fr-FR" altLang="fr-FR" dirty="0"/>
              <a:t> to Tango</a:t>
            </a:r>
            <a:endParaRPr lang="en-US" altLang="fr-FR" dirty="0"/>
          </a:p>
          <a:p>
            <a:pPr marL="514350" indent="-514350" eaLnBrk="1" hangingPunct="1">
              <a:buFontTx/>
              <a:buAutoNum type="arabicPeriod"/>
            </a:pPr>
            <a:r>
              <a:rPr lang="en-US" altLang="fr-FR" dirty="0"/>
              <a:t>Tango Core Model Dimension</a:t>
            </a:r>
          </a:p>
          <a:p>
            <a:pPr marL="514350" indent="-514350" eaLnBrk="1" hangingPunct="1">
              <a:buFontTx/>
              <a:buAutoNum type="arabicPeriod"/>
            </a:pPr>
            <a:r>
              <a:rPr lang="en-US" altLang="fr-FR" dirty="0"/>
              <a:t>Tango Core Model Navigation</a:t>
            </a:r>
          </a:p>
          <a:p>
            <a:pPr marL="514350" indent="-514350" eaLnBrk="1" hangingPunct="1">
              <a:buFontTx/>
              <a:buAutoNum type="arabicPeriod"/>
            </a:pPr>
            <a:r>
              <a:rPr lang="en-US" altLang="fr-FR" dirty="0"/>
              <a:t>Data input process</a:t>
            </a:r>
          </a:p>
          <a:p>
            <a:pPr marL="514350" indent="-514350" eaLnBrk="1" hangingPunct="1">
              <a:buFontTx/>
              <a:buAutoNum type="arabicPeriod"/>
            </a:pPr>
            <a:r>
              <a:rPr lang="en-US" altLang="fr-FR" dirty="0"/>
              <a:t>Main cubes in Tango Core Model</a:t>
            </a:r>
          </a:p>
          <a:p>
            <a:pPr marL="514350" indent="-514350" eaLnBrk="1" hangingPunct="1">
              <a:buFontTx/>
              <a:buAutoNum type="arabicPeriod"/>
            </a:pPr>
            <a:r>
              <a:rPr lang="en-US" altLang="fr-FR" dirty="0"/>
              <a:t>Standard reports presentation</a:t>
            </a:r>
          </a:p>
          <a:p>
            <a:pPr marL="514350" indent="-514350" eaLnBrk="1" hangingPunct="1">
              <a:buFontTx/>
              <a:buAutoNum type="arabicPeriod"/>
            </a:pPr>
            <a:r>
              <a:rPr lang="en-US" altLang="fr-FR" dirty="0"/>
              <a:t>Reports customizing</a:t>
            </a:r>
          </a:p>
        </p:txBody>
      </p:sp>
      <p:sp>
        <p:nvSpPr>
          <p:cNvPr id="23560"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pic>
        <p:nvPicPr>
          <p:cNvPr id="23561" name="Imag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66038" y="146050"/>
            <a:ext cx="1169987"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A20911B0-4D22-4A37-996F-F523E066C95A}" type="slidenum">
              <a:rPr lang="en-US" altLang="fr-FR" sz="900" b="0">
                <a:solidFill>
                  <a:schemeClr val="bg1"/>
                </a:solidFill>
              </a:rPr>
              <a:pPr algn="r" eaLnBrk="1" hangingPunct="1">
                <a:spcBef>
                  <a:spcPct val="0"/>
                </a:spcBef>
              </a:pPr>
              <a:t>20</a:t>
            </a:fld>
            <a:r>
              <a:rPr lang="en-US" altLang="fr-FR" sz="900" b="0">
                <a:solidFill>
                  <a:schemeClr val="bg1"/>
                </a:solidFill>
              </a:rPr>
              <a:t> •</a:t>
            </a:r>
          </a:p>
        </p:txBody>
      </p:sp>
      <p:sp>
        <p:nvSpPr>
          <p:cNvPr id="54275"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54279" name="Content Placeholder 24"/>
          <p:cNvSpPr>
            <a:spLocks/>
          </p:cNvSpPr>
          <p:nvPr/>
        </p:nvSpPr>
        <p:spPr bwMode="auto">
          <a:xfrm>
            <a:off x="4338637" y="3465372"/>
            <a:ext cx="4805363" cy="173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273050" indent="-271463"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r>
              <a:rPr lang="en-US" altLang="fr-FR" sz="1800" b="0" dirty="0"/>
              <a:t>A parallel hierarchy has been created to identify PMM eligible contracts</a:t>
            </a:r>
            <a:endParaRPr lang="en-US" altLang="fr-FR" sz="1400" dirty="0"/>
          </a:p>
        </p:txBody>
      </p:sp>
      <p:sp>
        <p:nvSpPr>
          <p:cNvPr id="54276" name="Rectangle 2"/>
          <p:cNvSpPr>
            <a:spLocks noChangeArrowheads="1"/>
          </p:cNvSpPr>
          <p:nvPr/>
        </p:nvSpPr>
        <p:spPr bwMode="gray">
          <a:xfrm>
            <a:off x="682625" y="-31750"/>
            <a:ext cx="7839075" cy="690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dirty="0"/>
              <a:t>Dimension #4: Management organization</a:t>
            </a:r>
          </a:p>
          <a:p>
            <a:pPr eaLnBrk="1" hangingPunct="1">
              <a:spcBef>
                <a:spcPct val="0"/>
              </a:spcBef>
            </a:pPr>
            <a:r>
              <a:rPr lang="en-US" altLang="fr-FR" sz="2000" b="0" dirty="0"/>
              <a:t>PMM</a:t>
            </a:r>
          </a:p>
        </p:txBody>
      </p:sp>
      <p:sp>
        <p:nvSpPr>
          <p:cNvPr id="54280" name="Freeform 15"/>
          <p:cNvSpPr>
            <a:spLocks noEditPoints="1"/>
          </p:cNvSpPr>
          <p:nvPr/>
        </p:nvSpPr>
        <p:spPr bwMode="auto">
          <a:xfrm>
            <a:off x="292100" y="3327400"/>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2" name="Accolade fermante 11"/>
          <p:cNvSpPr/>
          <p:nvPr/>
        </p:nvSpPr>
        <p:spPr bwMode="auto">
          <a:xfrm>
            <a:off x="2430762" y="2822715"/>
            <a:ext cx="95693" cy="671232"/>
          </a:xfrm>
          <a:prstGeom prst="rightBrace">
            <a:avLst>
              <a:gd name="adj1" fmla="val 30555"/>
              <a:gd name="adj2" fmla="val 50000"/>
            </a:avLst>
          </a:prstGeom>
          <a:ln>
            <a:solidFill>
              <a:srgbClr val="FF0000"/>
            </a:solidFill>
            <a:headEnd type="none" w="med" len="med"/>
            <a:tailEnd type="none" w="med" len="med"/>
          </a:ln>
        </p:spPr>
        <p:style>
          <a:lnRef idx="2">
            <a:schemeClr val="accent1"/>
          </a:lnRef>
          <a:fillRef idx="0">
            <a:schemeClr val="accent1"/>
          </a:fillRef>
          <a:effectRef idx="1">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1323" y="628650"/>
            <a:ext cx="2378904" cy="5153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AutoShape 8">
            <a:extLst>
              <a:ext uri="{FF2B5EF4-FFF2-40B4-BE49-F238E27FC236}">
                <a16:creationId xmlns:a16="http://schemas.microsoft.com/office/drawing/2014/main" id="{E92E4FDD-9B44-4482-8637-F01C4E19AAF3}"/>
              </a:ext>
            </a:extLst>
          </p:cNvPr>
          <p:cNvSpPr>
            <a:spLocks noChangeArrowheads="1"/>
          </p:cNvSpPr>
          <p:nvPr/>
        </p:nvSpPr>
        <p:spPr bwMode="auto">
          <a:xfrm>
            <a:off x="7818850" y="65445"/>
            <a:ext cx="1258888" cy="1152525"/>
          </a:xfrm>
          <a:prstGeom prst="roundRect">
            <a:avLst>
              <a:gd name="adj" fmla="val 4407"/>
            </a:avLst>
          </a:prstGeom>
          <a:ln>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l">
              <a:defRPr/>
            </a:pPr>
            <a:endParaRPr lang="en-US" sz="2200" i="1"/>
          </a:p>
        </p:txBody>
      </p:sp>
      <p:sp>
        <p:nvSpPr>
          <p:cNvPr id="17" name="Rounded Rectangle 9">
            <a:extLst>
              <a:ext uri="{FF2B5EF4-FFF2-40B4-BE49-F238E27FC236}">
                <a16:creationId xmlns:a16="http://schemas.microsoft.com/office/drawing/2014/main" id="{E1C94CC6-DCC7-4D96-838C-98C1D6F2D195}"/>
              </a:ext>
            </a:extLst>
          </p:cNvPr>
          <p:cNvSpPr>
            <a:spLocks noChangeArrowheads="1"/>
          </p:cNvSpPr>
          <p:nvPr/>
        </p:nvSpPr>
        <p:spPr bwMode="auto">
          <a:xfrm>
            <a:off x="7829963" y="440053"/>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18" name="TextBox 143">
            <a:extLst>
              <a:ext uri="{FF2B5EF4-FFF2-40B4-BE49-F238E27FC236}">
                <a16:creationId xmlns:a16="http://schemas.microsoft.com/office/drawing/2014/main" id="{A59FE5F0-974F-4B99-820B-FC429D117524}"/>
              </a:ext>
            </a:extLst>
          </p:cNvPr>
          <p:cNvSpPr txBox="1">
            <a:spLocks noChangeArrowheads="1"/>
          </p:cNvSpPr>
          <p:nvPr/>
        </p:nvSpPr>
        <p:spPr bwMode="auto">
          <a:xfrm>
            <a:off x="7818850" y="87670"/>
            <a:ext cx="1162050"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tabLst>
                <a:tab pos="901700" algn="l"/>
              </a:tabLst>
              <a:defRPr>
                <a:solidFill>
                  <a:schemeClr val="tx1"/>
                </a:solidFill>
                <a:latin typeface="Arial" charset="0"/>
              </a:defRPr>
            </a:lvl1pPr>
            <a:lvl2pPr marL="742950" indent="-285750" eaLnBrk="0" hangingPunct="0">
              <a:tabLst>
                <a:tab pos="901700" algn="l"/>
              </a:tabLst>
              <a:defRPr>
                <a:solidFill>
                  <a:schemeClr val="tx1"/>
                </a:solidFill>
                <a:latin typeface="Arial" charset="0"/>
              </a:defRPr>
            </a:lvl2pPr>
            <a:lvl3pPr marL="1143000" indent="-228600" eaLnBrk="0" hangingPunct="0">
              <a:tabLst>
                <a:tab pos="901700" algn="l"/>
              </a:tabLst>
              <a:defRPr>
                <a:solidFill>
                  <a:schemeClr val="tx1"/>
                </a:solidFill>
                <a:latin typeface="Arial" charset="0"/>
              </a:defRPr>
            </a:lvl3pPr>
            <a:lvl4pPr marL="1600200" indent="-228600" eaLnBrk="0" hangingPunct="0">
              <a:tabLst>
                <a:tab pos="901700" algn="l"/>
              </a:tabLst>
              <a:defRPr>
                <a:solidFill>
                  <a:schemeClr val="tx1"/>
                </a:solidFill>
                <a:latin typeface="Arial" charset="0"/>
              </a:defRPr>
            </a:lvl4pPr>
            <a:lvl5pPr marL="2057400" indent="-228600" eaLnBrk="0" hangingPunct="0">
              <a:tabLst>
                <a:tab pos="901700" algn="l"/>
              </a:tabLst>
              <a:defRPr>
                <a:solidFill>
                  <a:schemeClr val="tx1"/>
                </a:solidFill>
                <a:latin typeface="Arial" charset="0"/>
              </a:defRPr>
            </a:lvl5pPr>
            <a:lvl6pPr marL="2514600" indent="-228600" algn="r" eaLnBrk="0" fontAlgn="base" hangingPunct="0">
              <a:spcBef>
                <a:spcPct val="0"/>
              </a:spcBef>
              <a:spcAft>
                <a:spcPct val="0"/>
              </a:spcAft>
              <a:tabLst>
                <a:tab pos="901700" algn="l"/>
              </a:tabLst>
              <a:defRPr>
                <a:solidFill>
                  <a:schemeClr val="tx1"/>
                </a:solidFill>
                <a:latin typeface="Arial" charset="0"/>
              </a:defRPr>
            </a:lvl6pPr>
            <a:lvl7pPr marL="2971800" indent="-228600" algn="r" eaLnBrk="0" fontAlgn="base" hangingPunct="0">
              <a:spcBef>
                <a:spcPct val="0"/>
              </a:spcBef>
              <a:spcAft>
                <a:spcPct val="0"/>
              </a:spcAft>
              <a:tabLst>
                <a:tab pos="901700" algn="l"/>
              </a:tabLst>
              <a:defRPr>
                <a:solidFill>
                  <a:schemeClr val="tx1"/>
                </a:solidFill>
                <a:latin typeface="Arial" charset="0"/>
              </a:defRPr>
            </a:lvl7pPr>
            <a:lvl8pPr marL="3429000" indent="-228600" algn="r" eaLnBrk="0" fontAlgn="base" hangingPunct="0">
              <a:spcBef>
                <a:spcPct val="0"/>
              </a:spcBef>
              <a:spcAft>
                <a:spcPct val="0"/>
              </a:spcAft>
              <a:tabLst>
                <a:tab pos="901700" algn="l"/>
              </a:tabLst>
              <a:defRPr>
                <a:solidFill>
                  <a:schemeClr val="tx1"/>
                </a:solidFill>
                <a:latin typeface="Arial" charset="0"/>
              </a:defRPr>
            </a:lvl8pPr>
            <a:lvl9pPr marL="3886200" indent="-228600" algn="r" eaLnBrk="0" fontAlgn="base" hangingPunct="0">
              <a:spcBef>
                <a:spcPct val="0"/>
              </a:spcBef>
              <a:spcAft>
                <a:spcPct val="0"/>
              </a:spcAft>
              <a:tabLst>
                <a:tab pos="901700" algn="l"/>
              </a:tabLst>
              <a:defRPr>
                <a:solidFill>
                  <a:schemeClr val="tx1"/>
                </a:solidFill>
                <a:latin typeface="Arial" charset="0"/>
              </a:defRPr>
            </a:lvl9pPr>
          </a:lstStyle>
          <a:p>
            <a:pPr algn="l" eaLnBrk="1" hangingPunct="1">
              <a:lnSpc>
                <a:spcPct val="50000"/>
              </a:lnSpc>
              <a:spcBef>
                <a:spcPts val="200"/>
              </a:spcBef>
              <a:spcAft>
                <a:spcPts val="200"/>
              </a:spcAft>
              <a:defRPr/>
            </a:pPr>
            <a:r>
              <a:rPr lang="en-US" sz="900" dirty="0">
                <a:solidFill>
                  <a:schemeClr val="tx1">
                    <a:lumMod val="65000"/>
                    <a:lumOff val="35000"/>
                  </a:schemeClr>
                </a:solidFill>
              </a:rPr>
              <a:t>Dim. Activity</a:t>
            </a:r>
          </a:p>
          <a:p>
            <a:pPr algn="l" eaLnBrk="1" hangingPunct="1">
              <a:lnSpc>
                <a:spcPct val="50000"/>
              </a:lnSpc>
              <a:spcBef>
                <a:spcPts val="200"/>
              </a:spcBef>
              <a:spcAft>
                <a:spcPts val="200"/>
              </a:spcAft>
              <a:defRPr/>
            </a:pPr>
            <a:r>
              <a:rPr lang="en-US" sz="900" dirty="0">
                <a:solidFill>
                  <a:schemeClr val="tx1">
                    <a:lumMod val="65000"/>
                    <a:lumOff val="35000"/>
                  </a:schemeClr>
                </a:solidFill>
              </a:rPr>
              <a:t>Dim. GAAP</a:t>
            </a:r>
          </a:p>
          <a:p>
            <a:pPr algn="l" eaLnBrk="1" hangingPunct="1">
              <a:lnSpc>
                <a:spcPct val="50000"/>
              </a:lnSpc>
              <a:spcBef>
                <a:spcPts val="200"/>
              </a:spcBef>
              <a:spcAft>
                <a:spcPts val="200"/>
              </a:spcAft>
              <a:defRPr/>
            </a:pPr>
            <a:r>
              <a:rPr lang="en-US" sz="900" dirty="0">
                <a:solidFill>
                  <a:schemeClr val="tx1">
                    <a:lumMod val="65000"/>
                    <a:lumOff val="35000"/>
                  </a:schemeClr>
                </a:solidFill>
              </a:rPr>
              <a:t>Dim. Legal </a:t>
            </a:r>
            <a:r>
              <a:rPr lang="en-US" sz="900" dirty="0" err="1">
                <a:solidFill>
                  <a:schemeClr val="tx1">
                    <a:lumMod val="65000"/>
                    <a:lumOff val="35000"/>
                  </a:schemeClr>
                </a:solidFill>
              </a:rPr>
              <a:t>Orga</a:t>
            </a:r>
            <a:endParaRPr lang="en-US" sz="9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bg1"/>
                </a:solidFill>
              </a:rPr>
              <a:t>Dim. </a:t>
            </a:r>
            <a:r>
              <a:rPr lang="en-US" sz="900" dirty="0" err="1">
                <a:solidFill>
                  <a:schemeClr val="bg1"/>
                </a:solidFill>
              </a:rPr>
              <a:t>Mgmt</a:t>
            </a:r>
            <a:r>
              <a:rPr lang="en-US" sz="900" dirty="0">
                <a:solidFill>
                  <a:schemeClr val="bg1"/>
                </a:solidFill>
              </a:rPr>
              <a:t> </a:t>
            </a:r>
            <a:r>
              <a:rPr lang="en-US" sz="900" dirty="0" err="1">
                <a:solidFill>
                  <a:schemeClr val="bg1"/>
                </a:solidFill>
              </a:rPr>
              <a:t>Orga</a:t>
            </a:r>
            <a:endParaRPr lang="en-US" sz="900" dirty="0">
              <a:solidFill>
                <a:schemeClr val="bg1"/>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Indicators</a:t>
            </a:r>
          </a:p>
          <a:p>
            <a:pPr algn="l" eaLnBrk="1" hangingPunct="1">
              <a:lnSpc>
                <a:spcPct val="50000"/>
              </a:lnSpc>
              <a:spcBef>
                <a:spcPts val="200"/>
              </a:spcBef>
              <a:spcAft>
                <a:spcPts val="200"/>
              </a:spcAft>
              <a:defRPr/>
            </a:pPr>
            <a:r>
              <a:rPr lang="en-US" sz="900" dirty="0">
                <a:solidFill>
                  <a:schemeClr val="tx1">
                    <a:lumMod val="65000"/>
                    <a:lumOff val="35000"/>
                  </a:schemeClr>
                </a:solidFill>
              </a:rPr>
              <a:t>Dim. Phase</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Period </a:t>
            </a:r>
          </a:p>
          <a:p>
            <a:pPr algn="l" eaLnBrk="1" hangingPunct="1">
              <a:lnSpc>
                <a:spcPct val="50000"/>
              </a:lnSpc>
              <a:spcBef>
                <a:spcPts val="200"/>
              </a:spcBef>
              <a:spcAft>
                <a:spcPts val="200"/>
              </a:spcAft>
              <a:defRPr/>
            </a:pPr>
            <a:r>
              <a:rPr lang="en-US" sz="900" dirty="0">
                <a:solidFill>
                  <a:schemeClr val="tx1">
                    <a:lumMod val="65000"/>
                    <a:lumOff val="35000"/>
                  </a:schemeClr>
                </a:solidFill>
              </a:rPr>
              <a:t>Dim. Currency</a:t>
            </a:r>
          </a:p>
          <a:p>
            <a:pPr algn="l" eaLnBrk="1" hangingPunct="1">
              <a:lnSpc>
                <a:spcPct val="50000"/>
              </a:lnSpc>
              <a:spcBef>
                <a:spcPts val="200"/>
              </a:spcBef>
              <a:spcAft>
                <a:spcPts val="200"/>
              </a:spcAft>
              <a:defRPr/>
            </a:pPr>
            <a:r>
              <a:rPr lang="en-US" sz="900" dirty="0">
                <a:solidFill>
                  <a:schemeClr val="tx1">
                    <a:lumMod val="65000"/>
                    <a:lumOff val="35000"/>
                  </a:schemeClr>
                </a:solidFill>
              </a:rPr>
              <a:t>Dim. Integration rate</a:t>
            </a:r>
          </a:p>
          <a:p>
            <a:pPr algn="l" eaLnBrk="1" hangingPunct="1">
              <a:lnSpc>
                <a:spcPct val="50000"/>
              </a:lnSpc>
              <a:spcBef>
                <a:spcPts val="200"/>
              </a:spcBef>
              <a:spcAft>
                <a:spcPts val="200"/>
              </a:spcAft>
              <a:defRPr/>
            </a:pPr>
            <a:endParaRPr lang="fr-FR" sz="700" dirty="0">
              <a:solidFill>
                <a:schemeClr val="tx1">
                  <a:lumMod val="65000"/>
                  <a:lumOff val="35000"/>
                </a:schemeClr>
              </a:solidFill>
            </a:endParaRPr>
          </a:p>
        </p:txBody>
      </p:sp>
    </p:spTree>
    <p:extLst>
      <p:ext uri="{BB962C8B-B14F-4D97-AF65-F5344CB8AC3E}">
        <p14:creationId xmlns:p14="http://schemas.microsoft.com/office/powerpoint/2010/main" val="39229493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Picture 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5925" y="3321050"/>
            <a:ext cx="5819775" cy="2836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8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FE21F878-DA39-404D-9078-5A265FE8C6E9}" type="slidenum">
              <a:rPr lang="en-US" altLang="fr-FR" sz="900" b="0">
                <a:solidFill>
                  <a:schemeClr val="bg1"/>
                </a:solidFill>
              </a:rPr>
              <a:pPr algn="r" eaLnBrk="1" hangingPunct="1">
                <a:spcBef>
                  <a:spcPct val="0"/>
                </a:spcBef>
              </a:pPr>
              <a:t>21</a:t>
            </a:fld>
            <a:r>
              <a:rPr lang="en-US" altLang="fr-FR" sz="900" b="0">
                <a:solidFill>
                  <a:schemeClr val="bg1"/>
                </a:solidFill>
              </a:rPr>
              <a:t> •</a:t>
            </a:r>
          </a:p>
        </p:txBody>
      </p:sp>
      <p:sp>
        <p:nvSpPr>
          <p:cNvPr id="41988" name="Rectangle 2"/>
          <p:cNvSpPr>
            <a:spLocks noGrp="1" noChangeArrowheads="1"/>
          </p:cNvSpPr>
          <p:nvPr>
            <p:ph type="title" idx="4294967295"/>
          </p:nvPr>
        </p:nvSpPr>
        <p:spPr/>
        <p:txBody>
          <a:bodyPr/>
          <a:lstStyle/>
          <a:p>
            <a:pPr eaLnBrk="1" hangingPunct="1"/>
            <a:r>
              <a:rPr lang="en-US" altLang="fr-FR" sz="2400" dirty="0"/>
              <a:t>Dimension #5: Indicators</a:t>
            </a:r>
          </a:p>
        </p:txBody>
      </p:sp>
      <p:sp>
        <p:nvSpPr>
          <p:cNvPr id="26629" name="Content Placeholder 24"/>
          <p:cNvSpPr>
            <a:spLocks/>
          </p:cNvSpPr>
          <p:nvPr/>
        </p:nvSpPr>
        <p:spPr bwMode="auto">
          <a:xfrm>
            <a:off x="639763" y="1223963"/>
            <a:ext cx="8213725" cy="356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eaLnBrk="0" hangingPunct="0">
              <a:spcBef>
                <a:spcPct val="10000"/>
              </a:spcBef>
              <a:defRPr/>
            </a:pPr>
            <a:r>
              <a:rPr lang="en-US" b="1" dirty="0">
                <a:solidFill>
                  <a:srgbClr val="FF0000"/>
                </a:solidFill>
              </a:rPr>
              <a:t>Basis of both financial and operational performance analysis:</a:t>
            </a:r>
          </a:p>
          <a:p>
            <a:pPr marL="1611313" lvl="1" indent="-274638" algn="l" eaLnBrk="0" hangingPunct="0">
              <a:spcBef>
                <a:spcPct val="10000"/>
              </a:spcBef>
              <a:buClr>
                <a:schemeClr val="accent2"/>
              </a:buClr>
              <a:buSzPct val="90000"/>
              <a:defRPr/>
            </a:pPr>
            <a:endParaRPr lang="en-US" sz="1100" b="1" dirty="0">
              <a:solidFill>
                <a:schemeClr val="hlink"/>
              </a:solidFill>
            </a:endParaRPr>
          </a:p>
          <a:p>
            <a:pPr marL="265113" lvl="2" indent="-265113" algn="l" eaLnBrk="0" hangingPunct="0">
              <a:spcBef>
                <a:spcPct val="10000"/>
              </a:spcBef>
              <a:buClr>
                <a:srgbClr val="FF0000"/>
              </a:buClr>
              <a:buSzPct val="90000"/>
              <a:buFont typeface="Wingdings" pitchFamily="2" charset="2"/>
              <a:buChar char="l"/>
              <a:defRPr/>
            </a:pPr>
            <a:r>
              <a:rPr lang="en-US" sz="1600" b="1" dirty="0">
                <a:solidFill>
                  <a:schemeClr val="hlink"/>
                </a:solidFill>
              </a:rPr>
              <a:t>Financial indicators</a:t>
            </a:r>
          </a:p>
          <a:p>
            <a:pPr marL="265113" lvl="2" indent="-265113" algn="l" eaLnBrk="0" hangingPunct="0">
              <a:spcBef>
                <a:spcPct val="10000"/>
              </a:spcBef>
              <a:buClr>
                <a:schemeClr val="bg1">
                  <a:lumMod val="50000"/>
                </a:schemeClr>
              </a:buClr>
              <a:buSzPct val="90000"/>
              <a:buFont typeface="Wingdings" pitchFamily="2" charset="2"/>
              <a:buChar char="§"/>
              <a:defRPr/>
            </a:pPr>
            <a:r>
              <a:rPr lang="en-US" sz="1300" b="1" dirty="0">
                <a:solidFill>
                  <a:schemeClr val="hlink"/>
                </a:solidFill>
              </a:rPr>
              <a:t>Profit &amp; Losses</a:t>
            </a:r>
            <a:r>
              <a:rPr lang="en-US" sz="1300" dirty="0">
                <a:solidFill>
                  <a:schemeClr val="hlink"/>
                </a:solidFill>
              </a:rPr>
              <a:t> accounts, aggregates and ratios</a:t>
            </a:r>
          </a:p>
          <a:p>
            <a:pPr marL="265113" lvl="2" indent="-265113" algn="l" eaLnBrk="0" hangingPunct="0">
              <a:spcBef>
                <a:spcPct val="10000"/>
              </a:spcBef>
              <a:buClr>
                <a:schemeClr val="bg1">
                  <a:lumMod val="50000"/>
                </a:schemeClr>
              </a:buClr>
              <a:buSzPct val="90000"/>
              <a:buFont typeface="Wingdings" pitchFamily="2" charset="2"/>
              <a:buChar char="§"/>
              <a:defRPr/>
            </a:pPr>
            <a:r>
              <a:rPr lang="en-US" sz="1300" b="1" dirty="0">
                <a:solidFill>
                  <a:schemeClr val="hlink"/>
                </a:solidFill>
              </a:rPr>
              <a:t>Balance Sheet </a:t>
            </a:r>
            <a:r>
              <a:rPr lang="en-US" sz="1300" dirty="0">
                <a:solidFill>
                  <a:schemeClr val="hlink"/>
                </a:solidFill>
              </a:rPr>
              <a:t>accounts / ratios (retrieved from Vector at an aggregated level)</a:t>
            </a:r>
          </a:p>
          <a:p>
            <a:pPr marL="265113" lvl="2" indent="-265113" algn="l" eaLnBrk="0" hangingPunct="0">
              <a:spcBef>
                <a:spcPct val="10000"/>
              </a:spcBef>
              <a:buClr>
                <a:schemeClr val="bg1">
                  <a:lumMod val="50000"/>
                </a:schemeClr>
              </a:buClr>
              <a:buSzPct val="90000"/>
              <a:buFont typeface="Wingdings" pitchFamily="2" charset="2"/>
              <a:buChar char="§"/>
              <a:defRPr/>
            </a:pPr>
            <a:r>
              <a:rPr lang="en-US" sz="1300" b="1" dirty="0">
                <a:solidFill>
                  <a:schemeClr val="hlink"/>
                </a:solidFill>
              </a:rPr>
              <a:t>Cash flow </a:t>
            </a:r>
            <a:r>
              <a:rPr lang="en-US" sz="1300" dirty="0">
                <a:solidFill>
                  <a:schemeClr val="hlink"/>
                </a:solidFill>
              </a:rPr>
              <a:t>accounts / ratios (retrieved from Vector at an aggregated level)</a:t>
            </a:r>
          </a:p>
          <a:p>
            <a:pPr marL="1611313" lvl="1" indent="-274638" algn="l" eaLnBrk="0" hangingPunct="0">
              <a:spcBef>
                <a:spcPct val="10000"/>
              </a:spcBef>
              <a:buClr>
                <a:schemeClr val="accent2"/>
              </a:buClr>
              <a:buSzPct val="90000"/>
              <a:defRPr/>
            </a:pPr>
            <a:endParaRPr lang="en-US" sz="1000" dirty="0">
              <a:solidFill>
                <a:schemeClr val="hlink"/>
              </a:solidFill>
            </a:endParaRPr>
          </a:p>
          <a:p>
            <a:pPr algn="l" eaLnBrk="0" hangingPunct="0">
              <a:spcBef>
                <a:spcPct val="10000"/>
              </a:spcBef>
              <a:buClr>
                <a:srgbClr val="FF0000"/>
              </a:buClr>
              <a:buSzPct val="90000"/>
              <a:buFont typeface="Wingdings" pitchFamily="2" charset="2"/>
              <a:buChar char="l"/>
              <a:defRPr/>
            </a:pPr>
            <a:r>
              <a:rPr lang="en-US" sz="1600" b="1" dirty="0">
                <a:solidFill>
                  <a:schemeClr val="hlink"/>
                </a:solidFill>
              </a:rPr>
              <a:t> Operational indicators</a:t>
            </a:r>
          </a:p>
          <a:p>
            <a:pPr marL="1611313" lvl="1" indent="-274638" algn="l" eaLnBrk="0" hangingPunct="0">
              <a:spcBef>
                <a:spcPct val="10000"/>
              </a:spcBef>
              <a:buClr>
                <a:schemeClr val="accent2"/>
              </a:buClr>
              <a:buSzPct val="90000"/>
              <a:defRPr/>
            </a:pPr>
            <a:endParaRPr lang="en-US" b="1" dirty="0">
              <a:solidFill>
                <a:schemeClr val="accent2"/>
              </a:solidFill>
            </a:endParaRPr>
          </a:p>
        </p:txBody>
      </p:sp>
      <p:sp>
        <p:nvSpPr>
          <p:cNvPr id="41990"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41994" name="AutoShape 11"/>
          <p:cNvSpPr>
            <a:spLocks noChangeAspect="1" noChangeArrowheads="1"/>
          </p:cNvSpPr>
          <p:nvPr/>
        </p:nvSpPr>
        <p:spPr bwMode="auto">
          <a:xfrm>
            <a:off x="1685925" y="3416300"/>
            <a:ext cx="5819775" cy="2836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eaLnBrk="1" hangingPunct="1"/>
            <a:endParaRPr lang="fr-FR" altLang="fr-FR"/>
          </a:p>
        </p:txBody>
      </p:sp>
      <p:sp>
        <p:nvSpPr>
          <p:cNvPr id="11" name="AutoShape 8">
            <a:extLst>
              <a:ext uri="{FF2B5EF4-FFF2-40B4-BE49-F238E27FC236}">
                <a16:creationId xmlns:a16="http://schemas.microsoft.com/office/drawing/2014/main" id="{9F895FEC-1136-4B38-AF77-C0D3FB3E2D0B}"/>
              </a:ext>
            </a:extLst>
          </p:cNvPr>
          <p:cNvSpPr>
            <a:spLocks noChangeArrowheads="1"/>
          </p:cNvSpPr>
          <p:nvPr/>
        </p:nvSpPr>
        <p:spPr bwMode="auto">
          <a:xfrm>
            <a:off x="7818850" y="65445"/>
            <a:ext cx="1258888" cy="1152525"/>
          </a:xfrm>
          <a:prstGeom prst="roundRect">
            <a:avLst>
              <a:gd name="adj" fmla="val 4407"/>
            </a:avLst>
          </a:prstGeom>
          <a:ln>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l">
              <a:defRPr/>
            </a:pPr>
            <a:endParaRPr lang="en-US" sz="2200" i="1"/>
          </a:p>
        </p:txBody>
      </p:sp>
      <p:sp>
        <p:nvSpPr>
          <p:cNvPr id="12" name="Rounded Rectangle 9">
            <a:extLst>
              <a:ext uri="{FF2B5EF4-FFF2-40B4-BE49-F238E27FC236}">
                <a16:creationId xmlns:a16="http://schemas.microsoft.com/office/drawing/2014/main" id="{A9DB7692-8455-4E1E-8F38-1F775FF38504}"/>
              </a:ext>
            </a:extLst>
          </p:cNvPr>
          <p:cNvSpPr>
            <a:spLocks noChangeArrowheads="1"/>
          </p:cNvSpPr>
          <p:nvPr/>
        </p:nvSpPr>
        <p:spPr bwMode="auto">
          <a:xfrm>
            <a:off x="7829963" y="553268"/>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13" name="TextBox 143">
            <a:extLst>
              <a:ext uri="{FF2B5EF4-FFF2-40B4-BE49-F238E27FC236}">
                <a16:creationId xmlns:a16="http://schemas.microsoft.com/office/drawing/2014/main" id="{E1B331BC-1192-45BF-86F1-F05CB3C21D82}"/>
              </a:ext>
            </a:extLst>
          </p:cNvPr>
          <p:cNvSpPr txBox="1">
            <a:spLocks noChangeArrowheads="1"/>
          </p:cNvSpPr>
          <p:nvPr/>
        </p:nvSpPr>
        <p:spPr bwMode="auto">
          <a:xfrm>
            <a:off x="7818850" y="87670"/>
            <a:ext cx="1162050"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tabLst>
                <a:tab pos="901700" algn="l"/>
              </a:tabLst>
              <a:defRPr>
                <a:solidFill>
                  <a:schemeClr val="tx1"/>
                </a:solidFill>
                <a:latin typeface="Arial" charset="0"/>
              </a:defRPr>
            </a:lvl1pPr>
            <a:lvl2pPr marL="742950" indent="-285750" eaLnBrk="0" hangingPunct="0">
              <a:tabLst>
                <a:tab pos="901700" algn="l"/>
              </a:tabLst>
              <a:defRPr>
                <a:solidFill>
                  <a:schemeClr val="tx1"/>
                </a:solidFill>
                <a:latin typeface="Arial" charset="0"/>
              </a:defRPr>
            </a:lvl2pPr>
            <a:lvl3pPr marL="1143000" indent="-228600" eaLnBrk="0" hangingPunct="0">
              <a:tabLst>
                <a:tab pos="901700" algn="l"/>
              </a:tabLst>
              <a:defRPr>
                <a:solidFill>
                  <a:schemeClr val="tx1"/>
                </a:solidFill>
                <a:latin typeface="Arial" charset="0"/>
              </a:defRPr>
            </a:lvl3pPr>
            <a:lvl4pPr marL="1600200" indent="-228600" eaLnBrk="0" hangingPunct="0">
              <a:tabLst>
                <a:tab pos="901700" algn="l"/>
              </a:tabLst>
              <a:defRPr>
                <a:solidFill>
                  <a:schemeClr val="tx1"/>
                </a:solidFill>
                <a:latin typeface="Arial" charset="0"/>
              </a:defRPr>
            </a:lvl4pPr>
            <a:lvl5pPr marL="2057400" indent="-228600" eaLnBrk="0" hangingPunct="0">
              <a:tabLst>
                <a:tab pos="901700" algn="l"/>
              </a:tabLst>
              <a:defRPr>
                <a:solidFill>
                  <a:schemeClr val="tx1"/>
                </a:solidFill>
                <a:latin typeface="Arial" charset="0"/>
              </a:defRPr>
            </a:lvl5pPr>
            <a:lvl6pPr marL="2514600" indent="-228600" algn="r" eaLnBrk="0" fontAlgn="base" hangingPunct="0">
              <a:spcBef>
                <a:spcPct val="0"/>
              </a:spcBef>
              <a:spcAft>
                <a:spcPct val="0"/>
              </a:spcAft>
              <a:tabLst>
                <a:tab pos="901700" algn="l"/>
              </a:tabLst>
              <a:defRPr>
                <a:solidFill>
                  <a:schemeClr val="tx1"/>
                </a:solidFill>
                <a:latin typeface="Arial" charset="0"/>
              </a:defRPr>
            </a:lvl6pPr>
            <a:lvl7pPr marL="2971800" indent="-228600" algn="r" eaLnBrk="0" fontAlgn="base" hangingPunct="0">
              <a:spcBef>
                <a:spcPct val="0"/>
              </a:spcBef>
              <a:spcAft>
                <a:spcPct val="0"/>
              </a:spcAft>
              <a:tabLst>
                <a:tab pos="901700" algn="l"/>
              </a:tabLst>
              <a:defRPr>
                <a:solidFill>
                  <a:schemeClr val="tx1"/>
                </a:solidFill>
                <a:latin typeface="Arial" charset="0"/>
              </a:defRPr>
            </a:lvl7pPr>
            <a:lvl8pPr marL="3429000" indent="-228600" algn="r" eaLnBrk="0" fontAlgn="base" hangingPunct="0">
              <a:spcBef>
                <a:spcPct val="0"/>
              </a:spcBef>
              <a:spcAft>
                <a:spcPct val="0"/>
              </a:spcAft>
              <a:tabLst>
                <a:tab pos="901700" algn="l"/>
              </a:tabLst>
              <a:defRPr>
                <a:solidFill>
                  <a:schemeClr val="tx1"/>
                </a:solidFill>
                <a:latin typeface="Arial" charset="0"/>
              </a:defRPr>
            </a:lvl8pPr>
            <a:lvl9pPr marL="3886200" indent="-228600" algn="r" eaLnBrk="0" fontAlgn="base" hangingPunct="0">
              <a:spcBef>
                <a:spcPct val="0"/>
              </a:spcBef>
              <a:spcAft>
                <a:spcPct val="0"/>
              </a:spcAft>
              <a:tabLst>
                <a:tab pos="901700" algn="l"/>
              </a:tabLst>
              <a:defRPr>
                <a:solidFill>
                  <a:schemeClr val="tx1"/>
                </a:solidFill>
                <a:latin typeface="Arial" charset="0"/>
              </a:defRPr>
            </a:lvl9pPr>
          </a:lstStyle>
          <a:p>
            <a:pPr algn="l" eaLnBrk="1" hangingPunct="1">
              <a:lnSpc>
                <a:spcPct val="50000"/>
              </a:lnSpc>
              <a:spcBef>
                <a:spcPts val="200"/>
              </a:spcBef>
              <a:spcAft>
                <a:spcPts val="200"/>
              </a:spcAft>
              <a:defRPr/>
            </a:pPr>
            <a:r>
              <a:rPr lang="en-US" sz="900" dirty="0">
                <a:solidFill>
                  <a:schemeClr val="tx1">
                    <a:lumMod val="65000"/>
                    <a:lumOff val="35000"/>
                  </a:schemeClr>
                </a:solidFill>
              </a:rPr>
              <a:t>Dim. Activity</a:t>
            </a:r>
          </a:p>
          <a:p>
            <a:pPr algn="l" eaLnBrk="1" hangingPunct="1">
              <a:lnSpc>
                <a:spcPct val="50000"/>
              </a:lnSpc>
              <a:spcBef>
                <a:spcPts val="200"/>
              </a:spcBef>
              <a:spcAft>
                <a:spcPts val="200"/>
              </a:spcAft>
              <a:defRPr/>
            </a:pPr>
            <a:r>
              <a:rPr lang="en-US" sz="900" dirty="0">
                <a:solidFill>
                  <a:schemeClr val="tx1">
                    <a:lumMod val="65000"/>
                    <a:lumOff val="35000"/>
                  </a:schemeClr>
                </a:solidFill>
              </a:rPr>
              <a:t>Dim. GAAP</a:t>
            </a:r>
          </a:p>
          <a:p>
            <a:pPr algn="l" eaLnBrk="1" hangingPunct="1">
              <a:lnSpc>
                <a:spcPct val="50000"/>
              </a:lnSpc>
              <a:spcBef>
                <a:spcPts val="200"/>
              </a:spcBef>
              <a:spcAft>
                <a:spcPts val="200"/>
              </a:spcAft>
              <a:defRPr/>
            </a:pPr>
            <a:r>
              <a:rPr lang="en-US" sz="900" dirty="0">
                <a:solidFill>
                  <a:schemeClr val="tx1">
                    <a:lumMod val="65000"/>
                    <a:lumOff val="35000"/>
                  </a:schemeClr>
                </a:solidFill>
              </a:rPr>
              <a:t>Dim. Legal </a:t>
            </a:r>
            <a:r>
              <a:rPr lang="en-US" sz="900" dirty="0" err="1">
                <a:solidFill>
                  <a:schemeClr val="tx1">
                    <a:lumMod val="65000"/>
                    <a:lumOff val="35000"/>
                  </a:schemeClr>
                </a:solidFill>
              </a:rPr>
              <a:t>Orga</a:t>
            </a:r>
            <a:endParaRPr lang="en-US" sz="9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a:t>
            </a:r>
            <a:r>
              <a:rPr lang="en-US" sz="900" dirty="0" err="1">
                <a:solidFill>
                  <a:schemeClr val="tx1">
                    <a:lumMod val="65000"/>
                    <a:lumOff val="35000"/>
                  </a:schemeClr>
                </a:solidFill>
              </a:rPr>
              <a:t>Mgmt</a:t>
            </a:r>
            <a:r>
              <a:rPr lang="en-US" sz="900" dirty="0">
                <a:solidFill>
                  <a:schemeClr val="tx1">
                    <a:lumMod val="65000"/>
                    <a:lumOff val="35000"/>
                  </a:schemeClr>
                </a:solidFill>
              </a:rPr>
              <a:t> </a:t>
            </a:r>
            <a:r>
              <a:rPr lang="en-US" sz="900" dirty="0" err="1">
                <a:solidFill>
                  <a:schemeClr val="tx1">
                    <a:lumMod val="65000"/>
                    <a:lumOff val="35000"/>
                  </a:schemeClr>
                </a:solidFill>
              </a:rPr>
              <a:t>Orga</a:t>
            </a:r>
            <a:endParaRPr lang="en-US" sz="9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bg1"/>
                </a:solidFill>
              </a:rPr>
              <a:t>Dim. Indicators</a:t>
            </a:r>
          </a:p>
          <a:p>
            <a:pPr algn="l" eaLnBrk="1" hangingPunct="1">
              <a:lnSpc>
                <a:spcPct val="50000"/>
              </a:lnSpc>
              <a:spcBef>
                <a:spcPts val="200"/>
              </a:spcBef>
              <a:spcAft>
                <a:spcPts val="200"/>
              </a:spcAft>
              <a:defRPr/>
            </a:pPr>
            <a:r>
              <a:rPr lang="en-US" sz="900" dirty="0">
                <a:solidFill>
                  <a:schemeClr val="tx1">
                    <a:lumMod val="65000"/>
                    <a:lumOff val="35000"/>
                  </a:schemeClr>
                </a:solidFill>
              </a:rPr>
              <a:t>Dim. Phase</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Period </a:t>
            </a:r>
          </a:p>
          <a:p>
            <a:pPr algn="l" eaLnBrk="1" hangingPunct="1">
              <a:lnSpc>
                <a:spcPct val="50000"/>
              </a:lnSpc>
              <a:spcBef>
                <a:spcPts val="200"/>
              </a:spcBef>
              <a:spcAft>
                <a:spcPts val="200"/>
              </a:spcAft>
              <a:defRPr/>
            </a:pPr>
            <a:r>
              <a:rPr lang="en-US" sz="900" dirty="0">
                <a:solidFill>
                  <a:schemeClr val="tx1">
                    <a:lumMod val="65000"/>
                    <a:lumOff val="35000"/>
                  </a:schemeClr>
                </a:solidFill>
              </a:rPr>
              <a:t>Dim. Currency</a:t>
            </a:r>
          </a:p>
          <a:p>
            <a:pPr algn="l" eaLnBrk="1" hangingPunct="1">
              <a:lnSpc>
                <a:spcPct val="50000"/>
              </a:lnSpc>
              <a:spcBef>
                <a:spcPts val="200"/>
              </a:spcBef>
              <a:spcAft>
                <a:spcPts val="200"/>
              </a:spcAft>
              <a:defRPr/>
            </a:pPr>
            <a:r>
              <a:rPr lang="en-US" sz="900" dirty="0">
                <a:solidFill>
                  <a:schemeClr val="tx1">
                    <a:lumMod val="65000"/>
                    <a:lumOff val="35000"/>
                  </a:schemeClr>
                </a:solidFill>
              </a:rPr>
              <a:t>Dim. Integration rate</a:t>
            </a:r>
          </a:p>
          <a:p>
            <a:pPr algn="l" eaLnBrk="1" hangingPunct="1">
              <a:lnSpc>
                <a:spcPct val="50000"/>
              </a:lnSpc>
              <a:spcBef>
                <a:spcPts val="200"/>
              </a:spcBef>
              <a:spcAft>
                <a:spcPts val="200"/>
              </a:spcAft>
              <a:defRPr/>
            </a:pPr>
            <a:endParaRPr lang="fr-FR" sz="700" dirty="0">
              <a:solidFill>
                <a:schemeClr val="tx1">
                  <a:lumMod val="65000"/>
                  <a:lumOff val="35000"/>
                </a:schemeClr>
              </a:solidFill>
            </a:endParaRPr>
          </a:p>
        </p:txBody>
      </p:sp>
    </p:spTree>
    <p:extLst>
      <p:ext uri="{BB962C8B-B14F-4D97-AF65-F5344CB8AC3E}">
        <p14:creationId xmlns:p14="http://schemas.microsoft.com/office/powerpoint/2010/main" val="42537966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DB0ED8E7-11BB-4E85-BA82-D18B12D3997F}" type="slidenum">
              <a:rPr lang="en-US" altLang="fr-FR" sz="900" b="0">
                <a:solidFill>
                  <a:schemeClr val="bg1"/>
                </a:solidFill>
              </a:rPr>
              <a:pPr algn="r" eaLnBrk="1" hangingPunct="1">
                <a:spcBef>
                  <a:spcPct val="0"/>
                </a:spcBef>
              </a:pPr>
              <a:t>22</a:t>
            </a:fld>
            <a:r>
              <a:rPr lang="en-US" altLang="fr-FR" sz="900" b="0">
                <a:solidFill>
                  <a:schemeClr val="bg1"/>
                </a:solidFill>
              </a:rPr>
              <a:t> •</a:t>
            </a:r>
          </a:p>
        </p:txBody>
      </p:sp>
      <p:grpSp>
        <p:nvGrpSpPr>
          <p:cNvPr id="43011" name="Rounded Rectangle 104"/>
          <p:cNvGrpSpPr>
            <a:grpSpLocks/>
          </p:cNvGrpSpPr>
          <p:nvPr/>
        </p:nvGrpSpPr>
        <p:grpSpPr bwMode="auto">
          <a:xfrm>
            <a:off x="128588" y="1219200"/>
            <a:ext cx="1262062" cy="4962525"/>
            <a:chOff x="81" y="768"/>
            <a:chExt cx="795" cy="3095"/>
          </a:xfrm>
        </p:grpSpPr>
        <p:pic>
          <p:nvPicPr>
            <p:cNvPr id="43063" name="Rounded Rectangle 10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 y="768"/>
              <a:ext cx="795" cy="3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64" name="Text Box 6"/>
            <p:cNvSpPr txBox="1">
              <a:spLocks noChangeArrowheads="1"/>
            </p:cNvSpPr>
            <p:nvPr/>
          </p:nvSpPr>
          <p:spPr bwMode="auto">
            <a:xfrm rot="10800000">
              <a:off x="124" y="796"/>
              <a:ext cx="713" cy="3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10800000"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lnSpc>
                  <a:spcPct val="85000"/>
                </a:lnSpc>
                <a:spcBef>
                  <a:spcPct val="0"/>
                </a:spcBef>
                <a:buFontTx/>
                <a:buChar char="•"/>
              </a:pPr>
              <a:endParaRPr lang="en-US" altLang="fr-FR" sz="1000" b="0">
                <a:solidFill>
                  <a:schemeClr val="tx1"/>
                </a:solidFill>
              </a:endParaRPr>
            </a:p>
          </p:txBody>
        </p:sp>
      </p:grpSp>
      <p:grpSp>
        <p:nvGrpSpPr>
          <p:cNvPr id="43012" name="Rounded Rectangle 19"/>
          <p:cNvGrpSpPr>
            <a:grpSpLocks/>
          </p:cNvGrpSpPr>
          <p:nvPr/>
        </p:nvGrpSpPr>
        <p:grpSpPr bwMode="auto">
          <a:xfrm>
            <a:off x="1335088" y="1219200"/>
            <a:ext cx="2852737" cy="4975225"/>
            <a:chOff x="841" y="768"/>
            <a:chExt cx="1797" cy="3095"/>
          </a:xfrm>
        </p:grpSpPr>
        <p:pic>
          <p:nvPicPr>
            <p:cNvPr id="43061" name="Rounded Rectangle 19"/>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 y="768"/>
              <a:ext cx="1797" cy="3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62" name="Text Box 9"/>
            <p:cNvSpPr txBox="1">
              <a:spLocks noChangeArrowheads="1"/>
            </p:cNvSpPr>
            <p:nvPr/>
          </p:nvSpPr>
          <p:spPr bwMode="auto">
            <a:xfrm rot="10800000">
              <a:off x="890" y="802"/>
              <a:ext cx="1703" cy="30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10800000"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lnSpc>
                  <a:spcPct val="85000"/>
                </a:lnSpc>
                <a:spcBef>
                  <a:spcPct val="40000"/>
                </a:spcBef>
                <a:buFontTx/>
                <a:buChar char="•"/>
              </a:pPr>
              <a:endParaRPr lang="en-US" altLang="fr-FR" sz="1000" b="0">
                <a:solidFill>
                  <a:schemeClr val="tx1"/>
                </a:solidFill>
              </a:endParaRPr>
            </a:p>
          </p:txBody>
        </p:sp>
      </p:grpSp>
      <p:sp>
        <p:nvSpPr>
          <p:cNvPr id="27" name="Content Placeholder 2"/>
          <p:cNvSpPr txBox="1">
            <a:spLocks/>
          </p:cNvSpPr>
          <p:nvPr/>
        </p:nvSpPr>
        <p:spPr bwMode="auto">
          <a:xfrm>
            <a:off x="1497013" y="1757363"/>
            <a:ext cx="1836737" cy="179387"/>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t>Subcontracted transport</a:t>
            </a:r>
            <a:endParaRPr lang="en-US" sz="900" b="1" dirty="0">
              <a:solidFill>
                <a:schemeClr val="accent4"/>
              </a:solidFill>
            </a:endParaRPr>
          </a:p>
        </p:txBody>
      </p:sp>
      <p:sp>
        <p:nvSpPr>
          <p:cNvPr id="28" name="Content Placeholder 2"/>
          <p:cNvSpPr txBox="1">
            <a:spLocks/>
          </p:cNvSpPr>
          <p:nvPr/>
        </p:nvSpPr>
        <p:spPr bwMode="auto">
          <a:xfrm>
            <a:off x="1497013" y="1968500"/>
            <a:ext cx="1836737" cy="179388"/>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a:t>Driving/operating</a:t>
            </a:r>
            <a:r>
              <a:rPr lang="en-US" sz="900"/>
              <a:t> </a:t>
            </a:r>
            <a:endParaRPr lang="en-US" sz="900" b="1">
              <a:solidFill>
                <a:schemeClr val="accent4"/>
              </a:solidFill>
            </a:endParaRPr>
          </a:p>
        </p:txBody>
      </p:sp>
      <p:sp>
        <p:nvSpPr>
          <p:cNvPr id="29" name="Content Placeholder 2"/>
          <p:cNvSpPr txBox="1">
            <a:spLocks/>
          </p:cNvSpPr>
          <p:nvPr/>
        </p:nvSpPr>
        <p:spPr bwMode="auto">
          <a:xfrm>
            <a:off x="1497013" y="2178050"/>
            <a:ext cx="1836737" cy="180975"/>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solidFill>
                  <a:schemeClr val="accent4"/>
                </a:solidFill>
              </a:rPr>
              <a:t>Energy for traction</a:t>
            </a:r>
          </a:p>
        </p:txBody>
      </p:sp>
      <p:sp>
        <p:nvSpPr>
          <p:cNvPr id="30" name="Content Placeholder 2"/>
          <p:cNvSpPr txBox="1">
            <a:spLocks/>
          </p:cNvSpPr>
          <p:nvPr/>
        </p:nvSpPr>
        <p:spPr bwMode="auto">
          <a:xfrm>
            <a:off x="1497013" y="2389188"/>
            <a:ext cx="1836737" cy="179387"/>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solidFill>
                  <a:schemeClr val="accent4"/>
                </a:solidFill>
              </a:rPr>
              <a:t>Maintenance/Cleaning of fleet</a:t>
            </a:r>
          </a:p>
        </p:txBody>
      </p:sp>
      <p:sp>
        <p:nvSpPr>
          <p:cNvPr id="31" name="Content Placeholder 2"/>
          <p:cNvSpPr txBox="1">
            <a:spLocks/>
          </p:cNvSpPr>
          <p:nvPr/>
        </p:nvSpPr>
        <p:spPr bwMode="auto">
          <a:xfrm>
            <a:off x="1489075" y="2809875"/>
            <a:ext cx="1836738" cy="179388"/>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solidFill>
                  <a:schemeClr val="accent4"/>
                </a:solidFill>
              </a:rPr>
              <a:t>Cost of damages</a:t>
            </a:r>
          </a:p>
        </p:txBody>
      </p:sp>
      <p:sp>
        <p:nvSpPr>
          <p:cNvPr id="33" name="Content Placeholder 2"/>
          <p:cNvSpPr txBox="1">
            <a:spLocks/>
          </p:cNvSpPr>
          <p:nvPr/>
        </p:nvSpPr>
        <p:spPr bwMode="auto">
          <a:xfrm>
            <a:off x="1497013" y="3021013"/>
            <a:ext cx="1836737" cy="179387"/>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a:solidFill>
                  <a:schemeClr val="accent4"/>
                </a:solidFill>
              </a:rPr>
              <a:t>Customer services</a:t>
            </a:r>
          </a:p>
        </p:txBody>
      </p:sp>
      <p:sp>
        <p:nvSpPr>
          <p:cNvPr id="34" name="Content Placeholder 2"/>
          <p:cNvSpPr txBox="1">
            <a:spLocks/>
          </p:cNvSpPr>
          <p:nvPr/>
        </p:nvSpPr>
        <p:spPr bwMode="auto">
          <a:xfrm>
            <a:off x="1497013" y="3230563"/>
            <a:ext cx="1836737" cy="180975"/>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a:solidFill>
                  <a:schemeClr val="accent4"/>
                </a:solidFill>
              </a:rPr>
              <a:t>Direct support to op.</a:t>
            </a:r>
          </a:p>
        </p:txBody>
      </p:sp>
      <p:sp>
        <p:nvSpPr>
          <p:cNvPr id="35" name="Content Placeholder 2"/>
          <p:cNvSpPr txBox="1">
            <a:spLocks/>
          </p:cNvSpPr>
          <p:nvPr/>
        </p:nvSpPr>
        <p:spPr bwMode="auto">
          <a:xfrm>
            <a:off x="1497013" y="3441700"/>
            <a:ext cx="1836737" cy="179388"/>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a:solidFill>
                  <a:schemeClr val="accent4"/>
                </a:solidFill>
              </a:rPr>
              <a:t>Fleet</a:t>
            </a:r>
          </a:p>
        </p:txBody>
      </p:sp>
      <p:sp>
        <p:nvSpPr>
          <p:cNvPr id="36" name="Content Placeholder 2"/>
          <p:cNvSpPr txBox="1">
            <a:spLocks/>
          </p:cNvSpPr>
          <p:nvPr/>
        </p:nvSpPr>
        <p:spPr bwMode="auto">
          <a:xfrm>
            <a:off x="1497013" y="3651250"/>
            <a:ext cx="1836737" cy="180975"/>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solidFill>
                  <a:schemeClr val="accent4"/>
                </a:solidFill>
              </a:rPr>
              <a:t>Infrastructure</a:t>
            </a:r>
          </a:p>
        </p:txBody>
      </p:sp>
      <p:sp>
        <p:nvSpPr>
          <p:cNvPr id="37" name="Content Placeholder 2"/>
          <p:cNvSpPr txBox="1">
            <a:spLocks/>
          </p:cNvSpPr>
          <p:nvPr/>
        </p:nvSpPr>
        <p:spPr bwMode="auto">
          <a:xfrm>
            <a:off x="1497013" y="3862388"/>
            <a:ext cx="1836737" cy="179387"/>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a:t>Additional transport costs</a:t>
            </a:r>
            <a:r>
              <a:rPr lang="en-US" sz="900"/>
              <a:t> </a:t>
            </a:r>
            <a:endParaRPr lang="en-US" sz="900" b="1">
              <a:solidFill>
                <a:schemeClr val="accent4"/>
              </a:solidFill>
            </a:endParaRPr>
          </a:p>
        </p:txBody>
      </p:sp>
      <p:sp>
        <p:nvSpPr>
          <p:cNvPr id="43" name="Content Placeholder 2"/>
          <p:cNvSpPr txBox="1">
            <a:spLocks/>
          </p:cNvSpPr>
          <p:nvPr/>
        </p:nvSpPr>
        <p:spPr bwMode="auto">
          <a:xfrm>
            <a:off x="1497013" y="4737100"/>
            <a:ext cx="1836737" cy="179388"/>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solidFill>
                  <a:schemeClr val="accent4"/>
                </a:solidFill>
              </a:rPr>
              <a:t>G&amp;A Overhead costs</a:t>
            </a:r>
          </a:p>
        </p:txBody>
      </p:sp>
      <p:sp>
        <p:nvSpPr>
          <p:cNvPr id="44" name="Content Placeholder 2"/>
          <p:cNvSpPr txBox="1">
            <a:spLocks/>
          </p:cNvSpPr>
          <p:nvPr/>
        </p:nvSpPr>
        <p:spPr bwMode="auto">
          <a:xfrm>
            <a:off x="1497013" y="1320800"/>
            <a:ext cx="1836737" cy="179388"/>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t>ROA</a:t>
            </a:r>
          </a:p>
        </p:txBody>
      </p:sp>
      <p:sp>
        <p:nvSpPr>
          <p:cNvPr id="55" name="Content Placeholder 2"/>
          <p:cNvSpPr txBox="1">
            <a:spLocks/>
          </p:cNvSpPr>
          <p:nvPr/>
        </p:nvSpPr>
        <p:spPr bwMode="auto">
          <a:xfrm>
            <a:off x="1497013" y="5181600"/>
            <a:ext cx="1836737" cy="179388"/>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solidFill>
                  <a:schemeClr val="accent4"/>
                </a:solidFill>
              </a:rPr>
              <a:t>Management fees</a:t>
            </a:r>
          </a:p>
        </p:txBody>
      </p:sp>
      <p:sp>
        <p:nvSpPr>
          <p:cNvPr id="56" name="Content Placeholder 2"/>
          <p:cNvSpPr txBox="1">
            <a:spLocks/>
          </p:cNvSpPr>
          <p:nvPr/>
        </p:nvSpPr>
        <p:spPr bwMode="auto">
          <a:xfrm>
            <a:off x="1497013" y="5580063"/>
            <a:ext cx="1836737" cy="179387"/>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solidFill>
                  <a:schemeClr val="accent4"/>
                </a:solidFill>
              </a:rPr>
              <a:t>Other operating rev. &amp; exp. </a:t>
            </a:r>
          </a:p>
        </p:txBody>
      </p:sp>
      <p:sp>
        <p:nvSpPr>
          <p:cNvPr id="57" name="Content Placeholder 2"/>
          <p:cNvSpPr txBox="1">
            <a:spLocks/>
          </p:cNvSpPr>
          <p:nvPr/>
        </p:nvSpPr>
        <p:spPr bwMode="auto">
          <a:xfrm>
            <a:off x="3400425" y="5762625"/>
            <a:ext cx="660400" cy="252413"/>
          </a:xfrm>
          <a:prstGeom prst="roundRect">
            <a:avLst/>
          </a:prstGeom>
          <a:ln w="25400">
            <a:solidFill>
              <a:srgbClr val="FF0000"/>
            </a:solidFill>
            <a:prstDash val="sysDash"/>
            <a:headEnd/>
            <a:tailEnd/>
          </a:ln>
        </p:spPr>
        <p:style>
          <a:lnRef idx="3">
            <a:schemeClr val="lt1"/>
          </a:lnRef>
          <a:fillRef idx="1">
            <a:schemeClr val="accent4"/>
          </a:fillRef>
          <a:effectRef idx="1">
            <a:schemeClr val="accent4"/>
          </a:effectRef>
          <a:fontRef idx="minor">
            <a:schemeClr val="lt1"/>
          </a:fontRef>
        </p:style>
        <p:txBody>
          <a:bodyPr lIns="0" tIns="0" rIns="0" bIns="0" anchor="ctr"/>
          <a:lstStyle/>
          <a:p>
            <a:pPr algn="ctr" eaLnBrk="0" hangingPunct="0">
              <a:lnSpc>
                <a:spcPct val="80000"/>
              </a:lnSpc>
              <a:spcBef>
                <a:spcPct val="40000"/>
              </a:spcBef>
              <a:buClr>
                <a:schemeClr val="tx2"/>
              </a:buClr>
              <a:buSzPct val="60000"/>
              <a:defRPr/>
            </a:pPr>
            <a:r>
              <a:rPr lang="en-US" sz="800" b="1" dirty="0"/>
              <a:t>OPERATING RESULT </a:t>
            </a:r>
          </a:p>
        </p:txBody>
      </p:sp>
      <p:sp>
        <p:nvSpPr>
          <p:cNvPr id="80" name="Content Placeholder 2"/>
          <p:cNvSpPr txBox="1">
            <a:spLocks/>
          </p:cNvSpPr>
          <p:nvPr/>
        </p:nvSpPr>
        <p:spPr bwMode="auto">
          <a:xfrm>
            <a:off x="241300" y="1279525"/>
            <a:ext cx="1008063" cy="395288"/>
          </a:xfrm>
          <a:prstGeom prst="roundRect">
            <a:avLst/>
          </a:prstGeom>
          <a:ln w="1905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ts val="0"/>
              </a:spcBef>
              <a:buClr>
                <a:schemeClr val="tx2"/>
              </a:buClr>
              <a:buSzPct val="60000"/>
              <a:defRPr/>
            </a:pPr>
            <a:r>
              <a:rPr lang="en-US" sz="900" b="1" dirty="0">
                <a:solidFill>
                  <a:schemeClr val="accent4"/>
                </a:solidFill>
              </a:rPr>
              <a:t>Revenue from ordinary activities</a:t>
            </a:r>
          </a:p>
        </p:txBody>
      </p:sp>
      <p:sp>
        <p:nvSpPr>
          <p:cNvPr id="82" name="Content Placeholder 2"/>
          <p:cNvSpPr txBox="1">
            <a:spLocks/>
          </p:cNvSpPr>
          <p:nvPr/>
        </p:nvSpPr>
        <p:spPr bwMode="auto">
          <a:xfrm>
            <a:off x="241300" y="4338638"/>
            <a:ext cx="1008063" cy="395287"/>
          </a:xfrm>
          <a:prstGeom prst="roundRect">
            <a:avLst/>
          </a:prstGeom>
          <a:ln w="1905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ts val="0"/>
              </a:spcBef>
              <a:buClr>
                <a:schemeClr val="tx2"/>
              </a:buClr>
              <a:buSzPct val="60000"/>
              <a:defRPr/>
            </a:pPr>
            <a:r>
              <a:rPr lang="en-US" sz="900" b="1" dirty="0">
                <a:solidFill>
                  <a:schemeClr val="accent4"/>
                </a:solidFill>
              </a:rPr>
              <a:t>Business development expenses</a:t>
            </a:r>
          </a:p>
        </p:txBody>
      </p:sp>
      <p:sp>
        <p:nvSpPr>
          <p:cNvPr id="83" name="Content Placeholder 2"/>
          <p:cNvSpPr txBox="1">
            <a:spLocks/>
          </p:cNvSpPr>
          <p:nvPr/>
        </p:nvSpPr>
        <p:spPr bwMode="auto">
          <a:xfrm>
            <a:off x="241300" y="4791075"/>
            <a:ext cx="1008063" cy="730250"/>
          </a:xfrm>
          <a:prstGeom prst="roundRect">
            <a:avLst/>
          </a:prstGeom>
          <a:ln w="1905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ts val="0"/>
              </a:spcBef>
              <a:buClr>
                <a:schemeClr val="tx2"/>
              </a:buClr>
              <a:buSzPct val="60000"/>
              <a:defRPr/>
            </a:pPr>
            <a:r>
              <a:rPr lang="en-US" sz="900" b="1">
                <a:solidFill>
                  <a:schemeClr val="accent4"/>
                </a:solidFill>
              </a:rPr>
              <a:t>G&amp;A</a:t>
            </a:r>
          </a:p>
        </p:txBody>
      </p:sp>
      <p:sp>
        <p:nvSpPr>
          <p:cNvPr id="84" name="Content Placeholder 2"/>
          <p:cNvSpPr txBox="1">
            <a:spLocks/>
          </p:cNvSpPr>
          <p:nvPr/>
        </p:nvSpPr>
        <p:spPr bwMode="auto">
          <a:xfrm>
            <a:off x="241300" y="5564188"/>
            <a:ext cx="1008063" cy="331787"/>
          </a:xfrm>
          <a:prstGeom prst="roundRect">
            <a:avLst/>
          </a:prstGeom>
          <a:ln w="1905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ts val="0"/>
              </a:spcBef>
              <a:buClr>
                <a:schemeClr val="tx2"/>
              </a:buClr>
              <a:buSzPct val="60000"/>
              <a:defRPr/>
            </a:pPr>
            <a:r>
              <a:rPr lang="en-US" sz="900" b="1" dirty="0">
                <a:solidFill>
                  <a:schemeClr val="accent4"/>
                </a:solidFill>
              </a:rPr>
              <a:t>Other operating rev. &amp; exp.</a:t>
            </a:r>
          </a:p>
        </p:txBody>
      </p:sp>
      <p:sp>
        <p:nvSpPr>
          <p:cNvPr id="85" name="Content Placeholder 2"/>
          <p:cNvSpPr txBox="1">
            <a:spLocks/>
          </p:cNvSpPr>
          <p:nvPr/>
        </p:nvSpPr>
        <p:spPr bwMode="auto">
          <a:xfrm>
            <a:off x="3409950" y="1471613"/>
            <a:ext cx="647700" cy="252412"/>
          </a:xfrm>
          <a:prstGeom prst="roundRect">
            <a:avLst/>
          </a:prstGeom>
          <a:ln w="25400">
            <a:solidFill>
              <a:srgbClr val="FF0000"/>
            </a:solidFill>
            <a:prstDash val="sysDash"/>
            <a:headEnd/>
            <a:tailEnd/>
          </a:ln>
        </p:spPr>
        <p:style>
          <a:lnRef idx="3">
            <a:schemeClr val="lt1"/>
          </a:lnRef>
          <a:fillRef idx="1">
            <a:schemeClr val="accent4"/>
          </a:fillRef>
          <a:effectRef idx="1">
            <a:schemeClr val="accent4"/>
          </a:effectRef>
          <a:fontRef idx="minor">
            <a:schemeClr val="lt1"/>
          </a:fontRef>
        </p:style>
        <p:txBody>
          <a:bodyPr lIns="0" tIns="0" rIns="0" bIns="0" anchor="ctr"/>
          <a:lstStyle/>
          <a:p>
            <a:pPr algn="ctr" eaLnBrk="0" hangingPunct="0">
              <a:lnSpc>
                <a:spcPct val="80000"/>
              </a:lnSpc>
              <a:spcBef>
                <a:spcPct val="40000"/>
              </a:spcBef>
              <a:buClr>
                <a:schemeClr val="tx2"/>
              </a:buClr>
              <a:buSzPct val="60000"/>
              <a:defRPr/>
            </a:pPr>
            <a:r>
              <a:rPr lang="en-US" sz="800" b="1" dirty="0"/>
              <a:t>ROA</a:t>
            </a:r>
          </a:p>
        </p:txBody>
      </p:sp>
      <p:cxnSp>
        <p:nvCxnSpPr>
          <p:cNvPr id="86" name="Straight Connector 35"/>
          <p:cNvCxnSpPr/>
          <p:nvPr/>
        </p:nvCxnSpPr>
        <p:spPr bwMode="auto">
          <a:xfrm flipV="1">
            <a:off x="233363" y="1722438"/>
            <a:ext cx="3744912" cy="1587"/>
          </a:xfrm>
          <a:prstGeom prst="line">
            <a:avLst/>
          </a:prstGeom>
          <a:ln w="19050">
            <a:solidFill>
              <a:srgbClr val="FF0000"/>
            </a:solidFill>
            <a:prstDash val="sysDash"/>
            <a:headEnd type="none" w="med" len="med"/>
            <a:tailEnd type="none" w="med" len="med"/>
          </a:ln>
        </p:spPr>
        <p:style>
          <a:lnRef idx="1">
            <a:schemeClr val="accent6"/>
          </a:lnRef>
          <a:fillRef idx="0">
            <a:schemeClr val="accent6"/>
          </a:fillRef>
          <a:effectRef idx="0">
            <a:schemeClr val="accent6"/>
          </a:effectRef>
          <a:fontRef idx="minor">
            <a:schemeClr val="tx1"/>
          </a:fontRef>
        </p:style>
      </p:cxnSp>
      <p:sp>
        <p:nvSpPr>
          <p:cNvPr id="88" name="Content Placeholder 2"/>
          <p:cNvSpPr txBox="1">
            <a:spLocks/>
          </p:cNvSpPr>
          <p:nvPr/>
        </p:nvSpPr>
        <p:spPr bwMode="auto">
          <a:xfrm>
            <a:off x="3409950" y="4043363"/>
            <a:ext cx="647700" cy="250825"/>
          </a:xfrm>
          <a:prstGeom prst="roundRect">
            <a:avLst/>
          </a:prstGeom>
          <a:ln w="25400">
            <a:solidFill>
              <a:srgbClr val="FF0000"/>
            </a:solidFill>
            <a:prstDash val="sysDash"/>
            <a:headEnd/>
            <a:tailEnd/>
          </a:ln>
        </p:spPr>
        <p:style>
          <a:lnRef idx="3">
            <a:schemeClr val="lt1"/>
          </a:lnRef>
          <a:fillRef idx="1">
            <a:schemeClr val="accent4"/>
          </a:fillRef>
          <a:effectRef idx="1">
            <a:schemeClr val="accent4"/>
          </a:effectRef>
          <a:fontRef idx="minor">
            <a:schemeClr val="lt1"/>
          </a:fontRef>
        </p:style>
        <p:txBody>
          <a:bodyPr lIns="0" tIns="0" rIns="0" bIns="0" anchor="ctr"/>
          <a:lstStyle/>
          <a:p>
            <a:pPr algn="ctr" eaLnBrk="0" hangingPunct="0">
              <a:lnSpc>
                <a:spcPct val="80000"/>
              </a:lnSpc>
              <a:spcBef>
                <a:spcPct val="40000"/>
              </a:spcBef>
              <a:buClr>
                <a:schemeClr val="tx2"/>
              </a:buClr>
              <a:buSzPct val="60000"/>
              <a:defRPr/>
            </a:pPr>
            <a:r>
              <a:rPr lang="en-US" sz="800" b="1" dirty="0"/>
              <a:t>GROSS MARGIN</a:t>
            </a:r>
          </a:p>
        </p:txBody>
      </p:sp>
      <p:sp>
        <p:nvSpPr>
          <p:cNvPr id="98" name="Content Placeholder 2"/>
          <p:cNvSpPr txBox="1">
            <a:spLocks/>
          </p:cNvSpPr>
          <p:nvPr/>
        </p:nvSpPr>
        <p:spPr bwMode="auto">
          <a:xfrm>
            <a:off x="241300" y="1774825"/>
            <a:ext cx="1008063" cy="2506663"/>
          </a:xfrm>
          <a:prstGeom prst="roundRect">
            <a:avLst>
              <a:gd name="adj" fmla="val 6650"/>
            </a:avLst>
          </a:prstGeom>
          <a:ln w="1905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ts val="0"/>
              </a:spcBef>
              <a:buClr>
                <a:schemeClr val="tx2"/>
              </a:buClr>
              <a:buSzPct val="60000"/>
              <a:defRPr/>
            </a:pPr>
            <a:r>
              <a:rPr lang="en-US" sz="900" b="1" dirty="0">
                <a:solidFill>
                  <a:schemeClr val="accent4"/>
                </a:solidFill>
              </a:rPr>
              <a:t>Cost of sales</a:t>
            </a:r>
          </a:p>
        </p:txBody>
      </p:sp>
      <p:sp>
        <p:nvSpPr>
          <p:cNvPr id="100" name="Content Placeholder 2"/>
          <p:cNvSpPr txBox="1">
            <a:spLocks/>
          </p:cNvSpPr>
          <p:nvPr/>
        </p:nvSpPr>
        <p:spPr bwMode="auto">
          <a:xfrm>
            <a:off x="1497013" y="2598738"/>
            <a:ext cx="1836737" cy="180975"/>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solidFill>
                  <a:schemeClr val="accent4"/>
                </a:solidFill>
              </a:rPr>
              <a:t>Maintenance/Cleaning of Infra</a:t>
            </a:r>
          </a:p>
        </p:txBody>
      </p:sp>
      <p:sp>
        <p:nvSpPr>
          <p:cNvPr id="102" name="Content Placeholder 2"/>
          <p:cNvSpPr txBox="1">
            <a:spLocks/>
          </p:cNvSpPr>
          <p:nvPr/>
        </p:nvSpPr>
        <p:spPr bwMode="auto">
          <a:xfrm>
            <a:off x="1497013" y="4073525"/>
            <a:ext cx="1836737" cy="179388"/>
          </a:xfrm>
          <a:prstGeom prst="roundRect">
            <a:avLst/>
          </a:prstGeom>
          <a:solidFill>
            <a:schemeClr val="accent1">
              <a:lumMod val="20000"/>
              <a:lumOff val="80000"/>
            </a:schemeClr>
          </a:solidFill>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t>COS-Vector Reconciliation</a:t>
            </a:r>
            <a:endParaRPr lang="en-US" sz="900" b="1" dirty="0">
              <a:solidFill>
                <a:schemeClr val="accent4"/>
              </a:solidFill>
            </a:endParaRPr>
          </a:p>
        </p:txBody>
      </p:sp>
      <p:sp>
        <p:nvSpPr>
          <p:cNvPr id="103" name="Content Placeholder 2"/>
          <p:cNvSpPr txBox="1">
            <a:spLocks/>
          </p:cNvSpPr>
          <p:nvPr/>
        </p:nvSpPr>
        <p:spPr bwMode="auto">
          <a:xfrm>
            <a:off x="1497013" y="1524000"/>
            <a:ext cx="1836737" cy="179388"/>
          </a:xfrm>
          <a:prstGeom prst="roundRect">
            <a:avLst/>
          </a:prstGeom>
          <a:solidFill>
            <a:schemeClr val="accent1">
              <a:lumMod val="20000"/>
              <a:lumOff val="80000"/>
            </a:schemeClr>
          </a:solidFill>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t>ROA-Vector Reconciliation</a:t>
            </a:r>
          </a:p>
        </p:txBody>
      </p:sp>
      <p:cxnSp>
        <p:nvCxnSpPr>
          <p:cNvPr id="105" name="Straight Connector 35"/>
          <p:cNvCxnSpPr/>
          <p:nvPr/>
        </p:nvCxnSpPr>
        <p:spPr bwMode="auto">
          <a:xfrm flipV="1">
            <a:off x="233363" y="4292600"/>
            <a:ext cx="3744912" cy="1588"/>
          </a:xfrm>
          <a:prstGeom prst="line">
            <a:avLst/>
          </a:prstGeom>
          <a:ln w="19050">
            <a:solidFill>
              <a:srgbClr val="FF0000"/>
            </a:solidFill>
            <a:prstDash val="sysDash"/>
            <a:headEnd type="none" w="med" len="med"/>
            <a:tailEnd type="none" w="med" len="med"/>
          </a:ln>
        </p:spPr>
        <p:style>
          <a:lnRef idx="1">
            <a:schemeClr val="accent6"/>
          </a:lnRef>
          <a:fillRef idx="0">
            <a:schemeClr val="accent6"/>
          </a:fillRef>
          <a:effectRef idx="0">
            <a:schemeClr val="accent6"/>
          </a:effectRef>
          <a:fontRef idx="minor">
            <a:schemeClr val="tx1"/>
          </a:fontRef>
        </p:style>
      </p:cxnSp>
      <p:sp>
        <p:nvSpPr>
          <p:cNvPr id="106" name="Content Placeholder 2"/>
          <p:cNvSpPr txBox="1">
            <a:spLocks/>
          </p:cNvSpPr>
          <p:nvPr/>
        </p:nvSpPr>
        <p:spPr bwMode="auto">
          <a:xfrm>
            <a:off x="1497013" y="4324350"/>
            <a:ext cx="1836737" cy="179388"/>
          </a:xfrm>
          <a:prstGeom prst="roundRect">
            <a:avLst/>
          </a:prstGeom>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a:t>Business dvpt expenses</a:t>
            </a:r>
            <a:r>
              <a:rPr lang="en-US" sz="900"/>
              <a:t> </a:t>
            </a:r>
            <a:endParaRPr lang="en-US" sz="900" b="1">
              <a:solidFill>
                <a:schemeClr val="accent4"/>
              </a:solidFill>
            </a:endParaRPr>
          </a:p>
        </p:txBody>
      </p:sp>
      <p:sp>
        <p:nvSpPr>
          <p:cNvPr id="107" name="Content Placeholder 2"/>
          <p:cNvSpPr txBox="1">
            <a:spLocks/>
          </p:cNvSpPr>
          <p:nvPr/>
        </p:nvSpPr>
        <p:spPr bwMode="auto">
          <a:xfrm>
            <a:off x="1497013" y="4524375"/>
            <a:ext cx="1836737" cy="179388"/>
          </a:xfrm>
          <a:prstGeom prst="roundRect">
            <a:avLst/>
          </a:prstGeom>
          <a:solidFill>
            <a:schemeClr val="accent1">
              <a:lumMod val="20000"/>
              <a:lumOff val="80000"/>
            </a:schemeClr>
          </a:solidFill>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t>COM-Vector Reconciliation</a:t>
            </a:r>
            <a:endParaRPr lang="en-US" sz="900" b="1" dirty="0">
              <a:solidFill>
                <a:schemeClr val="accent4"/>
              </a:solidFill>
            </a:endParaRPr>
          </a:p>
        </p:txBody>
      </p:sp>
      <p:sp>
        <p:nvSpPr>
          <p:cNvPr id="108" name="Content Placeholder 2"/>
          <p:cNvSpPr txBox="1">
            <a:spLocks/>
          </p:cNvSpPr>
          <p:nvPr/>
        </p:nvSpPr>
        <p:spPr bwMode="auto">
          <a:xfrm>
            <a:off x="1497013" y="4937125"/>
            <a:ext cx="1836737" cy="179388"/>
          </a:xfrm>
          <a:prstGeom prst="roundRect">
            <a:avLst/>
          </a:prstGeom>
          <a:solidFill>
            <a:schemeClr val="accent1">
              <a:lumMod val="20000"/>
              <a:lumOff val="80000"/>
            </a:schemeClr>
          </a:solidFill>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t>G&amp;A OH-Vector Reconciliation</a:t>
            </a:r>
            <a:endParaRPr lang="en-US" sz="900" b="1" dirty="0">
              <a:solidFill>
                <a:schemeClr val="accent4"/>
              </a:solidFill>
            </a:endParaRPr>
          </a:p>
        </p:txBody>
      </p:sp>
      <p:sp>
        <p:nvSpPr>
          <p:cNvPr id="110" name="Content Placeholder 2"/>
          <p:cNvSpPr txBox="1">
            <a:spLocks/>
          </p:cNvSpPr>
          <p:nvPr/>
        </p:nvSpPr>
        <p:spPr bwMode="auto">
          <a:xfrm>
            <a:off x="1497013" y="5381625"/>
            <a:ext cx="1836737" cy="179388"/>
          </a:xfrm>
          <a:prstGeom prst="roundRect">
            <a:avLst/>
          </a:prstGeom>
          <a:solidFill>
            <a:schemeClr val="accent1">
              <a:lumMod val="20000"/>
              <a:lumOff val="80000"/>
            </a:schemeClr>
          </a:solidFill>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t>G&amp;A MF-Vector Reconciliation</a:t>
            </a:r>
            <a:endParaRPr lang="en-US" sz="900" b="1" dirty="0">
              <a:solidFill>
                <a:schemeClr val="accent4"/>
              </a:solidFill>
            </a:endParaRPr>
          </a:p>
        </p:txBody>
      </p:sp>
      <p:sp>
        <p:nvSpPr>
          <p:cNvPr id="112" name="Content Placeholder 2"/>
          <p:cNvSpPr txBox="1">
            <a:spLocks/>
          </p:cNvSpPr>
          <p:nvPr/>
        </p:nvSpPr>
        <p:spPr bwMode="auto">
          <a:xfrm>
            <a:off x="1497013" y="5788025"/>
            <a:ext cx="1836737" cy="217488"/>
          </a:xfrm>
          <a:prstGeom prst="roundRect">
            <a:avLst/>
          </a:prstGeom>
          <a:solidFill>
            <a:schemeClr val="accent1">
              <a:lumMod val="20000"/>
              <a:lumOff val="80000"/>
            </a:schemeClr>
          </a:solidFill>
          <a:ln w="12700">
            <a:headEnd/>
            <a:tailEnd/>
          </a:ln>
        </p:spPr>
        <p:style>
          <a:lnRef idx="2">
            <a:schemeClr val="accent4"/>
          </a:lnRef>
          <a:fillRef idx="1">
            <a:schemeClr val="lt1"/>
          </a:fillRef>
          <a:effectRef idx="0">
            <a:schemeClr val="accent4"/>
          </a:effectRef>
          <a:fontRef idx="minor">
            <a:schemeClr val="dk1"/>
          </a:fontRef>
        </p:style>
        <p:txBody>
          <a:bodyPr lIns="0" tIns="0" rIns="0" bIns="0" anchor="ctr"/>
          <a:lstStyle/>
          <a:p>
            <a:pPr marL="0" lvl="1" algn="ctr" eaLnBrk="0" hangingPunct="0">
              <a:lnSpc>
                <a:spcPct val="80000"/>
              </a:lnSpc>
              <a:spcBef>
                <a:spcPct val="40000"/>
              </a:spcBef>
              <a:buClr>
                <a:schemeClr val="tx2"/>
              </a:buClr>
              <a:buSzPct val="60000"/>
              <a:defRPr/>
            </a:pPr>
            <a:r>
              <a:rPr lang="en-US" sz="900" b="1" dirty="0"/>
              <a:t>OO </a:t>
            </a:r>
            <a:r>
              <a:rPr lang="en-US" sz="900" b="1" dirty="0" err="1"/>
              <a:t>rev.exp</a:t>
            </a:r>
            <a:r>
              <a:rPr lang="en-US" sz="900" b="1" dirty="0"/>
              <a:t>-Vector Reconciliation</a:t>
            </a:r>
            <a:endParaRPr lang="en-US" sz="900" b="1" dirty="0">
              <a:solidFill>
                <a:schemeClr val="accent4"/>
              </a:solidFill>
            </a:endParaRPr>
          </a:p>
        </p:txBody>
      </p:sp>
      <p:cxnSp>
        <p:nvCxnSpPr>
          <p:cNvPr id="116" name="Straight Connector 35"/>
          <p:cNvCxnSpPr/>
          <p:nvPr/>
        </p:nvCxnSpPr>
        <p:spPr bwMode="auto">
          <a:xfrm flipV="1">
            <a:off x="233363" y="6038850"/>
            <a:ext cx="3744912" cy="1588"/>
          </a:xfrm>
          <a:prstGeom prst="line">
            <a:avLst/>
          </a:prstGeom>
          <a:ln w="19050">
            <a:solidFill>
              <a:srgbClr val="FF0000"/>
            </a:solidFill>
            <a:prstDash val="sysDash"/>
            <a:headEnd type="none" w="med" len="med"/>
            <a:tailEnd type="none" w="med" len="med"/>
          </a:ln>
        </p:spPr>
        <p:style>
          <a:lnRef idx="1">
            <a:schemeClr val="accent6"/>
          </a:lnRef>
          <a:fillRef idx="0">
            <a:schemeClr val="accent6"/>
          </a:fillRef>
          <a:effectRef idx="0">
            <a:schemeClr val="accent6"/>
          </a:effectRef>
          <a:fontRef idx="minor">
            <a:schemeClr val="tx1"/>
          </a:fontRef>
        </p:style>
      </p:cxnSp>
      <p:sp>
        <p:nvSpPr>
          <p:cNvPr id="43046" name="Content Placeholder 24"/>
          <p:cNvSpPr>
            <a:spLocks/>
          </p:cNvSpPr>
          <p:nvPr/>
        </p:nvSpPr>
        <p:spPr bwMode="auto">
          <a:xfrm>
            <a:off x="4265613" y="1365250"/>
            <a:ext cx="4876800" cy="481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528638"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r>
              <a:rPr lang="en-GB" altLang="fr-FR" sz="1800" dirty="0"/>
              <a:t>Three presentations for P&amp;L Core Model:</a:t>
            </a:r>
            <a:endParaRPr lang="en-GB" altLang="fr-FR" sz="1600" dirty="0"/>
          </a:p>
          <a:p>
            <a:pPr>
              <a:buFontTx/>
              <a:buChar char="•"/>
            </a:pPr>
            <a:endParaRPr lang="en-GB" altLang="fr-FR" sz="1600" dirty="0">
              <a:solidFill>
                <a:schemeClr val="accent2"/>
              </a:solidFill>
            </a:endParaRPr>
          </a:p>
          <a:p>
            <a:pPr lvl="1">
              <a:buClr>
                <a:schemeClr val="accent2"/>
              </a:buClr>
              <a:buFontTx/>
              <a:buNone/>
            </a:pPr>
            <a:r>
              <a:rPr lang="en-GB" altLang="fr-FR" sz="1800" b="1" dirty="0"/>
              <a:t>Vector oriented view</a:t>
            </a:r>
            <a:r>
              <a:rPr lang="en-GB" altLang="fr-FR" sz="1600" b="1" dirty="0"/>
              <a:t> </a:t>
            </a:r>
            <a:r>
              <a:rPr lang="en-GB" altLang="fr-FR" sz="1600" dirty="0"/>
              <a:t>(for reconciliation purposes) -&gt; </a:t>
            </a:r>
          </a:p>
          <a:p>
            <a:pPr lvl="1">
              <a:buClr>
                <a:schemeClr val="accent2"/>
              </a:buClr>
              <a:buFontTx/>
              <a:buNone/>
            </a:pPr>
            <a:r>
              <a:rPr lang="en-US" altLang="fr-FR" sz="1100" dirty="0"/>
              <a:t>Tango P&amp;L is reconciled with Vector P&amp;L to provide “one single version of the truth”</a:t>
            </a:r>
          </a:p>
          <a:p>
            <a:pPr lvl="1">
              <a:buClr>
                <a:schemeClr val="accent2"/>
              </a:buClr>
              <a:buFontTx/>
              <a:buNone/>
            </a:pPr>
            <a:endParaRPr lang="en-GB" altLang="fr-FR" sz="1100" b="1" dirty="0"/>
          </a:p>
          <a:p>
            <a:pPr lvl="1">
              <a:buClr>
                <a:schemeClr val="accent2"/>
              </a:buClr>
              <a:buFontTx/>
              <a:buNone/>
            </a:pPr>
            <a:r>
              <a:rPr lang="en-GB" altLang="fr-FR" sz="1800" b="1" dirty="0"/>
              <a:t>Business oriented view </a:t>
            </a:r>
            <a:r>
              <a:rPr lang="en-GB" altLang="fr-FR" sz="1600" b="1" dirty="0"/>
              <a:t>(</a:t>
            </a:r>
            <a:r>
              <a:rPr lang="en-GB" altLang="fr-FR" sz="1600" dirty="0"/>
              <a:t>analytical</a:t>
            </a:r>
            <a:r>
              <a:rPr lang="en-GB" altLang="fr-FR" sz="1600" b="1" dirty="0"/>
              <a:t>)</a:t>
            </a:r>
          </a:p>
          <a:p>
            <a:pPr lvl="1">
              <a:buClr>
                <a:schemeClr val="accent2"/>
              </a:buClr>
              <a:buFontTx/>
              <a:buNone/>
            </a:pPr>
            <a:r>
              <a:rPr lang="en-GB" altLang="fr-FR" sz="1600" dirty="0"/>
              <a:t>-&gt;</a:t>
            </a:r>
            <a:endParaRPr lang="en-GB" altLang="fr-FR" sz="1800" b="1" dirty="0"/>
          </a:p>
          <a:p>
            <a:pPr lvl="1">
              <a:buClr>
                <a:schemeClr val="accent2"/>
              </a:buClr>
              <a:buFontTx/>
              <a:buNone/>
            </a:pPr>
            <a:r>
              <a:rPr lang="en-US" altLang="fr-FR" sz="1100" dirty="0"/>
              <a:t>Tango P&amp;L provides analytical detail for management analysis</a:t>
            </a:r>
          </a:p>
          <a:p>
            <a:pPr lvl="1">
              <a:buClr>
                <a:schemeClr val="accent2"/>
              </a:buClr>
              <a:buFontTx/>
              <a:buNone/>
            </a:pPr>
            <a:endParaRPr lang="en-GB" altLang="fr-FR" sz="1100" dirty="0"/>
          </a:p>
          <a:p>
            <a:pPr lvl="1">
              <a:buClr>
                <a:schemeClr val="accent2"/>
              </a:buClr>
              <a:buFontTx/>
              <a:buNone/>
            </a:pPr>
            <a:r>
              <a:rPr lang="en-GB" altLang="fr-FR" sz="1800" b="1" dirty="0"/>
              <a:t>PMM view </a:t>
            </a:r>
            <a:r>
              <a:rPr lang="en-GB" altLang="fr-FR" sz="1600" b="1" dirty="0"/>
              <a:t>(</a:t>
            </a:r>
            <a:r>
              <a:rPr lang="en-GB" altLang="fr-FR" sz="1600" dirty="0"/>
              <a:t>analytical variance</a:t>
            </a:r>
            <a:r>
              <a:rPr lang="en-GB" altLang="fr-FR" sz="1600" b="1" dirty="0"/>
              <a:t>)</a:t>
            </a:r>
          </a:p>
          <a:p>
            <a:pPr lvl="1">
              <a:buClr>
                <a:schemeClr val="accent2"/>
              </a:buClr>
              <a:buFontTx/>
              <a:buNone/>
            </a:pPr>
            <a:r>
              <a:rPr lang="en-GB" altLang="fr-FR" sz="1600" dirty="0"/>
              <a:t>-&gt;</a:t>
            </a:r>
          </a:p>
          <a:p>
            <a:pPr lvl="1">
              <a:buClr>
                <a:schemeClr val="accent2"/>
              </a:buClr>
              <a:buFontTx/>
              <a:buNone/>
            </a:pPr>
            <a:r>
              <a:rPr lang="en-GB" altLang="fr-FR" sz="1600" dirty="0"/>
              <a:t>-&gt; Reconciliation with GROSS MARGIN</a:t>
            </a:r>
            <a:endParaRPr lang="en-GB" altLang="fr-FR" sz="1800" dirty="0"/>
          </a:p>
          <a:p>
            <a:pPr marL="0" lvl="2">
              <a:buClr>
                <a:schemeClr val="accent2"/>
              </a:buClr>
              <a:buSzPct val="90000"/>
              <a:buFontTx/>
              <a:buNone/>
            </a:pPr>
            <a:endParaRPr lang="en-GB" altLang="fr-FR" b="1" dirty="0">
              <a:solidFill>
                <a:srgbClr val="FF0000"/>
              </a:solidFill>
            </a:endParaRPr>
          </a:p>
          <a:p>
            <a:pPr>
              <a:buClr>
                <a:schemeClr val="accent2"/>
              </a:buClr>
              <a:buSzPct val="90000"/>
            </a:pPr>
            <a:r>
              <a:rPr lang="en-GB" altLang="fr-FR" sz="1800" dirty="0"/>
              <a:t>Reconciliation between management data and Vector : </a:t>
            </a:r>
            <a:r>
              <a:rPr lang="en-GB" altLang="fr-FR" sz="1800" dirty="0">
                <a:sym typeface="Wingdings" pitchFamily="2" charset="2"/>
              </a:rPr>
              <a:t>O</a:t>
            </a:r>
            <a:r>
              <a:rPr lang="en-GB" altLang="fr-FR" sz="1800" dirty="0"/>
              <a:t>ne single “version of the truth” based on Vector data</a:t>
            </a:r>
            <a:endParaRPr lang="en-GB" altLang="fr-FR" sz="1800" b="0" dirty="0"/>
          </a:p>
          <a:p>
            <a:pPr lvl="1">
              <a:buClr>
                <a:schemeClr val="accent2"/>
              </a:buClr>
              <a:buFontTx/>
              <a:buNone/>
            </a:pPr>
            <a:endParaRPr lang="en-GB" altLang="fr-FR" sz="1400" dirty="0">
              <a:solidFill>
                <a:srgbClr val="6F7072"/>
              </a:solidFill>
            </a:endParaRPr>
          </a:p>
        </p:txBody>
      </p:sp>
      <p:sp>
        <p:nvSpPr>
          <p:cNvPr id="119" name="Oval 12"/>
          <p:cNvSpPr>
            <a:spLocks noChangeArrowheads="1"/>
          </p:cNvSpPr>
          <p:nvPr/>
        </p:nvSpPr>
        <p:spPr bwMode="gray">
          <a:xfrm>
            <a:off x="4585042" y="2027157"/>
            <a:ext cx="216000" cy="216000"/>
          </a:xfrm>
          <a:prstGeom prst="ellipse">
            <a:avLst/>
          </a:prstGeom>
          <a:solidFill>
            <a:srgbClr val="FF0000"/>
          </a:solidFill>
          <a:ln w="9525" algn="ctr">
            <a:noFill/>
            <a:round/>
            <a:headEnd/>
            <a:tailEnd/>
          </a:ln>
          <a:effectLst>
            <a:glow rad="139700">
              <a:schemeClr val="accent5">
                <a:satMod val="175000"/>
                <a:alpha val="40000"/>
              </a:schemeClr>
            </a:glow>
          </a:effectLst>
          <a:scene3d>
            <a:camera prst="orthographicFront"/>
            <a:lightRig rig="threePt" dir="t"/>
          </a:scene3d>
          <a:sp3d>
            <a:bevelT/>
          </a:sp3d>
        </p:spPr>
        <p:txBody>
          <a:bodyPr wrap="none" lIns="0" tIns="0" rIns="0" bIns="0" anchor="ctr"/>
          <a:lstStyle/>
          <a:p>
            <a:pPr algn="ctr">
              <a:defRPr/>
            </a:pPr>
            <a:r>
              <a:rPr lang="fr-FR" altLang="ko-KR" sz="1100" dirty="0">
                <a:solidFill>
                  <a:schemeClr val="bg1"/>
                </a:solidFill>
                <a:latin typeface="+mn-lt"/>
                <a:cs typeface="Arial" pitchFamily="34" charset="0"/>
              </a:rPr>
              <a:t>1</a:t>
            </a:r>
          </a:p>
        </p:txBody>
      </p:sp>
      <p:sp>
        <p:nvSpPr>
          <p:cNvPr id="43050" name="Titre 1"/>
          <p:cNvSpPr>
            <a:spLocks/>
          </p:cNvSpPr>
          <p:nvPr/>
        </p:nvSpPr>
        <p:spPr bwMode="gray">
          <a:xfrm>
            <a:off x="682625" y="-14288"/>
            <a:ext cx="7348538"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dirty="0"/>
              <a:t>Dimension #5: Indicators </a:t>
            </a:r>
            <a:br>
              <a:rPr lang="en-US" altLang="fr-FR" dirty="0"/>
            </a:br>
            <a:r>
              <a:rPr lang="en-US" altLang="fr-FR" sz="2000" b="0" dirty="0"/>
              <a:t>Zoom on P&amp;L elements</a:t>
            </a:r>
          </a:p>
        </p:txBody>
      </p:sp>
      <p:sp>
        <p:nvSpPr>
          <p:cNvPr id="52" name="Oval 12"/>
          <p:cNvSpPr>
            <a:spLocks noChangeArrowheads="1"/>
          </p:cNvSpPr>
          <p:nvPr/>
        </p:nvSpPr>
        <p:spPr bwMode="gray">
          <a:xfrm>
            <a:off x="4610834" y="3089969"/>
            <a:ext cx="216000" cy="216000"/>
          </a:xfrm>
          <a:prstGeom prst="ellipse">
            <a:avLst/>
          </a:prstGeom>
          <a:solidFill>
            <a:srgbClr val="FF0000"/>
          </a:solidFill>
          <a:ln w="9525" algn="ctr">
            <a:noFill/>
            <a:round/>
            <a:headEnd/>
            <a:tailEnd/>
          </a:ln>
          <a:effectLst>
            <a:glow rad="139700">
              <a:schemeClr val="accent5">
                <a:satMod val="175000"/>
                <a:alpha val="40000"/>
              </a:schemeClr>
            </a:glow>
          </a:effectLst>
          <a:scene3d>
            <a:camera prst="orthographicFront"/>
            <a:lightRig rig="threePt" dir="t"/>
          </a:scene3d>
          <a:sp3d>
            <a:bevelT/>
          </a:sp3d>
        </p:spPr>
        <p:txBody>
          <a:bodyPr wrap="none" lIns="0" tIns="0" rIns="0" bIns="0" anchor="ctr"/>
          <a:lstStyle/>
          <a:p>
            <a:pPr algn="ctr">
              <a:defRPr/>
            </a:pPr>
            <a:r>
              <a:rPr lang="fr-FR" altLang="ko-KR" sz="1100" dirty="0">
                <a:solidFill>
                  <a:schemeClr val="bg1"/>
                </a:solidFill>
                <a:latin typeface="+mn-lt"/>
                <a:cs typeface="Arial" pitchFamily="34" charset="0"/>
              </a:rPr>
              <a:t>2</a:t>
            </a:r>
          </a:p>
        </p:txBody>
      </p:sp>
      <p:sp>
        <p:nvSpPr>
          <p:cNvPr id="4305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2" name="Oval 12"/>
          <p:cNvSpPr>
            <a:spLocks noChangeArrowheads="1"/>
          </p:cNvSpPr>
          <p:nvPr/>
        </p:nvSpPr>
        <p:spPr bwMode="gray">
          <a:xfrm>
            <a:off x="632167" y="985757"/>
            <a:ext cx="216000" cy="216000"/>
          </a:xfrm>
          <a:prstGeom prst="ellipse">
            <a:avLst/>
          </a:prstGeom>
          <a:solidFill>
            <a:srgbClr val="FF0000"/>
          </a:solidFill>
          <a:ln w="9525" algn="ctr">
            <a:noFill/>
            <a:round/>
            <a:headEnd/>
            <a:tailEnd/>
          </a:ln>
          <a:effectLst>
            <a:glow rad="139700">
              <a:schemeClr val="accent5">
                <a:satMod val="175000"/>
                <a:alpha val="40000"/>
              </a:schemeClr>
            </a:glow>
          </a:effectLst>
          <a:scene3d>
            <a:camera prst="orthographicFront"/>
            <a:lightRig rig="threePt" dir="t"/>
          </a:scene3d>
          <a:sp3d>
            <a:bevelT/>
          </a:sp3d>
        </p:spPr>
        <p:txBody>
          <a:bodyPr wrap="none" lIns="0" tIns="0" rIns="0" bIns="0" anchor="ctr"/>
          <a:lstStyle/>
          <a:p>
            <a:pPr algn="ctr">
              <a:defRPr/>
            </a:pPr>
            <a:r>
              <a:rPr lang="fr-FR" altLang="ko-KR" sz="1100" dirty="0">
                <a:solidFill>
                  <a:schemeClr val="bg1"/>
                </a:solidFill>
                <a:latin typeface="+mn-lt"/>
                <a:cs typeface="Arial" pitchFamily="34" charset="0"/>
              </a:rPr>
              <a:t>1</a:t>
            </a:r>
          </a:p>
        </p:txBody>
      </p:sp>
      <p:sp>
        <p:nvSpPr>
          <p:cNvPr id="3" name="Oval 12"/>
          <p:cNvSpPr>
            <a:spLocks noChangeArrowheads="1"/>
          </p:cNvSpPr>
          <p:nvPr/>
        </p:nvSpPr>
        <p:spPr bwMode="gray">
          <a:xfrm>
            <a:off x="2319680" y="1009171"/>
            <a:ext cx="216000" cy="216000"/>
          </a:xfrm>
          <a:prstGeom prst="ellipse">
            <a:avLst/>
          </a:prstGeom>
          <a:solidFill>
            <a:srgbClr val="FF0000"/>
          </a:solidFill>
          <a:ln w="9525" algn="ctr">
            <a:noFill/>
            <a:round/>
            <a:headEnd/>
            <a:tailEnd/>
          </a:ln>
          <a:effectLst>
            <a:glow rad="139700">
              <a:schemeClr val="accent5">
                <a:satMod val="175000"/>
                <a:alpha val="40000"/>
              </a:schemeClr>
            </a:glow>
          </a:effectLst>
          <a:scene3d>
            <a:camera prst="orthographicFront"/>
            <a:lightRig rig="threePt" dir="t"/>
          </a:scene3d>
          <a:sp3d>
            <a:bevelT/>
          </a:sp3d>
        </p:spPr>
        <p:txBody>
          <a:bodyPr wrap="none" lIns="0" tIns="0" rIns="0" bIns="0" anchor="ctr"/>
          <a:lstStyle/>
          <a:p>
            <a:pPr algn="ctr">
              <a:defRPr/>
            </a:pPr>
            <a:r>
              <a:rPr lang="fr-FR" altLang="ko-KR" sz="1100" dirty="0">
                <a:solidFill>
                  <a:schemeClr val="bg1"/>
                </a:solidFill>
                <a:latin typeface="+mn-lt"/>
                <a:cs typeface="Arial" pitchFamily="34" charset="0"/>
              </a:rPr>
              <a:t>2</a:t>
            </a:r>
          </a:p>
        </p:txBody>
      </p:sp>
      <p:pic>
        <p:nvPicPr>
          <p:cNvPr id="43065" name="Picture 5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7107" y="2308225"/>
            <a:ext cx="1543050" cy="161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1" name="Oval 12"/>
          <p:cNvSpPr>
            <a:spLocks noChangeArrowheads="1"/>
          </p:cNvSpPr>
          <p:nvPr/>
        </p:nvSpPr>
        <p:spPr bwMode="gray">
          <a:xfrm>
            <a:off x="4585042" y="4012821"/>
            <a:ext cx="216000" cy="216000"/>
          </a:xfrm>
          <a:prstGeom prst="ellipse">
            <a:avLst/>
          </a:prstGeom>
          <a:solidFill>
            <a:srgbClr val="FF0000"/>
          </a:solidFill>
          <a:ln w="9525" algn="ctr">
            <a:noFill/>
            <a:round/>
            <a:headEnd/>
            <a:tailEnd/>
          </a:ln>
          <a:effectLst>
            <a:glow rad="139700">
              <a:schemeClr val="accent5">
                <a:satMod val="175000"/>
                <a:alpha val="40000"/>
              </a:schemeClr>
            </a:glow>
          </a:effectLst>
          <a:scene3d>
            <a:camera prst="orthographicFront"/>
            <a:lightRig rig="threePt" dir="t"/>
          </a:scene3d>
          <a:sp3d>
            <a:bevelT/>
          </a:sp3d>
        </p:spPr>
        <p:txBody>
          <a:bodyPr wrap="none" lIns="0" tIns="0" rIns="0" bIns="0" anchor="ctr"/>
          <a:lstStyle/>
          <a:p>
            <a:pPr algn="ctr">
              <a:defRPr/>
            </a:pPr>
            <a:r>
              <a:rPr lang="fr-FR" altLang="ko-KR" sz="1100" dirty="0">
                <a:solidFill>
                  <a:schemeClr val="bg1"/>
                </a:solidFill>
                <a:latin typeface="+mn-lt"/>
                <a:cs typeface="Arial" pitchFamily="34" charset="0"/>
              </a:rPr>
              <a:t>3</a:t>
            </a:r>
          </a:p>
        </p:txBody>
      </p:sp>
      <p:pic>
        <p:nvPicPr>
          <p:cNvPr id="43067" name="Picture 5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44607" y="4259262"/>
            <a:ext cx="3905250" cy="352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3" name="Picture 5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44607" y="3416300"/>
            <a:ext cx="1724025" cy="161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DB0ED8E7-11BB-4E85-BA82-D18B12D3997F}" type="slidenum">
              <a:rPr lang="en-US" altLang="fr-FR" sz="900" b="0">
                <a:solidFill>
                  <a:schemeClr val="bg1"/>
                </a:solidFill>
              </a:rPr>
              <a:pPr algn="r" eaLnBrk="1" hangingPunct="1">
                <a:spcBef>
                  <a:spcPct val="0"/>
                </a:spcBef>
              </a:pPr>
              <a:t>23</a:t>
            </a:fld>
            <a:r>
              <a:rPr lang="en-US" altLang="fr-FR" sz="900" b="0">
                <a:solidFill>
                  <a:schemeClr val="bg1"/>
                </a:solidFill>
              </a:rPr>
              <a:t> •</a:t>
            </a:r>
          </a:p>
        </p:txBody>
      </p:sp>
      <p:sp>
        <p:nvSpPr>
          <p:cNvPr id="4305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54" name="Rounded Rectangle 12"/>
          <p:cNvSpPr/>
          <p:nvPr/>
        </p:nvSpPr>
        <p:spPr bwMode="auto">
          <a:xfrm>
            <a:off x="666623" y="1321839"/>
            <a:ext cx="7490354" cy="4396914"/>
          </a:xfrm>
          <a:prstGeom prst="roundRect">
            <a:avLst>
              <a:gd name="adj" fmla="val 632"/>
            </a:avLst>
          </a:prstGeom>
          <a:solidFill>
            <a:srgbClr val="FFFFFF"/>
          </a:solidFill>
          <a:ln w="19050" cap="flat" cmpd="sng" algn="ctr">
            <a:noFill/>
            <a:prstDash val="solid"/>
            <a:headEnd type="none" w="med" len="med"/>
            <a:tailEnd type="none" w="med" len="med"/>
          </a:ln>
          <a:effectLst>
            <a:outerShdw blurRad="63500" dist="38100" dir="3660000" algn="tl" rotWithShape="0">
              <a:prstClr val="black">
                <a:alpha val="40000"/>
              </a:prstClr>
            </a:outerShdw>
          </a:effectLst>
        </p:spPr>
        <p:txBody>
          <a:bodyPr lIns="0" tIns="0" rIns="0" bIns="0"/>
          <a:lstStyle/>
          <a:p>
            <a:pPr marL="0" marR="0" lvl="0" indent="0" algn="r" defTabSz="914400" eaLnBrk="1" fontAlgn="auto" latinLnBrk="0" hangingPunct="1">
              <a:lnSpc>
                <a:spcPct val="85000"/>
              </a:lnSpc>
              <a:spcBef>
                <a:spcPct val="40000"/>
              </a:spcBef>
              <a:spcAft>
                <a:spcPts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a:ea typeface="+mn-ea"/>
              <a:cs typeface="+mn-cs"/>
            </a:endParaRPr>
          </a:p>
          <a:p>
            <a:pPr marL="0" marR="0" lvl="0" indent="0" algn="r" defTabSz="914400" eaLnBrk="1" fontAlgn="auto" latinLnBrk="0" hangingPunct="1">
              <a:lnSpc>
                <a:spcPct val="85000"/>
              </a:lnSpc>
              <a:spcBef>
                <a:spcPct val="40000"/>
              </a:spcBef>
              <a:spcAft>
                <a:spcPts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a:ea typeface="+mn-ea"/>
              <a:cs typeface="+mn-cs"/>
            </a:endParaRPr>
          </a:p>
        </p:txBody>
      </p:sp>
      <p:pic>
        <p:nvPicPr>
          <p:cNvPr id="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948" y="1468417"/>
            <a:ext cx="7464028" cy="41697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9" name="Rectangle 58"/>
          <p:cNvSpPr/>
          <p:nvPr/>
        </p:nvSpPr>
        <p:spPr>
          <a:xfrm rot="20427392">
            <a:off x="2452425" y="3246839"/>
            <a:ext cx="4322271" cy="598951"/>
          </a:xfrm>
          <a:prstGeom prst="rect">
            <a:avLst/>
          </a:prstGeom>
        </p:spPr>
        <p:txBody>
          <a:bodyPr wrap="square">
            <a:noAutofit/>
          </a:bodyPr>
          <a:lstStyle/>
          <a:p>
            <a:pPr algn="ctr"/>
            <a:r>
              <a:rPr lang="en-US" sz="2000" b="1" dirty="0">
                <a:solidFill>
                  <a:srgbClr val="FF0000"/>
                </a:solidFill>
                <a:latin typeface="Arial"/>
                <a:cs typeface="Arial"/>
              </a:rPr>
              <a:t>Detailed in Tango Core Model KPIs framework</a:t>
            </a:r>
            <a:endParaRPr lang="en-US" sz="2000" b="1" dirty="0">
              <a:solidFill>
                <a:srgbClr val="FF0000"/>
              </a:solidFill>
            </a:endParaRPr>
          </a:p>
        </p:txBody>
      </p:sp>
      <p:sp>
        <p:nvSpPr>
          <p:cNvPr id="60" name="Étoile à 5 branches 59"/>
          <p:cNvSpPr/>
          <p:nvPr/>
        </p:nvSpPr>
        <p:spPr>
          <a:xfrm>
            <a:off x="603010" y="5131670"/>
            <a:ext cx="127245" cy="174786"/>
          </a:xfrm>
          <a:prstGeom prst="star5">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Titre 1"/>
          <p:cNvSpPr>
            <a:spLocks/>
          </p:cNvSpPr>
          <p:nvPr/>
        </p:nvSpPr>
        <p:spPr bwMode="gray">
          <a:xfrm>
            <a:off x="693738" y="-33338"/>
            <a:ext cx="7348537"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dirty="0"/>
              <a:t>Dimension #5: Indicators </a:t>
            </a:r>
            <a:br>
              <a:rPr lang="en-US" altLang="fr-FR" dirty="0"/>
            </a:br>
            <a:r>
              <a:rPr lang="en-US" altLang="fr-FR" sz="2000" b="0" dirty="0"/>
              <a:t>Zoom on Operational indicators elements</a:t>
            </a:r>
          </a:p>
        </p:txBody>
      </p:sp>
      <p:sp>
        <p:nvSpPr>
          <p:cNvPr id="62" name="Rectangle 55"/>
          <p:cNvSpPr>
            <a:spLocks noChangeArrowheads="1"/>
          </p:cNvSpPr>
          <p:nvPr/>
        </p:nvSpPr>
        <p:spPr bwMode="auto">
          <a:xfrm>
            <a:off x="253001" y="973868"/>
            <a:ext cx="8694966" cy="280140"/>
          </a:xfrm>
          <a:prstGeom prst="rect">
            <a:avLst/>
          </a:prstGeom>
          <a:solidFill>
            <a:srgbClr val="FF0000"/>
          </a:solidFill>
        </p:spPr>
        <p:style>
          <a:lnRef idx="0">
            <a:schemeClr val="accent6"/>
          </a:lnRef>
          <a:fillRef idx="3">
            <a:schemeClr val="accent6"/>
          </a:fillRef>
          <a:effectRef idx="3">
            <a:schemeClr val="accent6"/>
          </a:effectRef>
          <a:fontRef idx="minor">
            <a:schemeClr val="lt1"/>
          </a:fontRef>
        </p:style>
        <p:txBody>
          <a:bodyPr lIns="62688" tIns="31344" rIns="62688" bIns="31344" anchor="ctr"/>
          <a:lstStyle/>
          <a:p>
            <a:pPr marL="186105" lvl="1" indent="-186105" algn="ctr" eaLnBrk="0" hangingPunct="0">
              <a:lnSpc>
                <a:spcPct val="80000"/>
              </a:lnSpc>
              <a:spcBef>
                <a:spcPct val="10000"/>
              </a:spcBef>
              <a:buClr>
                <a:srgbClr val="D7D7D7"/>
              </a:buClr>
              <a:buSzPct val="60000"/>
              <a:defRPr/>
            </a:pPr>
            <a:r>
              <a:rPr lang="en-US" b="1" kern="0" dirty="0">
                <a:solidFill>
                  <a:srgbClr val="FFFFFF"/>
                </a:solidFill>
              </a:rPr>
              <a:t>Core Model Tango Operational Indicators</a:t>
            </a:r>
          </a:p>
        </p:txBody>
      </p:sp>
      <p:sp>
        <p:nvSpPr>
          <p:cNvPr id="63" name="TextBox 10"/>
          <p:cNvSpPr txBox="1">
            <a:spLocks noChangeArrowheads="1"/>
          </p:cNvSpPr>
          <p:nvPr/>
        </p:nvSpPr>
        <p:spPr bwMode="auto">
          <a:xfrm>
            <a:off x="7578725" y="166688"/>
            <a:ext cx="132238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r>
              <a:rPr lang="fr-FR" altLang="fr-FR" sz="1400" i="1"/>
              <a:t>Priority KPIs</a:t>
            </a:r>
            <a:endParaRPr lang="en-US" altLang="fr-FR" sz="1400" i="1"/>
          </a:p>
        </p:txBody>
      </p:sp>
      <p:sp>
        <p:nvSpPr>
          <p:cNvPr id="64" name="4-Point Star 37"/>
          <p:cNvSpPr/>
          <p:nvPr/>
        </p:nvSpPr>
        <p:spPr bwMode="auto">
          <a:xfrm>
            <a:off x="7399383" y="228600"/>
            <a:ext cx="182880" cy="182880"/>
          </a:xfrm>
          <a:prstGeom prst="star4">
            <a:avLst/>
          </a:prstGeom>
          <a:solidFill>
            <a:srgbClr val="C00000"/>
          </a:solidFill>
          <a:ln>
            <a:solidFill>
              <a:srgbClr val="C00000"/>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a:lstStyle/>
          <a:p>
            <a:pPr>
              <a:defRPr/>
            </a:pPr>
            <a:endParaRPr lang="en-US">
              <a:solidFill>
                <a:schemeClr val="tx1"/>
              </a:solidFill>
            </a:endParaRPr>
          </a:p>
        </p:txBody>
      </p:sp>
      <p:sp>
        <p:nvSpPr>
          <p:cNvPr id="65" name="Titre 1"/>
          <p:cNvSpPr txBox="1">
            <a:spLocks/>
          </p:cNvSpPr>
          <p:nvPr/>
        </p:nvSpPr>
        <p:spPr>
          <a:xfrm>
            <a:off x="278130" y="5733413"/>
            <a:ext cx="8622983" cy="502831"/>
          </a:xfrm>
          <a:prstGeom prst="rect">
            <a:avLst/>
          </a:prstGeom>
        </p:spPr>
        <p:txBody>
          <a:bodyPr/>
          <a:lstStyle>
            <a:lvl1pPr algn="ctr" defTabSz="457200" rtl="0" eaLnBrk="1" fontAlgn="base" hangingPunct="1">
              <a:spcBef>
                <a:spcPct val="0"/>
              </a:spcBef>
              <a:spcAft>
                <a:spcPct val="0"/>
              </a:spcAft>
              <a:defRPr sz="4400" kern="1200">
                <a:solidFill>
                  <a:schemeClr val="tx1"/>
                </a:solidFill>
                <a:latin typeface="+mj-lt"/>
                <a:ea typeface="Geneva" pitchFamily="126" charset="-128"/>
                <a:cs typeface="+mj-cs"/>
              </a:defRPr>
            </a:lvl1pPr>
            <a:lvl2pPr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2pPr>
            <a:lvl3pPr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3pPr>
            <a:lvl4pPr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4pPr>
            <a:lvl5pPr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5pPr>
            <a:lvl6pPr marL="457200"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6pPr>
            <a:lvl7pPr marL="914400"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7pPr>
            <a:lvl8pPr marL="1371600"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8pPr>
            <a:lvl9pPr marL="1828800"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9pPr>
          </a:lstStyle>
          <a:p>
            <a:pPr algn="l"/>
            <a:r>
              <a:rPr lang="en-US" sz="1600" dirty="0">
                <a:solidFill>
                  <a:srgbClr val="4B4E5E"/>
                </a:solidFill>
                <a:latin typeface="Arial"/>
                <a:ea typeface="+mn-ea"/>
                <a:cs typeface="Arial"/>
              </a:rPr>
              <a:t>Tango CM includes </a:t>
            </a:r>
            <a:r>
              <a:rPr lang="en-US" sz="1600" dirty="0">
                <a:solidFill>
                  <a:srgbClr val="4B4E5E"/>
                </a:solidFill>
                <a:latin typeface="Arial"/>
                <a:cs typeface="Arial"/>
              </a:rPr>
              <a:t>operational KPIs to explain operational and financial performance</a:t>
            </a:r>
            <a:endParaRPr lang="en-US" sz="1600" dirty="0">
              <a:solidFill>
                <a:srgbClr val="4B4E5E"/>
              </a:solidFill>
              <a:latin typeface="Arial"/>
              <a:ea typeface="+mn-ea"/>
              <a:cs typeface="Arial"/>
            </a:endParaRPr>
          </a:p>
        </p:txBody>
      </p:sp>
    </p:spTree>
    <p:extLst>
      <p:ext uri="{BB962C8B-B14F-4D97-AF65-F5344CB8AC3E}">
        <p14:creationId xmlns:p14="http://schemas.microsoft.com/office/powerpoint/2010/main" val="25194847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24FE3D94-83C3-4DC0-ABE8-5D5A311CBFBE}" type="slidenum">
              <a:rPr lang="fr-FR" altLang="fr-FR" sz="900" b="0">
                <a:solidFill>
                  <a:schemeClr val="bg1"/>
                </a:solidFill>
              </a:rPr>
              <a:pPr algn="r" eaLnBrk="1" hangingPunct="1">
                <a:spcBef>
                  <a:spcPct val="0"/>
                </a:spcBef>
              </a:pPr>
              <a:t>24</a:t>
            </a:fld>
            <a:r>
              <a:rPr lang="fr-FR" altLang="fr-FR" sz="900" b="0">
                <a:solidFill>
                  <a:schemeClr val="bg1"/>
                </a:solidFill>
              </a:rPr>
              <a:t> •</a:t>
            </a:r>
          </a:p>
        </p:txBody>
      </p:sp>
      <p:sp>
        <p:nvSpPr>
          <p:cNvPr id="50179" name="Content Placeholder 24"/>
          <p:cNvSpPr>
            <a:spLocks/>
          </p:cNvSpPr>
          <p:nvPr/>
        </p:nvSpPr>
        <p:spPr bwMode="auto">
          <a:xfrm>
            <a:off x="5890880" y="3961108"/>
            <a:ext cx="2825750" cy="2156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273050" indent="-271463"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r>
              <a:rPr lang="en-US" altLang="fr-FR" sz="1400" dirty="0"/>
              <a:t>Main hierarchies</a:t>
            </a:r>
          </a:p>
          <a:p>
            <a:pPr lvl="1">
              <a:buFont typeface="Wingdings" pitchFamily="2" charset="2"/>
              <a:buChar char="l"/>
            </a:pPr>
            <a:r>
              <a:rPr lang="en-US" altLang="fr-FR" sz="1400" dirty="0"/>
              <a:t>P&amp;L indicators by nature</a:t>
            </a:r>
          </a:p>
          <a:p>
            <a:pPr lvl="1">
              <a:buFont typeface="Wingdings" pitchFamily="2" charset="2"/>
              <a:buChar char="l"/>
            </a:pPr>
            <a:r>
              <a:rPr lang="en-US" altLang="fr-FR" sz="1400" dirty="0"/>
              <a:t>P&amp;L indicators by destination</a:t>
            </a:r>
          </a:p>
          <a:p>
            <a:pPr lvl="1">
              <a:buFont typeface="Wingdings" pitchFamily="2" charset="2"/>
              <a:buChar char="l"/>
            </a:pPr>
            <a:r>
              <a:rPr lang="en-US" altLang="fr-FR" sz="1400" dirty="0"/>
              <a:t>Cash flow indicators</a:t>
            </a:r>
          </a:p>
          <a:p>
            <a:pPr lvl="1">
              <a:buFont typeface="Wingdings" pitchFamily="2" charset="2"/>
              <a:buChar char="l"/>
            </a:pPr>
            <a:r>
              <a:rPr lang="en-US" altLang="fr-FR" sz="1400" dirty="0"/>
              <a:t>CAFOP</a:t>
            </a:r>
          </a:p>
          <a:p>
            <a:pPr lvl="1">
              <a:buFont typeface="Wingdings" pitchFamily="2" charset="2"/>
              <a:buChar char="l"/>
            </a:pPr>
            <a:r>
              <a:rPr lang="en-US" altLang="fr-FR" sz="1400" dirty="0"/>
              <a:t>Balance sheet indicators</a:t>
            </a:r>
          </a:p>
          <a:p>
            <a:pPr lvl="1">
              <a:buFont typeface="Wingdings" pitchFamily="2" charset="2"/>
              <a:buChar char="l"/>
            </a:pPr>
            <a:r>
              <a:rPr lang="en-US" altLang="fr-FR" sz="1400" dirty="0"/>
              <a:t>Operational indicators</a:t>
            </a:r>
          </a:p>
          <a:p>
            <a:pPr lvl="1">
              <a:buFont typeface="Wingdings" pitchFamily="2" charset="2"/>
              <a:buChar char="l"/>
            </a:pPr>
            <a:r>
              <a:rPr lang="en-US" altLang="fr-FR" sz="1400" dirty="0">
                <a:solidFill>
                  <a:srgbClr val="FF0000"/>
                </a:solidFill>
              </a:rPr>
              <a:t>PMM ROA net of subcontract</a:t>
            </a:r>
          </a:p>
          <a:p>
            <a:pPr lvl="1">
              <a:buFont typeface="Wingdings" pitchFamily="2" charset="2"/>
              <a:buChar char="l"/>
            </a:pPr>
            <a:r>
              <a:rPr lang="en-US" altLang="fr-FR" sz="1400" dirty="0">
                <a:solidFill>
                  <a:srgbClr val="FF0000"/>
                </a:solidFill>
              </a:rPr>
              <a:t>PMM COS net of subcontract</a:t>
            </a:r>
          </a:p>
          <a:p>
            <a:pPr lvl="1">
              <a:buClr>
                <a:schemeClr val="accent2"/>
              </a:buClr>
              <a:buFont typeface="Wingdings" pitchFamily="2" charset="2"/>
              <a:buChar char="l"/>
            </a:pPr>
            <a:endParaRPr lang="en-US" altLang="fr-FR" sz="1400" dirty="0"/>
          </a:p>
          <a:p>
            <a:pPr lvl="1">
              <a:buClr>
                <a:schemeClr val="accent2"/>
              </a:buClr>
              <a:buFont typeface="Wingdings" pitchFamily="2" charset="2"/>
              <a:buChar char="l"/>
            </a:pPr>
            <a:endParaRPr lang="en-US" altLang="fr-FR" sz="1400" dirty="0"/>
          </a:p>
        </p:txBody>
      </p:sp>
      <p:sp>
        <p:nvSpPr>
          <p:cNvPr id="50180"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50181" name="Rectangle 2"/>
          <p:cNvSpPr>
            <a:spLocks noChangeArrowheads="1"/>
          </p:cNvSpPr>
          <p:nvPr/>
        </p:nvSpPr>
        <p:spPr bwMode="gray">
          <a:xfrm>
            <a:off x="682625" y="0"/>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dirty="0"/>
              <a:t>Dimension #5: Indicators</a:t>
            </a:r>
          </a:p>
          <a:p>
            <a:pPr eaLnBrk="1" hangingPunct="1">
              <a:spcBef>
                <a:spcPct val="0"/>
              </a:spcBef>
            </a:pPr>
            <a:r>
              <a:rPr lang="fr-FR" altLang="fr-FR" sz="2000" b="0" dirty="0" err="1"/>
              <a:t>Demonstration</a:t>
            </a:r>
            <a:endParaRPr lang="fr-FR" altLang="fr-FR" sz="2000" b="0" dirty="0"/>
          </a:p>
        </p:txBody>
      </p:sp>
      <p:sp>
        <p:nvSpPr>
          <p:cNvPr id="50184" name="Freeform 15"/>
          <p:cNvSpPr>
            <a:spLocks noEditPoints="1"/>
          </p:cNvSpPr>
          <p:nvPr/>
        </p:nvSpPr>
        <p:spPr bwMode="auto">
          <a:xfrm>
            <a:off x="576299" y="4127500"/>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w="9525">
            <a:solidFill>
              <a:srgbClr val="000000"/>
            </a:solidFill>
            <a:round/>
            <a:headEnd/>
            <a:tailEnd/>
          </a:ln>
        </p:spPr>
        <p:txBody>
          <a:bodyPr/>
          <a:lstStyle/>
          <a:p>
            <a:endParaRPr lang="fr-FR"/>
          </a:p>
        </p:txBody>
      </p:sp>
      <p:sp>
        <p:nvSpPr>
          <p:cNvPr id="10" name="Rounded Rectangle 35"/>
          <p:cNvSpPr/>
          <p:nvPr/>
        </p:nvSpPr>
        <p:spPr bwMode="auto">
          <a:xfrm>
            <a:off x="576299" y="5078080"/>
            <a:ext cx="4155189" cy="1047935"/>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nchor="ctr"/>
          <a:lstStyle/>
          <a:p>
            <a:pPr marL="384175" lvl="1" algn="l">
              <a:spcBef>
                <a:spcPct val="10000"/>
              </a:spcBef>
              <a:buClr>
                <a:srgbClr val="7C408F"/>
              </a:buClr>
              <a:buSzPct val="90000"/>
              <a:defRPr/>
            </a:pPr>
            <a:r>
              <a:rPr lang="en-US" b="1" dirty="0">
                <a:solidFill>
                  <a:srgbClr val="FF0000"/>
                </a:solidFill>
              </a:rPr>
              <a:t>Keyword</a:t>
            </a:r>
            <a:r>
              <a:rPr lang="en-US" b="1" dirty="0">
                <a:solidFill>
                  <a:schemeClr val="hlink"/>
                </a:solidFill>
              </a:rPr>
              <a:t> : Parallel hierarchy </a:t>
            </a:r>
          </a:p>
        </p:txBody>
      </p:sp>
      <p:pic>
        <p:nvPicPr>
          <p:cNvPr id="11" name="Picture 13"/>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38212" y="5351427"/>
            <a:ext cx="269753" cy="4286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0150" y="809625"/>
            <a:ext cx="4038600" cy="3057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8212" y="806451"/>
            <a:ext cx="3781388" cy="30820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2"/>
          <p:cNvSpPr/>
          <p:nvPr/>
        </p:nvSpPr>
        <p:spPr bwMode="auto">
          <a:xfrm>
            <a:off x="538163" y="1295400"/>
            <a:ext cx="7881937" cy="1612900"/>
          </a:xfrm>
          <a:prstGeom prst="roundRect">
            <a:avLst>
              <a:gd name="adj" fmla="val 1976"/>
            </a:avLst>
          </a:prstGeom>
          <a:ln w="19050">
            <a:noFill/>
            <a:headEnd type="none" w="med" len="med"/>
            <a:tailEnd type="none" w="med" len="med"/>
          </a:ln>
          <a:effectLst>
            <a:outerShdw blurRad="63500" dist="38100" dir="366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a:lnSpc>
                <a:spcPct val="85000"/>
              </a:lnSpc>
              <a:spcBef>
                <a:spcPct val="40000"/>
              </a:spcBef>
              <a:buFontTx/>
              <a:buChar char="•"/>
              <a:defRPr/>
            </a:pPr>
            <a:endParaRPr lang="en-US">
              <a:solidFill>
                <a:schemeClr val="tx1"/>
              </a:solidFill>
            </a:endParaRPr>
          </a:p>
        </p:txBody>
      </p:sp>
      <p:sp>
        <p:nvSpPr>
          <p:cNvPr id="59395"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C2D5BE4D-E789-40C7-80FB-0BF895DC66F7}" type="slidenum">
              <a:rPr lang="en-US" altLang="fr-FR" sz="900" b="0">
                <a:solidFill>
                  <a:schemeClr val="bg1"/>
                </a:solidFill>
              </a:rPr>
              <a:pPr algn="r" eaLnBrk="1" hangingPunct="1">
                <a:spcBef>
                  <a:spcPct val="0"/>
                </a:spcBef>
              </a:pPr>
              <a:t>25</a:t>
            </a:fld>
            <a:r>
              <a:rPr lang="en-US" altLang="fr-FR" sz="900" b="0">
                <a:solidFill>
                  <a:schemeClr val="bg1"/>
                </a:solidFill>
              </a:rPr>
              <a:t> •</a:t>
            </a:r>
          </a:p>
        </p:txBody>
      </p:sp>
      <p:sp>
        <p:nvSpPr>
          <p:cNvPr id="59396" name="Rectangle 2"/>
          <p:cNvSpPr>
            <a:spLocks noGrp="1" noChangeArrowheads="1"/>
          </p:cNvSpPr>
          <p:nvPr>
            <p:ph type="title" idx="4294967295"/>
          </p:nvPr>
        </p:nvSpPr>
        <p:spPr>
          <a:xfrm>
            <a:off x="682625" y="153988"/>
            <a:ext cx="8221663" cy="466725"/>
          </a:xfrm>
        </p:spPr>
        <p:txBody>
          <a:bodyPr/>
          <a:lstStyle/>
          <a:p>
            <a:pPr eaLnBrk="1" hangingPunct="1"/>
            <a:r>
              <a:rPr lang="en-US" altLang="fr-FR" sz="2400"/>
              <a:t>Dimensions #6 &amp; 7 : phase and period </a:t>
            </a:r>
            <a:r>
              <a:rPr lang="en-US" altLang="fr-FR" sz="2400" b="0"/>
              <a:t>(1/2)</a:t>
            </a:r>
          </a:p>
        </p:txBody>
      </p:sp>
      <p:sp>
        <p:nvSpPr>
          <p:cNvPr id="59397"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59398" name="Rectangle 2"/>
          <p:cNvSpPr txBox="1">
            <a:spLocks noChangeArrowheads="1"/>
          </p:cNvSpPr>
          <p:nvPr/>
        </p:nvSpPr>
        <p:spPr bwMode="gray">
          <a:xfrm>
            <a:off x="517525" y="9858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2000"/>
              <a:t>#6: Phase</a:t>
            </a:r>
          </a:p>
        </p:txBody>
      </p:sp>
      <p:sp>
        <p:nvSpPr>
          <p:cNvPr id="59399" name="Rectangle 2"/>
          <p:cNvSpPr txBox="1">
            <a:spLocks noChangeArrowheads="1"/>
          </p:cNvSpPr>
          <p:nvPr/>
        </p:nvSpPr>
        <p:spPr bwMode="gray">
          <a:xfrm>
            <a:off x="517525" y="33607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2000"/>
              <a:t>#7: Period</a:t>
            </a:r>
          </a:p>
        </p:txBody>
      </p:sp>
      <p:sp>
        <p:nvSpPr>
          <p:cNvPr id="16" name="Rounded Rectangle 12"/>
          <p:cNvSpPr/>
          <p:nvPr/>
        </p:nvSpPr>
        <p:spPr bwMode="auto">
          <a:xfrm>
            <a:off x="538163" y="3657600"/>
            <a:ext cx="7881937" cy="1897063"/>
          </a:xfrm>
          <a:prstGeom prst="roundRect">
            <a:avLst>
              <a:gd name="adj" fmla="val 1976"/>
            </a:avLst>
          </a:prstGeom>
          <a:ln w="19050">
            <a:noFill/>
            <a:headEnd type="none" w="med" len="med"/>
            <a:tailEnd type="none" w="med" len="med"/>
          </a:ln>
          <a:effectLst>
            <a:outerShdw blurRad="63500" dist="38100" dir="366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a:lnSpc>
                <a:spcPct val="85000"/>
              </a:lnSpc>
              <a:spcBef>
                <a:spcPct val="40000"/>
              </a:spcBef>
              <a:buFontTx/>
              <a:buChar char="•"/>
              <a:defRPr/>
            </a:pPr>
            <a:endParaRPr lang="en-US">
              <a:solidFill>
                <a:schemeClr val="tx1"/>
              </a:solidFill>
            </a:endParaRPr>
          </a:p>
        </p:txBody>
      </p:sp>
      <p:sp>
        <p:nvSpPr>
          <p:cNvPr id="19" name="Content Placeholder 24"/>
          <p:cNvSpPr>
            <a:spLocks/>
          </p:cNvSpPr>
          <p:nvPr/>
        </p:nvSpPr>
        <p:spPr bwMode="auto">
          <a:xfrm>
            <a:off x="635000" y="1306513"/>
            <a:ext cx="7007225" cy="1711325"/>
          </a:xfrm>
          <a:prstGeom prst="rect">
            <a:avLst/>
          </a:prstGeom>
          <a:noFill/>
          <a:ln w="9525">
            <a:noFill/>
            <a:miter lim="800000"/>
            <a:headEnd/>
            <a:tailEnd/>
          </a:ln>
        </p:spPr>
        <p:txBody>
          <a:bodyPr/>
          <a:lstStyle/>
          <a:p>
            <a:pPr marL="174625" lvl="1" indent="-174625" algn="l" eaLnBrk="0" hangingPunct="0">
              <a:spcBef>
                <a:spcPct val="10000"/>
              </a:spcBef>
              <a:buClr>
                <a:srgbClr val="FF0000"/>
              </a:buClr>
              <a:buSzPct val="90000"/>
              <a:buFont typeface="Arial" charset="0"/>
              <a:buChar char="•"/>
              <a:defRPr/>
            </a:pPr>
            <a:r>
              <a:rPr lang="en-US" sz="1600" b="1" dirty="0">
                <a:solidFill>
                  <a:srgbClr val="FF0000"/>
                </a:solidFill>
                <a:latin typeface="Arial" charset="0"/>
              </a:rPr>
              <a:t>All phases of VTD management cycle:</a:t>
            </a:r>
          </a:p>
          <a:p>
            <a:pPr marL="887413" lvl="1" indent="-271463" algn="l" eaLnBrk="0" hangingPunct="0">
              <a:spcBef>
                <a:spcPct val="10000"/>
              </a:spcBef>
              <a:buClr>
                <a:schemeClr val="bg1">
                  <a:lumMod val="50000"/>
                </a:schemeClr>
              </a:buClr>
              <a:buSzPct val="90000"/>
              <a:buFont typeface="Wingdings" pitchFamily="2" charset="2"/>
              <a:buChar char="Ø"/>
              <a:defRPr/>
            </a:pPr>
            <a:r>
              <a:rPr lang="en-US" sz="1600" b="1" dirty="0">
                <a:solidFill>
                  <a:schemeClr val="hlink"/>
                </a:solidFill>
                <a:latin typeface="Arial" charset="0"/>
              </a:rPr>
              <a:t>Actual</a:t>
            </a:r>
          </a:p>
          <a:p>
            <a:pPr marL="887413" lvl="1" indent="-271463" algn="l" eaLnBrk="0" hangingPunct="0">
              <a:spcBef>
                <a:spcPct val="10000"/>
              </a:spcBef>
              <a:buClr>
                <a:schemeClr val="bg1">
                  <a:lumMod val="50000"/>
                </a:schemeClr>
              </a:buClr>
              <a:buSzPct val="90000"/>
              <a:buFont typeface="Wingdings" pitchFamily="2" charset="2"/>
              <a:buChar char="Ø"/>
              <a:defRPr/>
            </a:pPr>
            <a:r>
              <a:rPr lang="en-US" sz="1600" b="1" dirty="0">
                <a:solidFill>
                  <a:schemeClr val="hlink"/>
                </a:solidFill>
                <a:latin typeface="Arial" charset="0"/>
              </a:rPr>
              <a:t>Budget (Versioning </a:t>
            </a:r>
            <a:r>
              <a:rPr lang="en-US" sz="1600" b="1" dirty="0">
                <a:solidFill>
                  <a:schemeClr val="bg1">
                    <a:lumMod val="75000"/>
                  </a:schemeClr>
                </a:solidFill>
                <a:latin typeface="Arial" charset="0"/>
              </a:rPr>
              <a:t>Current -&gt; V0 V1 V2 -&gt; Final</a:t>
            </a:r>
            <a:r>
              <a:rPr lang="en-US" sz="1600" b="1" dirty="0">
                <a:solidFill>
                  <a:schemeClr val="hlink"/>
                </a:solidFill>
                <a:latin typeface="Arial" charset="0"/>
              </a:rPr>
              <a:t>)</a:t>
            </a:r>
          </a:p>
          <a:p>
            <a:pPr marL="887413" lvl="1" indent="-271463" algn="l" eaLnBrk="0" hangingPunct="0">
              <a:spcBef>
                <a:spcPct val="10000"/>
              </a:spcBef>
              <a:buClr>
                <a:schemeClr val="bg1">
                  <a:lumMod val="50000"/>
                </a:schemeClr>
              </a:buClr>
              <a:buSzPct val="90000"/>
              <a:buFont typeface="Wingdings" pitchFamily="2" charset="2"/>
              <a:buChar char="Ø"/>
              <a:defRPr/>
            </a:pPr>
            <a:r>
              <a:rPr lang="en-US" sz="1600" b="1" dirty="0">
                <a:solidFill>
                  <a:schemeClr val="hlink"/>
                </a:solidFill>
                <a:latin typeface="Arial" charset="0"/>
              </a:rPr>
              <a:t>Forecast 1 &amp; 2 (Versioning </a:t>
            </a:r>
            <a:r>
              <a:rPr lang="en-US" sz="1600" b="1" dirty="0">
                <a:solidFill>
                  <a:schemeClr val="bg1">
                    <a:lumMod val="75000"/>
                  </a:schemeClr>
                </a:solidFill>
                <a:latin typeface="Arial" charset="0"/>
              </a:rPr>
              <a:t>Current -&gt; V0 V1 V2 -&gt; Final</a:t>
            </a:r>
            <a:r>
              <a:rPr lang="en-US" sz="1600" b="1" dirty="0">
                <a:solidFill>
                  <a:schemeClr val="hlink"/>
                </a:solidFill>
                <a:latin typeface="Arial" charset="0"/>
              </a:rPr>
              <a:t>)</a:t>
            </a:r>
          </a:p>
          <a:p>
            <a:pPr marL="887413" lvl="1" indent="-271463" algn="l" eaLnBrk="0" hangingPunct="0">
              <a:spcBef>
                <a:spcPct val="10000"/>
              </a:spcBef>
              <a:buClr>
                <a:schemeClr val="bg1">
                  <a:lumMod val="50000"/>
                </a:schemeClr>
              </a:buClr>
              <a:buSzPct val="90000"/>
              <a:buFont typeface="Wingdings" pitchFamily="2" charset="2"/>
              <a:buChar char="Ø"/>
              <a:defRPr/>
            </a:pPr>
            <a:r>
              <a:rPr lang="en-US" sz="1600" b="1" dirty="0">
                <a:solidFill>
                  <a:schemeClr val="hlink"/>
                </a:solidFill>
                <a:latin typeface="Arial" charset="0"/>
              </a:rPr>
              <a:t>Long-Term Plan (Versioning </a:t>
            </a:r>
            <a:r>
              <a:rPr lang="en-US" sz="1600" b="1" dirty="0">
                <a:solidFill>
                  <a:schemeClr val="bg1">
                    <a:lumMod val="75000"/>
                  </a:schemeClr>
                </a:solidFill>
                <a:latin typeface="Arial" charset="0"/>
              </a:rPr>
              <a:t>Current -&gt; V0 V1 V2 -&gt; Final</a:t>
            </a:r>
            <a:r>
              <a:rPr lang="en-US" sz="1600" b="1" dirty="0">
                <a:solidFill>
                  <a:schemeClr val="hlink"/>
                </a:solidFill>
                <a:latin typeface="Arial" charset="0"/>
              </a:rPr>
              <a:t>)</a:t>
            </a:r>
          </a:p>
          <a:p>
            <a:pPr marL="1344613" lvl="2" indent="-271463" algn="l" eaLnBrk="0" hangingPunct="0">
              <a:spcBef>
                <a:spcPct val="10000"/>
              </a:spcBef>
              <a:buClr>
                <a:schemeClr val="bg1">
                  <a:lumMod val="50000"/>
                </a:schemeClr>
              </a:buClr>
              <a:buSzPct val="90000"/>
              <a:buFont typeface="Wingdings" pitchFamily="2" charset="2"/>
              <a:buChar char="Ø"/>
              <a:defRPr/>
            </a:pPr>
            <a:endParaRPr lang="en-US" sz="1600" b="1" u="sng" dirty="0">
              <a:solidFill>
                <a:schemeClr val="hlink"/>
              </a:solidFill>
              <a:latin typeface="Arial" charset="0"/>
            </a:endParaRPr>
          </a:p>
          <a:p>
            <a:pPr marL="1163638" lvl="2" indent="-271463" algn="l" eaLnBrk="0" hangingPunct="0">
              <a:spcBef>
                <a:spcPct val="10000"/>
              </a:spcBef>
              <a:buClr>
                <a:schemeClr val="accent2"/>
              </a:buClr>
              <a:buSzPct val="90000"/>
              <a:defRPr/>
            </a:pPr>
            <a:endParaRPr lang="en-US" sz="1600" b="1" u="sng" dirty="0">
              <a:solidFill>
                <a:schemeClr val="hlink"/>
              </a:solidFill>
              <a:latin typeface="Arial" charset="0"/>
            </a:endParaRPr>
          </a:p>
          <a:p>
            <a:pPr marL="0" lvl="2" algn="l" eaLnBrk="0" hangingPunct="0">
              <a:spcBef>
                <a:spcPct val="10000"/>
              </a:spcBef>
              <a:buClr>
                <a:schemeClr val="accent2"/>
              </a:buClr>
              <a:buSzPct val="90000"/>
              <a:defRPr/>
            </a:pPr>
            <a:endParaRPr lang="en-US" b="1" u="sng" dirty="0">
              <a:solidFill>
                <a:schemeClr val="hlink"/>
              </a:solidFill>
              <a:latin typeface="Arial" charset="0"/>
            </a:endParaRPr>
          </a:p>
          <a:p>
            <a:pPr marL="0" lvl="2" indent="-271463" algn="l" eaLnBrk="0" hangingPunct="0">
              <a:spcBef>
                <a:spcPct val="10000"/>
              </a:spcBef>
              <a:buClr>
                <a:schemeClr val="accent2"/>
              </a:buClr>
              <a:buSzPct val="90000"/>
              <a:buFont typeface="Wingdings" pitchFamily="2" charset="2"/>
              <a:buChar char="Ø"/>
              <a:defRPr/>
            </a:pPr>
            <a:endParaRPr lang="en-US" b="1" dirty="0">
              <a:solidFill>
                <a:schemeClr val="accent2"/>
              </a:solidFill>
              <a:latin typeface="Arial" charset="0"/>
            </a:endParaRPr>
          </a:p>
        </p:txBody>
      </p:sp>
      <p:sp>
        <p:nvSpPr>
          <p:cNvPr id="44042" name="Content Placeholder 24"/>
          <p:cNvSpPr>
            <a:spLocks/>
          </p:cNvSpPr>
          <p:nvPr/>
        </p:nvSpPr>
        <p:spPr bwMode="auto">
          <a:xfrm>
            <a:off x="647700" y="3670300"/>
            <a:ext cx="7970838" cy="376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4625" lvl="1" indent="-174625" algn="l" eaLnBrk="0" hangingPunct="0">
              <a:spcBef>
                <a:spcPct val="10000"/>
              </a:spcBef>
              <a:buClr>
                <a:schemeClr val="bg1">
                  <a:lumMod val="50000"/>
                </a:schemeClr>
              </a:buClr>
              <a:buSzPct val="90000"/>
              <a:buFont typeface="Arial" pitchFamily="34" charset="0"/>
              <a:buChar char="•"/>
              <a:defRPr/>
            </a:pPr>
            <a:r>
              <a:rPr lang="en-US" sz="1600" b="1" dirty="0">
                <a:solidFill>
                  <a:schemeClr val="bg1">
                    <a:lumMod val="50000"/>
                  </a:schemeClr>
                </a:solidFill>
              </a:rPr>
              <a:t>Monthly view of the business performance (E.g. as of September)</a:t>
            </a:r>
          </a:p>
          <a:p>
            <a:pPr marL="174625" lvl="1" indent="-174625" algn="l" eaLnBrk="0" hangingPunct="0">
              <a:spcBef>
                <a:spcPct val="10000"/>
              </a:spcBef>
              <a:buClr>
                <a:schemeClr val="bg1">
                  <a:lumMod val="50000"/>
                </a:schemeClr>
              </a:buClr>
              <a:buSzPct val="90000"/>
              <a:buFont typeface="Arial" pitchFamily="34" charset="0"/>
              <a:buChar char="•"/>
              <a:defRPr/>
            </a:pPr>
            <a:r>
              <a:rPr lang="en-US" sz="1600" b="1" dirty="0">
                <a:solidFill>
                  <a:schemeClr val="bg1">
                    <a:lumMod val="50000"/>
                  </a:schemeClr>
                </a:solidFill>
              </a:rPr>
              <a:t>Cumulated view (YTD) of the business performance</a:t>
            </a:r>
            <a:endParaRPr lang="en-US" b="1" dirty="0">
              <a:solidFill>
                <a:schemeClr val="bg1">
                  <a:lumMod val="50000"/>
                </a:schemeClr>
              </a:solidFill>
            </a:endParaRPr>
          </a:p>
          <a:p>
            <a:pPr marL="174625" lvl="1" indent="-174625" algn="l" eaLnBrk="0" hangingPunct="0">
              <a:spcBef>
                <a:spcPct val="10000"/>
              </a:spcBef>
              <a:buClr>
                <a:schemeClr val="bg1">
                  <a:lumMod val="50000"/>
                </a:schemeClr>
              </a:buClr>
              <a:buSzPct val="90000"/>
              <a:buFont typeface="Arial" pitchFamily="34" charset="0"/>
              <a:buChar char="•"/>
              <a:defRPr/>
            </a:pPr>
            <a:r>
              <a:rPr lang="en-US" sz="1600" b="1" dirty="0">
                <a:solidFill>
                  <a:schemeClr val="bg1">
                    <a:lumMod val="50000"/>
                  </a:schemeClr>
                </a:solidFill>
              </a:rPr>
              <a:t>From detailed to aggregated time levels</a:t>
            </a:r>
          </a:p>
          <a:p>
            <a:pPr marL="0" lvl="2" algn="l" eaLnBrk="0" hangingPunct="0">
              <a:spcBef>
                <a:spcPct val="10000"/>
              </a:spcBef>
              <a:buClr>
                <a:schemeClr val="accent2"/>
              </a:buClr>
              <a:buSzPct val="90000"/>
              <a:defRPr/>
            </a:pPr>
            <a:r>
              <a:rPr lang="en-US" b="1" dirty="0">
                <a:solidFill>
                  <a:schemeClr val="accent2"/>
                </a:solidFill>
              </a:rPr>
              <a:t>	</a:t>
            </a:r>
          </a:p>
        </p:txBody>
      </p:sp>
      <p:graphicFrame>
        <p:nvGraphicFramePr>
          <p:cNvPr id="21" name="Table 13"/>
          <p:cNvGraphicFramePr>
            <a:graphicFrameLocks noGrp="1"/>
          </p:cNvGraphicFramePr>
          <p:nvPr/>
        </p:nvGraphicFramePr>
        <p:xfrm>
          <a:off x="3386138" y="4710113"/>
          <a:ext cx="1335087" cy="638175"/>
        </p:xfrm>
        <a:graphic>
          <a:graphicData uri="http://schemas.openxmlformats.org/drawingml/2006/table">
            <a:tbl>
              <a:tblPr firstRow="1" bandRow="1">
                <a:tableStyleId>{C4B1156A-380E-4F78-BDF5-A606A8083BF9}</a:tableStyleId>
              </a:tblPr>
              <a:tblGrid>
                <a:gridCol w="445029">
                  <a:extLst>
                    <a:ext uri="{9D8B030D-6E8A-4147-A177-3AD203B41FA5}">
                      <a16:colId xmlns:a16="http://schemas.microsoft.com/office/drawing/2014/main" val="20000"/>
                    </a:ext>
                  </a:extLst>
                </a:gridCol>
                <a:gridCol w="445029">
                  <a:extLst>
                    <a:ext uri="{9D8B030D-6E8A-4147-A177-3AD203B41FA5}">
                      <a16:colId xmlns:a16="http://schemas.microsoft.com/office/drawing/2014/main" val="20001"/>
                    </a:ext>
                  </a:extLst>
                </a:gridCol>
                <a:gridCol w="445029">
                  <a:extLst>
                    <a:ext uri="{9D8B030D-6E8A-4147-A177-3AD203B41FA5}">
                      <a16:colId xmlns:a16="http://schemas.microsoft.com/office/drawing/2014/main" val="20002"/>
                    </a:ext>
                  </a:extLst>
                </a:gridCol>
              </a:tblGrid>
              <a:tr h="212725">
                <a:tc>
                  <a:txBody>
                    <a:bodyPr/>
                    <a:lstStyle/>
                    <a:p>
                      <a:pPr algn="ctr"/>
                      <a:r>
                        <a:rPr lang="fr-FR" sz="900" dirty="0"/>
                        <a:t>Jan</a:t>
                      </a:r>
                    </a:p>
                  </a:txBody>
                  <a:tcPr marL="75355" marR="75355" marT="37712" marB="37712" anchor="ctr"/>
                </a:tc>
                <a:tc>
                  <a:txBody>
                    <a:bodyPr/>
                    <a:lstStyle/>
                    <a:p>
                      <a:pPr algn="ctr"/>
                      <a:r>
                        <a:rPr lang="fr-FR" sz="900" dirty="0" err="1"/>
                        <a:t>Feb</a:t>
                      </a:r>
                      <a:endParaRPr lang="fr-FR" sz="900" dirty="0"/>
                    </a:p>
                  </a:txBody>
                  <a:tcPr marL="75355" marR="75355" marT="37712" marB="37712" anchor="ctr"/>
                </a:tc>
                <a:tc>
                  <a:txBody>
                    <a:bodyPr/>
                    <a:lstStyle/>
                    <a:p>
                      <a:pPr algn="ctr"/>
                      <a:r>
                        <a:rPr lang="fr-FR" sz="900" dirty="0"/>
                        <a:t>…</a:t>
                      </a:r>
                    </a:p>
                  </a:txBody>
                  <a:tcPr marL="75355" marR="75355" marT="37712" marB="37712" anchor="ctr"/>
                </a:tc>
                <a:extLst>
                  <a:ext uri="{0D108BD9-81ED-4DB2-BD59-A6C34878D82A}">
                    <a16:rowId xmlns:a16="http://schemas.microsoft.com/office/drawing/2014/main" val="10000"/>
                  </a:ext>
                </a:extLst>
              </a:tr>
              <a:tr h="212725">
                <a:tc>
                  <a:txBody>
                    <a:bodyPr/>
                    <a:lstStyle/>
                    <a:p>
                      <a:endParaRPr lang="fr-FR" sz="900"/>
                    </a:p>
                  </a:txBody>
                  <a:tcPr marL="75355" marR="75355" marT="37712" marB="37712"/>
                </a:tc>
                <a:tc>
                  <a:txBody>
                    <a:bodyPr/>
                    <a:lstStyle/>
                    <a:p>
                      <a:endParaRPr lang="fr-FR" sz="900"/>
                    </a:p>
                  </a:txBody>
                  <a:tcPr marL="75355" marR="75355" marT="37712" marB="37712"/>
                </a:tc>
                <a:tc>
                  <a:txBody>
                    <a:bodyPr/>
                    <a:lstStyle/>
                    <a:p>
                      <a:endParaRPr lang="fr-FR" sz="900"/>
                    </a:p>
                  </a:txBody>
                  <a:tcPr marL="75355" marR="75355" marT="37712" marB="37712"/>
                </a:tc>
                <a:extLst>
                  <a:ext uri="{0D108BD9-81ED-4DB2-BD59-A6C34878D82A}">
                    <a16:rowId xmlns:a16="http://schemas.microsoft.com/office/drawing/2014/main" val="10001"/>
                  </a:ext>
                </a:extLst>
              </a:tr>
              <a:tr h="212725">
                <a:tc>
                  <a:txBody>
                    <a:bodyPr/>
                    <a:lstStyle/>
                    <a:p>
                      <a:endParaRPr lang="fr-FR" sz="900"/>
                    </a:p>
                  </a:txBody>
                  <a:tcPr marL="75355" marR="75355" marT="37712" marB="37712"/>
                </a:tc>
                <a:tc>
                  <a:txBody>
                    <a:bodyPr/>
                    <a:lstStyle/>
                    <a:p>
                      <a:endParaRPr lang="fr-FR" sz="900" dirty="0"/>
                    </a:p>
                  </a:txBody>
                  <a:tcPr marL="75355" marR="75355" marT="37712" marB="37712"/>
                </a:tc>
                <a:tc>
                  <a:txBody>
                    <a:bodyPr/>
                    <a:lstStyle/>
                    <a:p>
                      <a:endParaRPr lang="fr-FR" sz="900" dirty="0"/>
                    </a:p>
                  </a:txBody>
                  <a:tcPr marL="75355" marR="75355" marT="37712" marB="37712"/>
                </a:tc>
                <a:extLst>
                  <a:ext uri="{0D108BD9-81ED-4DB2-BD59-A6C34878D82A}">
                    <a16:rowId xmlns:a16="http://schemas.microsoft.com/office/drawing/2014/main" val="10002"/>
                  </a:ext>
                </a:extLst>
              </a:tr>
            </a:tbl>
          </a:graphicData>
        </a:graphic>
      </p:graphicFrame>
      <p:graphicFrame>
        <p:nvGraphicFramePr>
          <p:cNvPr id="22" name="Table 14"/>
          <p:cNvGraphicFramePr>
            <a:graphicFrameLocks noGrp="1"/>
          </p:cNvGraphicFramePr>
          <p:nvPr/>
        </p:nvGraphicFramePr>
        <p:xfrm>
          <a:off x="5043488" y="4710113"/>
          <a:ext cx="1335087" cy="638175"/>
        </p:xfrm>
        <a:graphic>
          <a:graphicData uri="http://schemas.openxmlformats.org/drawingml/2006/table">
            <a:tbl>
              <a:tblPr firstRow="1" bandRow="1">
                <a:tableStyleId>{C4B1156A-380E-4F78-BDF5-A606A8083BF9}</a:tableStyleId>
              </a:tblPr>
              <a:tblGrid>
                <a:gridCol w="445029">
                  <a:extLst>
                    <a:ext uri="{9D8B030D-6E8A-4147-A177-3AD203B41FA5}">
                      <a16:colId xmlns:a16="http://schemas.microsoft.com/office/drawing/2014/main" val="20000"/>
                    </a:ext>
                  </a:extLst>
                </a:gridCol>
                <a:gridCol w="445029">
                  <a:extLst>
                    <a:ext uri="{9D8B030D-6E8A-4147-A177-3AD203B41FA5}">
                      <a16:colId xmlns:a16="http://schemas.microsoft.com/office/drawing/2014/main" val="20001"/>
                    </a:ext>
                  </a:extLst>
                </a:gridCol>
                <a:gridCol w="445029">
                  <a:extLst>
                    <a:ext uri="{9D8B030D-6E8A-4147-A177-3AD203B41FA5}">
                      <a16:colId xmlns:a16="http://schemas.microsoft.com/office/drawing/2014/main" val="20002"/>
                    </a:ext>
                  </a:extLst>
                </a:gridCol>
              </a:tblGrid>
              <a:tr h="212725">
                <a:tc>
                  <a:txBody>
                    <a:bodyPr/>
                    <a:lstStyle/>
                    <a:p>
                      <a:pPr algn="ctr"/>
                      <a:r>
                        <a:rPr lang="fr-FR" sz="900" dirty="0"/>
                        <a:t>T1</a:t>
                      </a:r>
                    </a:p>
                  </a:txBody>
                  <a:tcPr marL="75355" marR="75355" marT="37712" marB="37712" anchor="ctr"/>
                </a:tc>
                <a:tc>
                  <a:txBody>
                    <a:bodyPr/>
                    <a:lstStyle/>
                    <a:p>
                      <a:pPr algn="ctr"/>
                      <a:r>
                        <a:rPr lang="fr-FR" sz="900" dirty="0"/>
                        <a:t>T2</a:t>
                      </a:r>
                    </a:p>
                  </a:txBody>
                  <a:tcPr marL="75355" marR="75355" marT="37712" marB="37712" anchor="ctr"/>
                </a:tc>
                <a:tc>
                  <a:txBody>
                    <a:bodyPr/>
                    <a:lstStyle/>
                    <a:p>
                      <a:pPr algn="ctr"/>
                      <a:r>
                        <a:rPr lang="fr-FR" sz="900" dirty="0"/>
                        <a:t>…</a:t>
                      </a:r>
                    </a:p>
                  </a:txBody>
                  <a:tcPr marL="75355" marR="75355" marT="37712" marB="37712" anchor="ctr"/>
                </a:tc>
                <a:extLst>
                  <a:ext uri="{0D108BD9-81ED-4DB2-BD59-A6C34878D82A}">
                    <a16:rowId xmlns:a16="http://schemas.microsoft.com/office/drawing/2014/main" val="10000"/>
                  </a:ext>
                </a:extLst>
              </a:tr>
              <a:tr h="212725">
                <a:tc>
                  <a:txBody>
                    <a:bodyPr/>
                    <a:lstStyle/>
                    <a:p>
                      <a:endParaRPr lang="fr-FR" sz="900"/>
                    </a:p>
                  </a:txBody>
                  <a:tcPr marL="75355" marR="75355" marT="37712" marB="37712"/>
                </a:tc>
                <a:tc>
                  <a:txBody>
                    <a:bodyPr/>
                    <a:lstStyle/>
                    <a:p>
                      <a:endParaRPr lang="fr-FR" sz="900"/>
                    </a:p>
                  </a:txBody>
                  <a:tcPr marL="75355" marR="75355" marT="37712" marB="37712"/>
                </a:tc>
                <a:tc>
                  <a:txBody>
                    <a:bodyPr/>
                    <a:lstStyle/>
                    <a:p>
                      <a:endParaRPr lang="fr-FR" sz="900"/>
                    </a:p>
                  </a:txBody>
                  <a:tcPr marL="75355" marR="75355" marT="37712" marB="37712"/>
                </a:tc>
                <a:extLst>
                  <a:ext uri="{0D108BD9-81ED-4DB2-BD59-A6C34878D82A}">
                    <a16:rowId xmlns:a16="http://schemas.microsoft.com/office/drawing/2014/main" val="10001"/>
                  </a:ext>
                </a:extLst>
              </a:tr>
              <a:tr h="212725">
                <a:tc>
                  <a:txBody>
                    <a:bodyPr/>
                    <a:lstStyle/>
                    <a:p>
                      <a:endParaRPr lang="fr-FR" sz="900"/>
                    </a:p>
                  </a:txBody>
                  <a:tcPr marL="75355" marR="75355" marT="37712" marB="37712"/>
                </a:tc>
                <a:tc>
                  <a:txBody>
                    <a:bodyPr/>
                    <a:lstStyle/>
                    <a:p>
                      <a:endParaRPr lang="fr-FR" sz="900"/>
                    </a:p>
                  </a:txBody>
                  <a:tcPr marL="75355" marR="75355" marT="37712" marB="37712"/>
                </a:tc>
                <a:tc>
                  <a:txBody>
                    <a:bodyPr/>
                    <a:lstStyle/>
                    <a:p>
                      <a:endParaRPr lang="fr-FR" sz="900" dirty="0"/>
                    </a:p>
                  </a:txBody>
                  <a:tcPr marL="75355" marR="75355" marT="37712" marB="37712"/>
                </a:tc>
                <a:extLst>
                  <a:ext uri="{0D108BD9-81ED-4DB2-BD59-A6C34878D82A}">
                    <a16:rowId xmlns:a16="http://schemas.microsoft.com/office/drawing/2014/main" val="10002"/>
                  </a:ext>
                </a:extLst>
              </a:tr>
            </a:tbl>
          </a:graphicData>
        </a:graphic>
      </p:graphicFrame>
      <p:graphicFrame>
        <p:nvGraphicFramePr>
          <p:cNvPr id="23" name="Table 15"/>
          <p:cNvGraphicFramePr>
            <a:graphicFrameLocks noGrp="1"/>
          </p:cNvGraphicFramePr>
          <p:nvPr/>
        </p:nvGraphicFramePr>
        <p:xfrm>
          <a:off x="6700838" y="4710113"/>
          <a:ext cx="890588" cy="638175"/>
        </p:xfrm>
        <a:graphic>
          <a:graphicData uri="http://schemas.openxmlformats.org/drawingml/2006/table">
            <a:tbl>
              <a:tblPr firstRow="1" bandRow="1">
                <a:tableStyleId>{C4B1156A-380E-4F78-BDF5-A606A8083BF9}</a:tableStyleId>
              </a:tblPr>
              <a:tblGrid>
                <a:gridCol w="445294">
                  <a:extLst>
                    <a:ext uri="{9D8B030D-6E8A-4147-A177-3AD203B41FA5}">
                      <a16:colId xmlns:a16="http://schemas.microsoft.com/office/drawing/2014/main" val="20000"/>
                    </a:ext>
                  </a:extLst>
                </a:gridCol>
                <a:gridCol w="445294">
                  <a:extLst>
                    <a:ext uri="{9D8B030D-6E8A-4147-A177-3AD203B41FA5}">
                      <a16:colId xmlns:a16="http://schemas.microsoft.com/office/drawing/2014/main" val="20001"/>
                    </a:ext>
                  </a:extLst>
                </a:gridCol>
              </a:tblGrid>
              <a:tr h="212725">
                <a:tc>
                  <a:txBody>
                    <a:bodyPr/>
                    <a:lstStyle/>
                    <a:p>
                      <a:pPr algn="ctr"/>
                      <a:r>
                        <a:rPr lang="fr-FR" sz="900" dirty="0"/>
                        <a:t>S1</a:t>
                      </a:r>
                    </a:p>
                  </a:txBody>
                  <a:tcPr marL="75400" marR="75400" marT="37712" marB="37712" anchor="ctr"/>
                </a:tc>
                <a:tc>
                  <a:txBody>
                    <a:bodyPr/>
                    <a:lstStyle/>
                    <a:p>
                      <a:pPr algn="ctr"/>
                      <a:r>
                        <a:rPr lang="fr-FR" sz="900" dirty="0"/>
                        <a:t>S2</a:t>
                      </a:r>
                    </a:p>
                  </a:txBody>
                  <a:tcPr marL="75400" marR="75400" marT="37712" marB="37712" anchor="ctr"/>
                </a:tc>
                <a:extLst>
                  <a:ext uri="{0D108BD9-81ED-4DB2-BD59-A6C34878D82A}">
                    <a16:rowId xmlns:a16="http://schemas.microsoft.com/office/drawing/2014/main" val="10000"/>
                  </a:ext>
                </a:extLst>
              </a:tr>
              <a:tr h="212725">
                <a:tc>
                  <a:txBody>
                    <a:bodyPr/>
                    <a:lstStyle/>
                    <a:p>
                      <a:endParaRPr lang="fr-FR" sz="900"/>
                    </a:p>
                  </a:txBody>
                  <a:tcPr marL="75400" marR="75400" marT="37712" marB="37712"/>
                </a:tc>
                <a:tc>
                  <a:txBody>
                    <a:bodyPr/>
                    <a:lstStyle/>
                    <a:p>
                      <a:endParaRPr lang="fr-FR" sz="900"/>
                    </a:p>
                  </a:txBody>
                  <a:tcPr marL="75400" marR="75400" marT="37712" marB="37712"/>
                </a:tc>
                <a:extLst>
                  <a:ext uri="{0D108BD9-81ED-4DB2-BD59-A6C34878D82A}">
                    <a16:rowId xmlns:a16="http://schemas.microsoft.com/office/drawing/2014/main" val="10001"/>
                  </a:ext>
                </a:extLst>
              </a:tr>
              <a:tr h="212725">
                <a:tc>
                  <a:txBody>
                    <a:bodyPr/>
                    <a:lstStyle/>
                    <a:p>
                      <a:endParaRPr lang="fr-FR" sz="900" dirty="0"/>
                    </a:p>
                  </a:txBody>
                  <a:tcPr marL="75400" marR="75400" marT="37712" marB="37712"/>
                </a:tc>
                <a:tc>
                  <a:txBody>
                    <a:bodyPr/>
                    <a:lstStyle/>
                    <a:p>
                      <a:endParaRPr lang="fr-FR" sz="900" dirty="0"/>
                    </a:p>
                  </a:txBody>
                  <a:tcPr marL="75400" marR="75400" marT="37712" marB="37712"/>
                </a:tc>
                <a:extLst>
                  <a:ext uri="{0D108BD9-81ED-4DB2-BD59-A6C34878D82A}">
                    <a16:rowId xmlns:a16="http://schemas.microsoft.com/office/drawing/2014/main" val="10002"/>
                  </a:ext>
                </a:extLst>
              </a:tr>
            </a:tbl>
          </a:graphicData>
        </a:graphic>
      </p:graphicFrame>
      <p:sp>
        <p:nvSpPr>
          <p:cNvPr id="24" name="Triangle isocèle 23"/>
          <p:cNvSpPr/>
          <p:nvPr/>
        </p:nvSpPr>
        <p:spPr bwMode="auto">
          <a:xfrm rot="5400000">
            <a:off x="4616450" y="4974450"/>
            <a:ext cx="590550" cy="146050"/>
          </a:xfrm>
          <a:prstGeom prst="triangle">
            <a:avLst/>
          </a:prstGeom>
          <a:solidFill>
            <a:srgbClr val="FF0000"/>
          </a:solidFill>
          <a:ln>
            <a:headEnd type="none" w="med" len="med"/>
            <a:tailEnd type="none" w="med" len="med"/>
          </a:ln>
        </p:spPr>
        <p:style>
          <a:lnRef idx="0">
            <a:schemeClr val="accent6"/>
          </a:lnRef>
          <a:fillRef idx="3">
            <a:schemeClr val="accent6"/>
          </a:fillRef>
          <a:effectRef idx="3">
            <a:schemeClr val="accent6"/>
          </a:effectRef>
          <a:fontRef idx="minor">
            <a:schemeClr val="lt1"/>
          </a:fontRef>
        </p:style>
        <p:txBody>
          <a:bodyPr/>
          <a:lstStyle/>
          <a:p>
            <a:pPr>
              <a:defRPr/>
            </a:pPr>
            <a:endParaRPr lang="fr-FR">
              <a:solidFill>
                <a:schemeClr val="tx1"/>
              </a:solidFill>
            </a:endParaRPr>
          </a:p>
        </p:txBody>
      </p:sp>
      <p:sp>
        <p:nvSpPr>
          <p:cNvPr id="25" name="Triangle isocèle 24"/>
          <p:cNvSpPr/>
          <p:nvPr/>
        </p:nvSpPr>
        <p:spPr bwMode="auto">
          <a:xfrm rot="5400000">
            <a:off x="6254750" y="4974450"/>
            <a:ext cx="590550" cy="146050"/>
          </a:xfrm>
          <a:prstGeom prst="triangle">
            <a:avLst/>
          </a:prstGeom>
          <a:solidFill>
            <a:srgbClr val="FF0000"/>
          </a:solidFill>
          <a:ln>
            <a:headEnd type="none" w="med" len="med"/>
            <a:tailEnd type="none" w="med" len="med"/>
          </a:ln>
        </p:spPr>
        <p:style>
          <a:lnRef idx="0">
            <a:schemeClr val="accent6"/>
          </a:lnRef>
          <a:fillRef idx="3">
            <a:schemeClr val="accent6"/>
          </a:fillRef>
          <a:effectRef idx="3">
            <a:schemeClr val="accent6"/>
          </a:effectRef>
          <a:fontRef idx="minor">
            <a:schemeClr val="lt1"/>
          </a:fontRef>
        </p:style>
        <p:txBody>
          <a:bodyPr/>
          <a:lstStyle/>
          <a:p>
            <a:pPr>
              <a:defRPr/>
            </a:pPr>
            <a:endParaRPr lang="fr-FR">
              <a:solidFill>
                <a:schemeClr val="tx1"/>
              </a:solidFill>
            </a:endParaRPr>
          </a:p>
        </p:txBody>
      </p:sp>
      <p:sp>
        <p:nvSpPr>
          <p:cNvPr id="17" name="AutoShape 8"/>
          <p:cNvSpPr>
            <a:spLocks noChangeArrowheads="1"/>
          </p:cNvSpPr>
          <p:nvPr/>
        </p:nvSpPr>
        <p:spPr bwMode="auto">
          <a:xfrm>
            <a:off x="7823200" y="52388"/>
            <a:ext cx="1258888" cy="1152525"/>
          </a:xfrm>
          <a:prstGeom prst="roundRect">
            <a:avLst>
              <a:gd name="adj" fmla="val 4407"/>
            </a:avLst>
          </a:prstGeom>
          <a:ln>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l">
              <a:defRPr/>
            </a:pPr>
            <a:endParaRPr lang="en-US" sz="2200" i="1"/>
          </a:p>
        </p:txBody>
      </p:sp>
      <p:sp>
        <p:nvSpPr>
          <p:cNvPr id="59460" name="Rounded Rectangle 9"/>
          <p:cNvSpPr>
            <a:spLocks noChangeArrowheads="1"/>
          </p:cNvSpPr>
          <p:nvPr/>
        </p:nvSpPr>
        <p:spPr bwMode="auto">
          <a:xfrm>
            <a:off x="7834313" y="661943"/>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59461" name="Rounded Rectangle 9"/>
          <p:cNvSpPr>
            <a:spLocks noChangeArrowheads="1"/>
          </p:cNvSpPr>
          <p:nvPr/>
        </p:nvSpPr>
        <p:spPr bwMode="auto">
          <a:xfrm>
            <a:off x="7834313" y="774700"/>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26" name="TextBox 143"/>
          <p:cNvSpPr txBox="1">
            <a:spLocks noChangeArrowheads="1"/>
          </p:cNvSpPr>
          <p:nvPr/>
        </p:nvSpPr>
        <p:spPr bwMode="auto">
          <a:xfrm>
            <a:off x="7823200" y="74613"/>
            <a:ext cx="1162050"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tabLst>
                <a:tab pos="901700" algn="l"/>
              </a:tabLst>
              <a:defRPr>
                <a:solidFill>
                  <a:schemeClr val="tx1"/>
                </a:solidFill>
                <a:latin typeface="Arial" charset="0"/>
              </a:defRPr>
            </a:lvl1pPr>
            <a:lvl2pPr marL="742950" indent="-285750" eaLnBrk="0" hangingPunct="0">
              <a:tabLst>
                <a:tab pos="901700" algn="l"/>
              </a:tabLst>
              <a:defRPr>
                <a:solidFill>
                  <a:schemeClr val="tx1"/>
                </a:solidFill>
                <a:latin typeface="Arial" charset="0"/>
              </a:defRPr>
            </a:lvl2pPr>
            <a:lvl3pPr marL="1143000" indent="-228600" eaLnBrk="0" hangingPunct="0">
              <a:tabLst>
                <a:tab pos="901700" algn="l"/>
              </a:tabLst>
              <a:defRPr>
                <a:solidFill>
                  <a:schemeClr val="tx1"/>
                </a:solidFill>
                <a:latin typeface="Arial" charset="0"/>
              </a:defRPr>
            </a:lvl3pPr>
            <a:lvl4pPr marL="1600200" indent="-228600" eaLnBrk="0" hangingPunct="0">
              <a:tabLst>
                <a:tab pos="901700" algn="l"/>
              </a:tabLst>
              <a:defRPr>
                <a:solidFill>
                  <a:schemeClr val="tx1"/>
                </a:solidFill>
                <a:latin typeface="Arial" charset="0"/>
              </a:defRPr>
            </a:lvl4pPr>
            <a:lvl5pPr marL="2057400" indent="-228600" eaLnBrk="0" hangingPunct="0">
              <a:tabLst>
                <a:tab pos="901700" algn="l"/>
              </a:tabLst>
              <a:defRPr>
                <a:solidFill>
                  <a:schemeClr val="tx1"/>
                </a:solidFill>
                <a:latin typeface="Arial" charset="0"/>
              </a:defRPr>
            </a:lvl5pPr>
            <a:lvl6pPr marL="2514600" indent="-228600" algn="r" eaLnBrk="0" fontAlgn="base" hangingPunct="0">
              <a:spcBef>
                <a:spcPct val="0"/>
              </a:spcBef>
              <a:spcAft>
                <a:spcPct val="0"/>
              </a:spcAft>
              <a:tabLst>
                <a:tab pos="901700" algn="l"/>
              </a:tabLst>
              <a:defRPr>
                <a:solidFill>
                  <a:schemeClr val="tx1"/>
                </a:solidFill>
                <a:latin typeface="Arial" charset="0"/>
              </a:defRPr>
            </a:lvl6pPr>
            <a:lvl7pPr marL="2971800" indent="-228600" algn="r" eaLnBrk="0" fontAlgn="base" hangingPunct="0">
              <a:spcBef>
                <a:spcPct val="0"/>
              </a:spcBef>
              <a:spcAft>
                <a:spcPct val="0"/>
              </a:spcAft>
              <a:tabLst>
                <a:tab pos="901700" algn="l"/>
              </a:tabLst>
              <a:defRPr>
                <a:solidFill>
                  <a:schemeClr val="tx1"/>
                </a:solidFill>
                <a:latin typeface="Arial" charset="0"/>
              </a:defRPr>
            </a:lvl7pPr>
            <a:lvl8pPr marL="3429000" indent="-228600" algn="r" eaLnBrk="0" fontAlgn="base" hangingPunct="0">
              <a:spcBef>
                <a:spcPct val="0"/>
              </a:spcBef>
              <a:spcAft>
                <a:spcPct val="0"/>
              </a:spcAft>
              <a:tabLst>
                <a:tab pos="901700" algn="l"/>
              </a:tabLst>
              <a:defRPr>
                <a:solidFill>
                  <a:schemeClr val="tx1"/>
                </a:solidFill>
                <a:latin typeface="Arial" charset="0"/>
              </a:defRPr>
            </a:lvl8pPr>
            <a:lvl9pPr marL="3886200" indent="-228600" algn="r" eaLnBrk="0" fontAlgn="base" hangingPunct="0">
              <a:spcBef>
                <a:spcPct val="0"/>
              </a:spcBef>
              <a:spcAft>
                <a:spcPct val="0"/>
              </a:spcAft>
              <a:tabLst>
                <a:tab pos="901700" algn="l"/>
              </a:tabLst>
              <a:defRPr>
                <a:solidFill>
                  <a:schemeClr val="tx1"/>
                </a:solidFill>
                <a:latin typeface="Arial" charset="0"/>
              </a:defRPr>
            </a:lvl9pPr>
          </a:lstStyle>
          <a:p>
            <a:pPr algn="l" eaLnBrk="1" hangingPunct="1">
              <a:lnSpc>
                <a:spcPct val="50000"/>
              </a:lnSpc>
              <a:spcBef>
                <a:spcPts val="200"/>
              </a:spcBef>
              <a:spcAft>
                <a:spcPts val="200"/>
              </a:spcAft>
              <a:defRPr/>
            </a:pPr>
            <a:r>
              <a:rPr lang="en-US" sz="900" dirty="0">
                <a:solidFill>
                  <a:schemeClr val="tx1">
                    <a:lumMod val="65000"/>
                    <a:lumOff val="35000"/>
                  </a:schemeClr>
                </a:solidFill>
              </a:rPr>
              <a:t>Dim. Activity</a:t>
            </a:r>
          </a:p>
          <a:p>
            <a:pPr algn="l" eaLnBrk="1" hangingPunct="1">
              <a:lnSpc>
                <a:spcPct val="50000"/>
              </a:lnSpc>
              <a:spcBef>
                <a:spcPts val="200"/>
              </a:spcBef>
              <a:spcAft>
                <a:spcPts val="200"/>
              </a:spcAft>
              <a:defRPr/>
            </a:pPr>
            <a:r>
              <a:rPr lang="en-US" sz="900" dirty="0">
                <a:solidFill>
                  <a:schemeClr val="tx1">
                    <a:lumMod val="65000"/>
                    <a:lumOff val="35000"/>
                  </a:schemeClr>
                </a:solidFill>
              </a:rPr>
              <a:t>Dim. GAAP</a:t>
            </a:r>
          </a:p>
          <a:p>
            <a:pPr algn="l" eaLnBrk="1" hangingPunct="1">
              <a:lnSpc>
                <a:spcPct val="50000"/>
              </a:lnSpc>
              <a:spcBef>
                <a:spcPts val="200"/>
              </a:spcBef>
              <a:spcAft>
                <a:spcPts val="200"/>
              </a:spcAft>
              <a:defRPr/>
            </a:pPr>
            <a:r>
              <a:rPr lang="en-US" sz="900" dirty="0">
                <a:solidFill>
                  <a:schemeClr val="tx1">
                    <a:lumMod val="65000"/>
                    <a:lumOff val="35000"/>
                  </a:schemeClr>
                </a:solidFill>
              </a:rPr>
              <a:t>Dim. Legal </a:t>
            </a:r>
            <a:r>
              <a:rPr lang="en-US" sz="900" dirty="0" err="1">
                <a:solidFill>
                  <a:schemeClr val="tx1">
                    <a:lumMod val="65000"/>
                    <a:lumOff val="35000"/>
                  </a:schemeClr>
                </a:solidFill>
              </a:rPr>
              <a:t>Orga</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a:t>
            </a:r>
            <a:r>
              <a:rPr lang="en-US" sz="900" dirty="0" err="1">
                <a:solidFill>
                  <a:schemeClr val="tx1">
                    <a:lumMod val="65000"/>
                    <a:lumOff val="35000"/>
                  </a:schemeClr>
                </a:solidFill>
              </a:rPr>
              <a:t>Mgmt</a:t>
            </a:r>
            <a:r>
              <a:rPr lang="en-US" sz="900" dirty="0">
                <a:solidFill>
                  <a:schemeClr val="tx1">
                    <a:lumMod val="65000"/>
                    <a:lumOff val="35000"/>
                  </a:schemeClr>
                </a:solidFill>
              </a:rPr>
              <a:t> </a:t>
            </a:r>
            <a:r>
              <a:rPr lang="en-US" sz="900" dirty="0" err="1">
                <a:solidFill>
                  <a:schemeClr val="tx1">
                    <a:lumMod val="65000"/>
                    <a:lumOff val="35000"/>
                  </a:schemeClr>
                </a:solidFill>
              </a:rPr>
              <a:t>Orga</a:t>
            </a:r>
            <a:endParaRPr lang="en-US" sz="9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Indicators</a:t>
            </a:r>
          </a:p>
          <a:p>
            <a:pPr algn="l" eaLnBrk="1" hangingPunct="1">
              <a:lnSpc>
                <a:spcPct val="50000"/>
              </a:lnSpc>
              <a:spcBef>
                <a:spcPts val="200"/>
              </a:spcBef>
              <a:spcAft>
                <a:spcPts val="200"/>
              </a:spcAft>
              <a:defRPr/>
            </a:pPr>
            <a:r>
              <a:rPr lang="en-US" sz="900" dirty="0">
                <a:solidFill>
                  <a:schemeClr val="bg1"/>
                </a:solidFill>
              </a:rPr>
              <a:t>Dim. Phase</a:t>
            </a:r>
            <a:endParaRPr lang="en-US" sz="700" dirty="0">
              <a:solidFill>
                <a:schemeClr val="bg1"/>
              </a:solidFill>
            </a:endParaRPr>
          </a:p>
          <a:p>
            <a:pPr algn="l" eaLnBrk="1" hangingPunct="1">
              <a:lnSpc>
                <a:spcPct val="50000"/>
              </a:lnSpc>
              <a:spcBef>
                <a:spcPts val="200"/>
              </a:spcBef>
              <a:spcAft>
                <a:spcPts val="200"/>
              </a:spcAft>
              <a:defRPr/>
            </a:pPr>
            <a:r>
              <a:rPr lang="en-US" sz="900" dirty="0">
                <a:solidFill>
                  <a:schemeClr val="bg1"/>
                </a:solidFill>
              </a:rPr>
              <a:t>Dim. Period</a:t>
            </a:r>
            <a:r>
              <a:rPr lang="en-US" sz="900" dirty="0">
                <a:solidFill>
                  <a:schemeClr val="tx1">
                    <a:lumMod val="65000"/>
                    <a:lumOff val="35000"/>
                  </a:schemeClr>
                </a:solidFill>
              </a:rPr>
              <a:t> </a:t>
            </a:r>
          </a:p>
          <a:p>
            <a:pPr algn="l" eaLnBrk="1" hangingPunct="1">
              <a:lnSpc>
                <a:spcPct val="50000"/>
              </a:lnSpc>
              <a:spcBef>
                <a:spcPts val="200"/>
              </a:spcBef>
              <a:spcAft>
                <a:spcPts val="200"/>
              </a:spcAft>
              <a:defRPr/>
            </a:pPr>
            <a:r>
              <a:rPr lang="en-US" sz="900" dirty="0">
                <a:solidFill>
                  <a:schemeClr val="tx1">
                    <a:lumMod val="65000"/>
                    <a:lumOff val="35000"/>
                  </a:schemeClr>
                </a:solidFill>
              </a:rPr>
              <a:t>Dim. Currency</a:t>
            </a:r>
          </a:p>
          <a:p>
            <a:pPr algn="l" eaLnBrk="1" hangingPunct="1">
              <a:lnSpc>
                <a:spcPct val="50000"/>
              </a:lnSpc>
              <a:spcBef>
                <a:spcPts val="200"/>
              </a:spcBef>
              <a:spcAft>
                <a:spcPts val="200"/>
              </a:spcAft>
              <a:defRPr/>
            </a:pPr>
            <a:r>
              <a:rPr lang="en-US" sz="900" dirty="0">
                <a:solidFill>
                  <a:schemeClr val="tx1">
                    <a:lumMod val="65000"/>
                    <a:lumOff val="35000"/>
                  </a:schemeClr>
                </a:solidFill>
              </a:rPr>
              <a:t>Dim. Integration rate</a:t>
            </a:r>
          </a:p>
          <a:p>
            <a:pPr algn="l" eaLnBrk="1" hangingPunct="1">
              <a:lnSpc>
                <a:spcPct val="50000"/>
              </a:lnSpc>
              <a:spcBef>
                <a:spcPts val="200"/>
              </a:spcBef>
              <a:spcAft>
                <a:spcPts val="200"/>
              </a:spcAft>
              <a:defRPr/>
            </a:pPr>
            <a:endParaRPr lang="fr-FR" sz="700" dirty="0">
              <a:solidFill>
                <a:schemeClr val="tx1">
                  <a:lumMod val="65000"/>
                  <a:lumOff val="35000"/>
                </a:schemeClr>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2F8DAD4-B97D-4C3E-B15D-BE2032663320}" type="slidenum">
              <a:rPr lang="fr-FR" altLang="fr-FR" sz="900" b="0">
                <a:solidFill>
                  <a:schemeClr val="bg1"/>
                </a:solidFill>
              </a:rPr>
              <a:pPr algn="r" eaLnBrk="1" hangingPunct="1">
                <a:spcBef>
                  <a:spcPct val="0"/>
                </a:spcBef>
              </a:pPr>
              <a:t>26</a:t>
            </a:fld>
            <a:r>
              <a:rPr lang="fr-FR" altLang="fr-FR" sz="900" b="0">
                <a:solidFill>
                  <a:schemeClr val="bg1"/>
                </a:solidFill>
              </a:rPr>
              <a:t> •</a:t>
            </a:r>
          </a:p>
        </p:txBody>
      </p:sp>
      <p:sp>
        <p:nvSpPr>
          <p:cNvPr id="604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60420" name="Rectangle 2"/>
          <p:cNvSpPr>
            <a:spLocks noChangeArrowheads="1"/>
          </p:cNvSpPr>
          <p:nvPr/>
        </p:nvSpPr>
        <p:spPr bwMode="gray">
          <a:xfrm>
            <a:off x="682625" y="-31750"/>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a:t>Dimensions #6 &amp; 7 : phase and period </a:t>
            </a:r>
            <a:r>
              <a:rPr lang="en-US" altLang="fr-FR" b="0"/>
              <a:t>(2/2)</a:t>
            </a:r>
            <a:r>
              <a:rPr lang="fr-FR" altLang="fr-FR" sz="2000" b="0"/>
              <a:t> </a:t>
            </a:r>
          </a:p>
          <a:p>
            <a:pPr eaLnBrk="1" hangingPunct="1">
              <a:spcBef>
                <a:spcPct val="0"/>
              </a:spcBef>
            </a:pPr>
            <a:r>
              <a:rPr lang="fr-FR" altLang="fr-FR" sz="2000" b="0"/>
              <a:t>Demonstration</a:t>
            </a:r>
          </a:p>
        </p:txBody>
      </p:sp>
      <p:sp>
        <p:nvSpPr>
          <p:cNvPr id="60422" name="Freeform 15"/>
          <p:cNvSpPr>
            <a:spLocks noEditPoints="1"/>
          </p:cNvSpPr>
          <p:nvPr/>
        </p:nvSpPr>
        <p:spPr bwMode="auto">
          <a:xfrm>
            <a:off x="682625" y="1196975"/>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pic>
        <p:nvPicPr>
          <p:cNvPr id="60425" name="Picture 9"/>
          <p:cNvPicPr>
            <a:picLocks noChangeAspect="1" noChangeArrowheads="1"/>
          </p:cNvPicPr>
          <p:nvPr/>
        </p:nvPicPr>
        <p:blipFill rotWithShape="1">
          <a:blip r:embed="rId2">
            <a:extLst>
              <a:ext uri="{28A0092B-C50C-407E-A947-70E740481C1C}">
                <a14:useLocalDpi xmlns:a14="http://schemas.microsoft.com/office/drawing/2010/main" val="0"/>
              </a:ext>
            </a:extLst>
          </a:blip>
          <a:srcRect r="22447"/>
          <a:stretch/>
        </p:blipFill>
        <p:spPr bwMode="auto">
          <a:xfrm>
            <a:off x="5692775" y="550858"/>
            <a:ext cx="2193925" cy="4762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0426"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4176" y="794542"/>
            <a:ext cx="2279560" cy="54657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ontent Placeholder 24"/>
          <p:cNvSpPr>
            <a:spLocks/>
          </p:cNvSpPr>
          <p:nvPr/>
        </p:nvSpPr>
        <p:spPr bwMode="auto">
          <a:xfrm>
            <a:off x="128588" y="2298700"/>
            <a:ext cx="2795588" cy="368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273050" indent="-271463"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r>
              <a:rPr lang="en-US" altLang="fr-FR" sz="1400" dirty="0"/>
              <a:t>2  </a:t>
            </a:r>
            <a:r>
              <a:rPr lang="en-US" altLang="fr-FR" sz="1400" dirty="0" err="1"/>
              <a:t>Usefull</a:t>
            </a:r>
            <a:r>
              <a:rPr lang="en-US" altLang="fr-FR" sz="1400" dirty="0"/>
              <a:t> Period  dimension characteristics are defined in the management organization dimension (all levels)</a:t>
            </a:r>
          </a:p>
          <a:p>
            <a:pPr lvl="1">
              <a:buFont typeface="Wingdings" pitchFamily="2" charset="2"/>
              <a:buChar char="l"/>
            </a:pPr>
            <a:r>
              <a:rPr lang="en-US" altLang="fr-FR" sz="1400" dirty="0">
                <a:solidFill>
                  <a:schemeClr val="tx1">
                    <a:lumMod val="65000"/>
                    <a:lumOff val="35000"/>
                  </a:schemeClr>
                </a:solidFill>
              </a:rPr>
              <a:t>Next Year: </a:t>
            </a:r>
          </a:p>
          <a:p>
            <a:pPr marL="44450" lvl="1" indent="0">
              <a:buNone/>
            </a:pPr>
            <a:r>
              <a:rPr lang="en-US" altLang="fr-FR" sz="1200" dirty="0">
                <a:solidFill>
                  <a:schemeClr val="tx1">
                    <a:lumMod val="65000"/>
                    <a:lumOff val="35000"/>
                  </a:schemeClr>
                </a:solidFill>
              </a:rPr>
              <a:t>For 2015.02 -&gt; 2016.01</a:t>
            </a:r>
          </a:p>
          <a:p>
            <a:pPr marL="44450" lvl="1" indent="0">
              <a:buNone/>
            </a:pPr>
            <a:r>
              <a:rPr lang="en-US" altLang="fr-FR" sz="1200" dirty="0">
                <a:solidFill>
                  <a:schemeClr val="tx1">
                    <a:lumMod val="65000"/>
                    <a:lumOff val="35000"/>
                  </a:schemeClr>
                </a:solidFill>
              </a:rPr>
              <a:t>For 2015.02 _YTD-&gt; 2016.01_YTD</a:t>
            </a:r>
          </a:p>
          <a:p>
            <a:pPr marL="44450" lvl="1" indent="0">
              <a:buNone/>
            </a:pPr>
            <a:r>
              <a:rPr lang="en-US" altLang="fr-FR" sz="1200" dirty="0">
                <a:solidFill>
                  <a:schemeClr val="tx1">
                    <a:lumMod val="65000"/>
                    <a:lumOff val="35000"/>
                  </a:schemeClr>
                </a:solidFill>
              </a:rPr>
              <a:t>For 2015 -&gt; 2016</a:t>
            </a:r>
          </a:p>
          <a:p>
            <a:pPr marL="44450" lvl="1" indent="0">
              <a:buNone/>
            </a:pPr>
            <a:r>
              <a:rPr lang="en-US" altLang="fr-FR" sz="1200" dirty="0">
                <a:solidFill>
                  <a:schemeClr val="tx1">
                    <a:lumMod val="65000"/>
                    <a:lumOff val="35000"/>
                  </a:schemeClr>
                </a:solidFill>
              </a:rPr>
              <a:t>For F_Year_2015 -&gt; F_Year_2016</a:t>
            </a:r>
          </a:p>
          <a:p>
            <a:pPr marL="44450" lvl="1" indent="0">
              <a:buNone/>
            </a:pPr>
            <a:endParaRPr lang="en-US" altLang="fr-FR" sz="1400" dirty="0">
              <a:solidFill>
                <a:schemeClr val="tx1">
                  <a:lumMod val="65000"/>
                  <a:lumOff val="35000"/>
                </a:schemeClr>
              </a:solidFill>
            </a:endParaRPr>
          </a:p>
          <a:p>
            <a:pPr lvl="1">
              <a:buFont typeface="Wingdings" pitchFamily="2" charset="2"/>
              <a:buChar char="l"/>
            </a:pPr>
            <a:r>
              <a:rPr lang="en-US" altLang="fr-FR" sz="1400" dirty="0">
                <a:solidFill>
                  <a:schemeClr val="tx1">
                    <a:lumMod val="65000"/>
                    <a:lumOff val="35000"/>
                  </a:schemeClr>
                </a:solidFill>
              </a:rPr>
              <a:t>Prior Year:</a:t>
            </a:r>
          </a:p>
          <a:p>
            <a:pPr marL="44450" lvl="1" indent="0">
              <a:buNone/>
            </a:pPr>
            <a:r>
              <a:rPr lang="en-US" altLang="fr-FR" sz="1200" dirty="0">
                <a:solidFill>
                  <a:schemeClr val="tx1">
                    <a:lumMod val="65000"/>
                    <a:lumOff val="35000"/>
                  </a:schemeClr>
                </a:solidFill>
              </a:rPr>
              <a:t>For 2015.02 -&gt; 2014.01</a:t>
            </a:r>
          </a:p>
          <a:p>
            <a:pPr marL="44450" lvl="1" indent="0">
              <a:buNone/>
            </a:pPr>
            <a:r>
              <a:rPr lang="en-US" altLang="fr-FR" sz="1200" dirty="0">
                <a:solidFill>
                  <a:schemeClr val="tx1">
                    <a:lumMod val="65000"/>
                    <a:lumOff val="35000"/>
                  </a:schemeClr>
                </a:solidFill>
              </a:rPr>
              <a:t>For 2015.02 _YTD-&gt; 2014.01_YTD</a:t>
            </a:r>
          </a:p>
          <a:p>
            <a:pPr marL="44450" lvl="1" indent="0">
              <a:buNone/>
            </a:pPr>
            <a:r>
              <a:rPr lang="en-US" altLang="fr-FR" sz="1200" dirty="0">
                <a:solidFill>
                  <a:schemeClr val="tx1">
                    <a:lumMod val="65000"/>
                    <a:lumOff val="35000"/>
                  </a:schemeClr>
                </a:solidFill>
              </a:rPr>
              <a:t>For 2015 -&gt; 2014</a:t>
            </a:r>
          </a:p>
          <a:p>
            <a:pPr marL="44450" lvl="1" indent="0">
              <a:buNone/>
            </a:pPr>
            <a:r>
              <a:rPr lang="en-US" altLang="fr-FR" sz="1200" dirty="0">
                <a:solidFill>
                  <a:schemeClr val="tx1">
                    <a:lumMod val="65000"/>
                    <a:lumOff val="35000"/>
                  </a:schemeClr>
                </a:solidFill>
              </a:rPr>
              <a:t>For F_Year_2015 -&gt; F_Year_2014</a:t>
            </a:r>
          </a:p>
          <a:p>
            <a:pPr marL="1587" lvl="1" indent="0">
              <a:buNone/>
            </a:pPr>
            <a:endParaRPr lang="en-US" altLang="fr-FR" sz="1400" dirty="0"/>
          </a:p>
        </p:txBody>
      </p:sp>
      <p:pic>
        <p:nvPicPr>
          <p:cNvPr id="2" name="Image 1"/>
          <p:cNvPicPr>
            <a:picLocks noChangeAspect="1"/>
          </p:cNvPicPr>
          <p:nvPr/>
        </p:nvPicPr>
        <p:blipFill rotWithShape="1">
          <a:blip r:embed="rId4">
            <a:extLst>
              <a:ext uri="{28A0092B-C50C-407E-A947-70E740481C1C}">
                <a14:useLocalDpi xmlns:a14="http://schemas.microsoft.com/office/drawing/2010/main" val="0"/>
              </a:ext>
            </a:extLst>
          </a:blip>
          <a:srcRect l="1" r="44158"/>
          <a:stretch/>
        </p:blipFill>
        <p:spPr>
          <a:xfrm>
            <a:off x="2924176" y="660148"/>
            <a:ext cx="2279560" cy="749797"/>
          </a:xfrm>
          <a:prstGeom prst="rect">
            <a:avLst/>
          </a:prstGeom>
        </p:spPr>
      </p:pic>
      <p:pic>
        <p:nvPicPr>
          <p:cNvPr id="10" name="Image 9"/>
          <p:cNvPicPr>
            <a:picLocks noChangeAspect="1"/>
          </p:cNvPicPr>
          <p:nvPr/>
        </p:nvPicPr>
        <p:blipFill rotWithShape="1">
          <a:blip r:embed="rId4">
            <a:extLst>
              <a:ext uri="{28A0092B-C50C-407E-A947-70E740481C1C}">
                <a14:useLocalDpi xmlns:a14="http://schemas.microsoft.com/office/drawing/2010/main" val="0"/>
              </a:ext>
            </a:extLst>
          </a:blip>
          <a:srcRect l="1" r="44158"/>
          <a:stretch/>
        </p:blipFill>
        <p:spPr>
          <a:xfrm>
            <a:off x="5692775" y="459878"/>
            <a:ext cx="2279560" cy="749797"/>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ounded Rectangle 12"/>
          <p:cNvSpPr/>
          <p:nvPr/>
        </p:nvSpPr>
        <p:spPr bwMode="auto">
          <a:xfrm>
            <a:off x="538163" y="4737100"/>
            <a:ext cx="7881937" cy="1343025"/>
          </a:xfrm>
          <a:prstGeom prst="roundRect">
            <a:avLst>
              <a:gd name="adj" fmla="val 1976"/>
            </a:avLst>
          </a:prstGeom>
          <a:ln w="19050">
            <a:noFill/>
            <a:headEnd type="none" w="med" len="med"/>
            <a:tailEnd type="none" w="med" len="med"/>
          </a:ln>
          <a:effectLst>
            <a:outerShdw blurRad="63500" dist="38100" dir="366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a:lnSpc>
                <a:spcPct val="85000"/>
              </a:lnSpc>
              <a:spcBef>
                <a:spcPct val="40000"/>
              </a:spcBef>
              <a:buFontTx/>
              <a:buChar char="•"/>
              <a:defRPr/>
            </a:pPr>
            <a:endParaRPr lang="en-US" sz="2000">
              <a:solidFill>
                <a:schemeClr val="tx1"/>
              </a:solidFill>
            </a:endParaRPr>
          </a:p>
        </p:txBody>
      </p:sp>
      <p:sp>
        <p:nvSpPr>
          <p:cNvPr id="12" name="Rounded Rectangle 12"/>
          <p:cNvSpPr/>
          <p:nvPr/>
        </p:nvSpPr>
        <p:spPr bwMode="auto">
          <a:xfrm>
            <a:off x="538163" y="1236663"/>
            <a:ext cx="7881937" cy="2813050"/>
          </a:xfrm>
          <a:prstGeom prst="roundRect">
            <a:avLst>
              <a:gd name="adj" fmla="val 1976"/>
            </a:avLst>
          </a:prstGeom>
          <a:ln w="19050">
            <a:noFill/>
            <a:headEnd type="none" w="med" len="med"/>
            <a:tailEnd type="none" w="med" len="med"/>
          </a:ln>
          <a:effectLst>
            <a:outerShdw blurRad="63500" dist="38100" dir="366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a:lnSpc>
                <a:spcPct val="85000"/>
              </a:lnSpc>
              <a:spcBef>
                <a:spcPct val="40000"/>
              </a:spcBef>
              <a:buFontTx/>
              <a:buChar char="•"/>
              <a:defRPr/>
            </a:pPr>
            <a:endParaRPr lang="en-US">
              <a:solidFill>
                <a:schemeClr val="tx1"/>
              </a:solidFill>
            </a:endParaRPr>
          </a:p>
        </p:txBody>
      </p:sp>
      <p:sp>
        <p:nvSpPr>
          <p:cNvPr id="61444"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C902BE24-DAE1-4A52-905E-A7B98F1C10F8}" type="slidenum">
              <a:rPr lang="en-US" altLang="fr-FR" sz="900" b="0">
                <a:solidFill>
                  <a:schemeClr val="bg1"/>
                </a:solidFill>
              </a:rPr>
              <a:pPr algn="r" eaLnBrk="1" hangingPunct="1">
                <a:spcBef>
                  <a:spcPct val="0"/>
                </a:spcBef>
              </a:pPr>
              <a:t>27</a:t>
            </a:fld>
            <a:r>
              <a:rPr lang="en-US" altLang="fr-FR" sz="900" b="0">
                <a:solidFill>
                  <a:schemeClr val="bg1"/>
                </a:solidFill>
              </a:rPr>
              <a:t> •</a:t>
            </a:r>
          </a:p>
        </p:txBody>
      </p:sp>
      <p:sp>
        <p:nvSpPr>
          <p:cNvPr id="61445"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36870" name="Content Placeholder 24"/>
          <p:cNvSpPr>
            <a:spLocks/>
          </p:cNvSpPr>
          <p:nvPr/>
        </p:nvSpPr>
        <p:spPr bwMode="auto">
          <a:xfrm>
            <a:off x="671513" y="1298575"/>
            <a:ext cx="7456487" cy="268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463" lvl="1" indent="-200025" algn="l" eaLnBrk="0" hangingPunct="0">
              <a:spcBef>
                <a:spcPct val="10000"/>
              </a:spcBef>
              <a:buClr>
                <a:schemeClr val="bg1">
                  <a:lumMod val="50000"/>
                </a:schemeClr>
              </a:buClr>
              <a:buSzPct val="90000"/>
              <a:buFont typeface="Wingdings" pitchFamily="2" charset="2"/>
              <a:buChar char="§"/>
              <a:defRPr/>
            </a:pPr>
            <a:r>
              <a:rPr lang="en-US" sz="1600" dirty="0">
                <a:solidFill>
                  <a:schemeClr val="hlink"/>
                </a:solidFill>
                <a:latin typeface="+mn-lt"/>
              </a:rPr>
              <a:t>Corporate consolidation currency (Euro)</a:t>
            </a:r>
          </a:p>
          <a:p>
            <a:pPr marL="17463" lvl="1" indent="-200025" algn="l" eaLnBrk="0" hangingPunct="0">
              <a:spcBef>
                <a:spcPct val="10000"/>
              </a:spcBef>
              <a:buClr>
                <a:schemeClr val="bg1">
                  <a:lumMod val="50000"/>
                </a:schemeClr>
              </a:buClr>
              <a:buSzPct val="90000"/>
              <a:buFont typeface="Wingdings" pitchFamily="2" charset="2"/>
              <a:buChar char="§"/>
              <a:defRPr/>
            </a:pPr>
            <a:r>
              <a:rPr lang="en-US" sz="1600" dirty="0">
                <a:solidFill>
                  <a:schemeClr val="hlink"/>
                </a:solidFill>
                <a:latin typeface="+mn-lt"/>
              </a:rPr>
              <a:t>Local currency (Any of VTD entities currencies)</a:t>
            </a:r>
          </a:p>
          <a:p>
            <a:pPr marL="366713" lvl="2" indent="-271463" algn="l" eaLnBrk="0" hangingPunct="0">
              <a:spcBef>
                <a:spcPts val="600"/>
              </a:spcBef>
              <a:buClr>
                <a:schemeClr val="accent2"/>
              </a:buClr>
              <a:buSzPct val="90000"/>
              <a:defRPr/>
            </a:pPr>
            <a:endParaRPr lang="en-US" b="1" dirty="0">
              <a:solidFill>
                <a:schemeClr val="accent2"/>
              </a:solidFill>
            </a:endParaRPr>
          </a:p>
          <a:p>
            <a:pPr marL="0" lvl="1" algn="l" eaLnBrk="0" hangingPunct="0">
              <a:spcBef>
                <a:spcPts val="600"/>
              </a:spcBef>
              <a:buClr>
                <a:schemeClr val="accent2"/>
              </a:buClr>
              <a:buSzPct val="90000"/>
              <a:defRPr/>
            </a:pPr>
            <a:r>
              <a:rPr lang="en-US" sz="1600" b="1" dirty="0">
                <a:solidFill>
                  <a:srgbClr val="FF0000"/>
                </a:solidFill>
              </a:rPr>
              <a:t>Two rates for conversion to Corporate currency: </a:t>
            </a:r>
          </a:p>
          <a:p>
            <a:pPr marL="17463" lvl="1" indent="-200025" algn="l" eaLnBrk="0" hangingPunct="0">
              <a:spcBef>
                <a:spcPct val="10000"/>
              </a:spcBef>
              <a:buClr>
                <a:schemeClr val="bg1">
                  <a:lumMod val="50000"/>
                </a:schemeClr>
              </a:buClr>
              <a:buSzPct val="90000"/>
              <a:buFont typeface="Wingdings" pitchFamily="2" charset="2"/>
              <a:buChar char="§"/>
              <a:defRPr/>
            </a:pPr>
            <a:r>
              <a:rPr lang="en-US" sz="1600" dirty="0">
                <a:solidFill>
                  <a:schemeClr val="hlink"/>
                </a:solidFill>
                <a:latin typeface="+mn-lt"/>
              </a:rPr>
              <a:t>Average rate (P&amp;L and Cash flow items)</a:t>
            </a:r>
          </a:p>
          <a:p>
            <a:pPr marL="17463" lvl="1" indent="-200025" algn="l" eaLnBrk="0" hangingPunct="0">
              <a:spcBef>
                <a:spcPct val="10000"/>
              </a:spcBef>
              <a:buClr>
                <a:schemeClr val="bg1">
                  <a:lumMod val="50000"/>
                </a:schemeClr>
              </a:buClr>
              <a:buSzPct val="90000"/>
              <a:buFont typeface="Wingdings" pitchFamily="2" charset="2"/>
              <a:buChar char="§"/>
              <a:defRPr/>
            </a:pPr>
            <a:r>
              <a:rPr lang="en-US" sz="1600" dirty="0">
                <a:solidFill>
                  <a:schemeClr val="hlink"/>
                </a:solidFill>
                <a:latin typeface="+mn-lt"/>
              </a:rPr>
              <a:t>Closing rate (Balance sheet items)</a:t>
            </a:r>
          </a:p>
          <a:p>
            <a:pPr marL="366713" lvl="2" indent="-271463" algn="l" eaLnBrk="0" hangingPunct="0">
              <a:spcBef>
                <a:spcPct val="10000"/>
              </a:spcBef>
              <a:buClr>
                <a:schemeClr val="accent2"/>
              </a:buClr>
              <a:buSzPct val="90000"/>
              <a:defRPr/>
            </a:pPr>
            <a:endParaRPr lang="en-US" sz="1600" dirty="0">
              <a:solidFill>
                <a:schemeClr val="hlink"/>
              </a:solidFill>
            </a:endParaRPr>
          </a:p>
          <a:p>
            <a:pPr marL="0" lvl="1" algn="l" eaLnBrk="0" hangingPunct="0">
              <a:spcBef>
                <a:spcPts val="600"/>
              </a:spcBef>
              <a:buClr>
                <a:schemeClr val="accent2"/>
              </a:buClr>
              <a:buSzPct val="90000"/>
              <a:defRPr/>
            </a:pPr>
            <a:r>
              <a:rPr lang="en-US" sz="1600" b="1" dirty="0">
                <a:solidFill>
                  <a:srgbClr val="FF0000"/>
                </a:solidFill>
              </a:rPr>
              <a:t>3 units for each currency : Currency, K-currency, M-currency</a:t>
            </a:r>
          </a:p>
          <a:p>
            <a:pPr marL="366713" lvl="2" indent="-271463" algn="l" eaLnBrk="0" hangingPunct="0">
              <a:spcBef>
                <a:spcPct val="10000"/>
              </a:spcBef>
              <a:buClr>
                <a:schemeClr val="accent2"/>
              </a:buClr>
              <a:buSzPct val="90000"/>
              <a:defRPr/>
            </a:pPr>
            <a:endParaRPr lang="en-US" sz="1600" dirty="0">
              <a:solidFill>
                <a:schemeClr val="hlink"/>
              </a:solidFill>
            </a:endParaRPr>
          </a:p>
          <a:p>
            <a:pPr marL="366713" lvl="2" indent="-271463" algn="l" eaLnBrk="0" hangingPunct="0">
              <a:spcBef>
                <a:spcPct val="10000"/>
              </a:spcBef>
              <a:buClr>
                <a:schemeClr val="accent2"/>
              </a:buClr>
              <a:buSzPct val="90000"/>
              <a:defRPr/>
            </a:pPr>
            <a:endParaRPr lang="en-US" sz="2000" b="1" u="sng" dirty="0">
              <a:solidFill>
                <a:schemeClr val="hlink"/>
              </a:solidFill>
            </a:endParaRPr>
          </a:p>
          <a:p>
            <a:pPr marL="366713" lvl="2" indent="-271463" algn="l" eaLnBrk="0" hangingPunct="0">
              <a:spcBef>
                <a:spcPct val="10000"/>
              </a:spcBef>
              <a:buClr>
                <a:schemeClr val="accent2"/>
              </a:buClr>
              <a:buSzPct val="90000"/>
              <a:buFont typeface="Wingdings" pitchFamily="2" charset="2"/>
              <a:buChar char="Ø"/>
              <a:defRPr/>
            </a:pPr>
            <a:endParaRPr lang="en-US" sz="2000" b="1" dirty="0">
              <a:solidFill>
                <a:schemeClr val="accent2"/>
              </a:solidFill>
            </a:endParaRPr>
          </a:p>
        </p:txBody>
      </p:sp>
      <p:sp>
        <p:nvSpPr>
          <p:cNvPr id="61447" name="Rectangle 2"/>
          <p:cNvSpPr txBox="1">
            <a:spLocks noChangeArrowheads="1"/>
          </p:cNvSpPr>
          <p:nvPr/>
        </p:nvSpPr>
        <p:spPr bwMode="gray">
          <a:xfrm>
            <a:off x="517525" y="9858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2000"/>
              <a:t>#8: Currency</a:t>
            </a:r>
          </a:p>
        </p:txBody>
      </p:sp>
      <p:sp>
        <p:nvSpPr>
          <p:cNvPr id="61448" name="Rectangle 2"/>
          <p:cNvSpPr txBox="1">
            <a:spLocks noChangeArrowheads="1"/>
          </p:cNvSpPr>
          <p:nvPr/>
        </p:nvSpPr>
        <p:spPr bwMode="gray">
          <a:xfrm>
            <a:off x="517525" y="486568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2000" dirty="0"/>
              <a:t>#9: Integration rate</a:t>
            </a:r>
          </a:p>
        </p:txBody>
      </p:sp>
      <p:sp>
        <p:nvSpPr>
          <p:cNvPr id="46089" name="Content Placeholder 24"/>
          <p:cNvSpPr>
            <a:spLocks/>
          </p:cNvSpPr>
          <p:nvPr/>
        </p:nvSpPr>
        <p:spPr bwMode="auto">
          <a:xfrm>
            <a:off x="671513" y="5461000"/>
            <a:ext cx="7456487" cy="608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lgn="l" eaLnBrk="0" hangingPunct="0">
              <a:spcBef>
                <a:spcPts val="600"/>
              </a:spcBef>
              <a:buClr>
                <a:schemeClr val="accent2"/>
              </a:buClr>
              <a:buSzPct val="90000"/>
              <a:defRPr/>
            </a:pPr>
            <a:r>
              <a:rPr lang="en-US" sz="1600" b="1" dirty="0">
                <a:solidFill>
                  <a:schemeClr val="bg1">
                    <a:lumMod val="50000"/>
                  </a:schemeClr>
                </a:solidFill>
              </a:rPr>
              <a:t>Retrieve from Vector to calculate contribution to </a:t>
            </a:r>
            <a:r>
              <a:rPr lang="en-US" sz="1600" b="1" dirty="0" err="1">
                <a:solidFill>
                  <a:schemeClr val="bg1">
                    <a:lumMod val="50000"/>
                  </a:schemeClr>
                </a:solidFill>
              </a:rPr>
              <a:t>Transdev</a:t>
            </a:r>
            <a:r>
              <a:rPr lang="en-US" sz="1600" b="1" dirty="0">
                <a:solidFill>
                  <a:schemeClr val="bg1">
                    <a:lumMod val="50000"/>
                  </a:schemeClr>
                </a:solidFill>
              </a:rPr>
              <a:t> consolidated figures</a:t>
            </a:r>
          </a:p>
        </p:txBody>
      </p:sp>
      <p:sp>
        <p:nvSpPr>
          <p:cNvPr id="61450" name="Rectangle 2"/>
          <p:cNvSpPr>
            <a:spLocks noChangeArrowheads="1"/>
          </p:cNvSpPr>
          <p:nvPr/>
        </p:nvSpPr>
        <p:spPr bwMode="gray">
          <a:xfrm>
            <a:off x="682625" y="-36513"/>
            <a:ext cx="8221663" cy="466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a:t>Dimensions #8 &amp; 9 : currency and integration </a:t>
            </a:r>
          </a:p>
          <a:p>
            <a:pPr eaLnBrk="1" hangingPunct="1">
              <a:spcBef>
                <a:spcPct val="0"/>
              </a:spcBef>
            </a:pPr>
            <a:r>
              <a:rPr lang="en-US" altLang="fr-FR"/>
              <a:t>rate</a:t>
            </a:r>
            <a:r>
              <a:rPr lang="en-US" altLang="fr-FR" b="0"/>
              <a:t>(1/2)</a:t>
            </a:r>
          </a:p>
        </p:txBody>
      </p:sp>
      <p:sp>
        <p:nvSpPr>
          <p:cNvPr id="11" name="AutoShape 8"/>
          <p:cNvSpPr>
            <a:spLocks noChangeArrowheads="1"/>
          </p:cNvSpPr>
          <p:nvPr/>
        </p:nvSpPr>
        <p:spPr bwMode="auto">
          <a:xfrm>
            <a:off x="7823200" y="52388"/>
            <a:ext cx="1258888" cy="1152525"/>
          </a:xfrm>
          <a:prstGeom prst="roundRect">
            <a:avLst>
              <a:gd name="adj" fmla="val 4407"/>
            </a:avLst>
          </a:prstGeom>
          <a:ln>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l">
              <a:defRPr/>
            </a:pPr>
            <a:endParaRPr lang="en-US" sz="2200" i="1"/>
          </a:p>
        </p:txBody>
      </p:sp>
      <p:sp>
        <p:nvSpPr>
          <p:cNvPr id="61452" name="Rounded Rectangle 9"/>
          <p:cNvSpPr>
            <a:spLocks noChangeArrowheads="1"/>
          </p:cNvSpPr>
          <p:nvPr/>
        </p:nvSpPr>
        <p:spPr bwMode="auto">
          <a:xfrm>
            <a:off x="7834313" y="909638"/>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61453" name="Rounded Rectangle 9"/>
          <p:cNvSpPr>
            <a:spLocks noChangeArrowheads="1"/>
          </p:cNvSpPr>
          <p:nvPr/>
        </p:nvSpPr>
        <p:spPr bwMode="auto">
          <a:xfrm>
            <a:off x="7834313" y="1041400"/>
            <a:ext cx="1258887" cy="142875"/>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endParaRPr lang="en-US" altLang="fr-FR" sz="1000" b="0" i="1">
              <a:solidFill>
                <a:schemeClr val="tx1"/>
              </a:solidFill>
            </a:endParaRPr>
          </a:p>
        </p:txBody>
      </p:sp>
      <p:sp>
        <p:nvSpPr>
          <p:cNvPr id="14" name="TextBox 143"/>
          <p:cNvSpPr txBox="1">
            <a:spLocks noChangeArrowheads="1"/>
          </p:cNvSpPr>
          <p:nvPr/>
        </p:nvSpPr>
        <p:spPr bwMode="auto">
          <a:xfrm>
            <a:off x="7823200" y="74613"/>
            <a:ext cx="1162050"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tabLst>
                <a:tab pos="901700" algn="l"/>
              </a:tabLst>
              <a:defRPr>
                <a:solidFill>
                  <a:schemeClr val="tx1"/>
                </a:solidFill>
                <a:latin typeface="Arial" charset="0"/>
              </a:defRPr>
            </a:lvl1pPr>
            <a:lvl2pPr marL="742950" indent="-285750" eaLnBrk="0" hangingPunct="0">
              <a:tabLst>
                <a:tab pos="901700" algn="l"/>
              </a:tabLst>
              <a:defRPr>
                <a:solidFill>
                  <a:schemeClr val="tx1"/>
                </a:solidFill>
                <a:latin typeface="Arial" charset="0"/>
              </a:defRPr>
            </a:lvl2pPr>
            <a:lvl3pPr marL="1143000" indent="-228600" eaLnBrk="0" hangingPunct="0">
              <a:tabLst>
                <a:tab pos="901700" algn="l"/>
              </a:tabLst>
              <a:defRPr>
                <a:solidFill>
                  <a:schemeClr val="tx1"/>
                </a:solidFill>
                <a:latin typeface="Arial" charset="0"/>
              </a:defRPr>
            </a:lvl3pPr>
            <a:lvl4pPr marL="1600200" indent="-228600" eaLnBrk="0" hangingPunct="0">
              <a:tabLst>
                <a:tab pos="901700" algn="l"/>
              </a:tabLst>
              <a:defRPr>
                <a:solidFill>
                  <a:schemeClr val="tx1"/>
                </a:solidFill>
                <a:latin typeface="Arial" charset="0"/>
              </a:defRPr>
            </a:lvl4pPr>
            <a:lvl5pPr marL="2057400" indent="-228600" eaLnBrk="0" hangingPunct="0">
              <a:tabLst>
                <a:tab pos="901700" algn="l"/>
              </a:tabLst>
              <a:defRPr>
                <a:solidFill>
                  <a:schemeClr val="tx1"/>
                </a:solidFill>
                <a:latin typeface="Arial" charset="0"/>
              </a:defRPr>
            </a:lvl5pPr>
            <a:lvl6pPr marL="2514600" indent="-228600" algn="r" eaLnBrk="0" fontAlgn="base" hangingPunct="0">
              <a:spcBef>
                <a:spcPct val="0"/>
              </a:spcBef>
              <a:spcAft>
                <a:spcPct val="0"/>
              </a:spcAft>
              <a:tabLst>
                <a:tab pos="901700" algn="l"/>
              </a:tabLst>
              <a:defRPr>
                <a:solidFill>
                  <a:schemeClr val="tx1"/>
                </a:solidFill>
                <a:latin typeface="Arial" charset="0"/>
              </a:defRPr>
            </a:lvl6pPr>
            <a:lvl7pPr marL="2971800" indent="-228600" algn="r" eaLnBrk="0" fontAlgn="base" hangingPunct="0">
              <a:spcBef>
                <a:spcPct val="0"/>
              </a:spcBef>
              <a:spcAft>
                <a:spcPct val="0"/>
              </a:spcAft>
              <a:tabLst>
                <a:tab pos="901700" algn="l"/>
              </a:tabLst>
              <a:defRPr>
                <a:solidFill>
                  <a:schemeClr val="tx1"/>
                </a:solidFill>
                <a:latin typeface="Arial" charset="0"/>
              </a:defRPr>
            </a:lvl7pPr>
            <a:lvl8pPr marL="3429000" indent="-228600" algn="r" eaLnBrk="0" fontAlgn="base" hangingPunct="0">
              <a:spcBef>
                <a:spcPct val="0"/>
              </a:spcBef>
              <a:spcAft>
                <a:spcPct val="0"/>
              </a:spcAft>
              <a:tabLst>
                <a:tab pos="901700" algn="l"/>
              </a:tabLst>
              <a:defRPr>
                <a:solidFill>
                  <a:schemeClr val="tx1"/>
                </a:solidFill>
                <a:latin typeface="Arial" charset="0"/>
              </a:defRPr>
            </a:lvl8pPr>
            <a:lvl9pPr marL="3886200" indent="-228600" algn="r" eaLnBrk="0" fontAlgn="base" hangingPunct="0">
              <a:spcBef>
                <a:spcPct val="0"/>
              </a:spcBef>
              <a:spcAft>
                <a:spcPct val="0"/>
              </a:spcAft>
              <a:tabLst>
                <a:tab pos="901700" algn="l"/>
              </a:tabLst>
              <a:defRPr>
                <a:solidFill>
                  <a:schemeClr val="tx1"/>
                </a:solidFill>
                <a:latin typeface="Arial" charset="0"/>
              </a:defRPr>
            </a:lvl9pPr>
          </a:lstStyle>
          <a:p>
            <a:pPr algn="l" eaLnBrk="1" hangingPunct="1">
              <a:lnSpc>
                <a:spcPct val="50000"/>
              </a:lnSpc>
              <a:spcBef>
                <a:spcPts val="200"/>
              </a:spcBef>
              <a:spcAft>
                <a:spcPts val="200"/>
              </a:spcAft>
              <a:defRPr/>
            </a:pPr>
            <a:r>
              <a:rPr lang="en-US" sz="900" dirty="0">
                <a:solidFill>
                  <a:schemeClr val="tx1">
                    <a:lumMod val="65000"/>
                    <a:lumOff val="35000"/>
                  </a:schemeClr>
                </a:solidFill>
              </a:rPr>
              <a:t>Dim. Activity</a:t>
            </a:r>
          </a:p>
          <a:p>
            <a:pPr algn="l" eaLnBrk="1" hangingPunct="1">
              <a:lnSpc>
                <a:spcPct val="50000"/>
              </a:lnSpc>
              <a:spcBef>
                <a:spcPts val="200"/>
              </a:spcBef>
              <a:spcAft>
                <a:spcPts val="200"/>
              </a:spcAft>
              <a:defRPr/>
            </a:pPr>
            <a:r>
              <a:rPr lang="en-US" sz="900" dirty="0">
                <a:solidFill>
                  <a:schemeClr val="tx1">
                    <a:lumMod val="65000"/>
                    <a:lumOff val="35000"/>
                  </a:schemeClr>
                </a:solidFill>
              </a:rPr>
              <a:t>Dim. GAAP</a:t>
            </a:r>
          </a:p>
          <a:p>
            <a:pPr algn="l" eaLnBrk="1" hangingPunct="1">
              <a:lnSpc>
                <a:spcPct val="50000"/>
              </a:lnSpc>
              <a:spcBef>
                <a:spcPts val="200"/>
              </a:spcBef>
              <a:spcAft>
                <a:spcPts val="200"/>
              </a:spcAft>
              <a:defRPr/>
            </a:pPr>
            <a:r>
              <a:rPr lang="en-US" sz="900" dirty="0">
                <a:solidFill>
                  <a:schemeClr val="tx1">
                    <a:lumMod val="65000"/>
                    <a:lumOff val="35000"/>
                  </a:schemeClr>
                </a:solidFill>
              </a:rPr>
              <a:t>Dim. Legal </a:t>
            </a:r>
            <a:r>
              <a:rPr lang="en-US" sz="900" dirty="0" err="1">
                <a:solidFill>
                  <a:schemeClr val="tx1">
                    <a:lumMod val="65000"/>
                    <a:lumOff val="35000"/>
                  </a:schemeClr>
                </a:solidFill>
              </a:rPr>
              <a:t>Orga</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a:t>
            </a:r>
            <a:r>
              <a:rPr lang="en-US" sz="900" dirty="0" err="1">
                <a:solidFill>
                  <a:schemeClr val="tx1">
                    <a:lumMod val="65000"/>
                    <a:lumOff val="35000"/>
                  </a:schemeClr>
                </a:solidFill>
              </a:rPr>
              <a:t>Mgmt</a:t>
            </a:r>
            <a:r>
              <a:rPr lang="en-US" sz="900" dirty="0">
                <a:solidFill>
                  <a:schemeClr val="tx1">
                    <a:lumMod val="65000"/>
                    <a:lumOff val="35000"/>
                  </a:schemeClr>
                </a:solidFill>
              </a:rPr>
              <a:t> </a:t>
            </a:r>
            <a:r>
              <a:rPr lang="en-US" sz="900" dirty="0" err="1">
                <a:solidFill>
                  <a:schemeClr val="tx1">
                    <a:lumMod val="65000"/>
                    <a:lumOff val="35000"/>
                  </a:schemeClr>
                </a:solidFill>
              </a:rPr>
              <a:t>Orga</a:t>
            </a:r>
            <a:endParaRPr lang="en-US" sz="9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Indicators</a:t>
            </a:r>
          </a:p>
          <a:p>
            <a:pPr algn="l" eaLnBrk="1" hangingPunct="1">
              <a:lnSpc>
                <a:spcPct val="50000"/>
              </a:lnSpc>
              <a:spcBef>
                <a:spcPts val="200"/>
              </a:spcBef>
              <a:spcAft>
                <a:spcPts val="200"/>
              </a:spcAft>
              <a:defRPr/>
            </a:pPr>
            <a:r>
              <a:rPr lang="en-US" sz="900" dirty="0">
                <a:solidFill>
                  <a:schemeClr val="tx1">
                    <a:lumMod val="65000"/>
                    <a:lumOff val="35000"/>
                  </a:schemeClr>
                </a:solidFill>
              </a:rPr>
              <a:t>Dim. Phase</a:t>
            </a:r>
            <a:endParaRPr lang="en-US" sz="700" dirty="0">
              <a:solidFill>
                <a:schemeClr val="tx1">
                  <a:lumMod val="65000"/>
                  <a:lumOff val="35000"/>
                </a:schemeClr>
              </a:solidFill>
            </a:endParaRPr>
          </a:p>
          <a:p>
            <a:pPr algn="l" eaLnBrk="1" hangingPunct="1">
              <a:lnSpc>
                <a:spcPct val="50000"/>
              </a:lnSpc>
              <a:spcBef>
                <a:spcPts val="200"/>
              </a:spcBef>
              <a:spcAft>
                <a:spcPts val="200"/>
              </a:spcAft>
              <a:defRPr/>
            </a:pPr>
            <a:r>
              <a:rPr lang="en-US" sz="900" dirty="0">
                <a:solidFill>
                  <a:schemeClr val="tx1">
                    <a:lumMod val="65000"/>
                    <a:lumOff val="35000"/>
                  </a:schemeClr>
                </a:solidFill>
              </a:rPr>
              <a:t>Dim. Period </a:t>
            </a:r>
          </a:p>
          <a:p>
            <a:pPr algn="l" eaLnBrk="1" hangingPunct="1">
              <a:lnSpc>
                <a:spcPct val="50000"/>
              </a:lnSpc>
              <a:spcBef>
                <a:spcPts val="200"/>
              </a:spcBef>
              <a:spcAft>
                <a:spcPts val="200"/>
              </a:spcAft>
              <a:defRPr/>
            </a:pPr>
            <a:r>
              <a:rPr lang="en-US" sz="900" dirty="0">
                <a:solidFill>
                  <a:schemeClr val="bg1"/>
                </a:solidFill>
              </a:rPr>
              <a:t>Dim. Currency</a:t>
            </a:r>
          </a:p>
          <a:p>
            <a:pPr algn="l" eaLnBrk="1" hangingPunct="1">
              <a:lnSpc>
                <a:spcPct val="50000"/>
              </a:lnSpc>
              <a:spcBef>
                <a:spcPts val="200"/>
              </a:spcBef>
              <a:spcAft>
                <a:spcPts val="200"/>
              </a:spcAft>
              <a:defRPr/>
            </a:pPr>
            <a:r>
              <a:rPr lang="en-US" sz="900" dirty="0">
                <a:solidFill>
                  <a:schemeClr val="bg1"/>
                </a:solidFill>
              </a:rPr>
              <a:t>Dim. Integration rate</a:t>
            </a:r>
          </a:p>
          <a:p>
            <a:pPr algn="l" eaLnBrk="1" hangingPunct="1">
              <a:lnSpc>
                <a:spcPct val="50000"/>
              </a:lnSpc>
              <a:spcBef>
                <a:spcPts val="200"/>
              </a:spcBef>
              <a:spcAft>
                <a:spcPts val="200"/>
              </a:spcAft>
              <a:defRPr/>
            </a:pPr>
            <a:endParaRPr lang="fr-FR" sz="700" dirty="0">
              <a:solidFill>
                <a:schemeClr val="tx1">
                  <a:lumMod val="65000"/>
                  <a:lumOff val="35000"/>
                </a:schemeClr>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AA5BBD51-6A60-42EF-B308-9BA79289F198}" type="slidenum">
              <a:rPr lang="fr-FR" altLang="fr-FR" sz="900" b="0">
                <a:solidFill>
                  <a:schemeClr val="bg1"/>
                </a:solidFill>
              </a:rPr>
              <a:pPr algn="r" eaLnBrk="1" hangingPunct="1">
                <a:spcBef>
                  <a:spcPct val="0"/>
                </a:spcBef>
              </a:pPr>
              <a:t>28</a:t>
            </a:fld>
            <a:r>
              <a:rPr lang="fr-FR" altLang="fr-FR" sz="900" b="0">
                <a:solidFill>
                  <a:schemeClr val="bg1"/>
                </a:solidFill>
              </a:rPr>
              <a:t> •</a:t>
            </a:r>
          </a:p>
        </p:txBody>
      </p:sp>
      <p:sp>
        <p:nvSpPr>
          <p:cNvPr id="62467"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62468" name="Rectangle 2"/>
          <p:cNvSpPr>
            <a:spLocks noChangeArrowheads="1"/>
          </p:cNvSpPr>
          <p:nvPr/>
        </p:nvSpPr>
        <p:spPr bwMode="gray">
          <a:xfrm>
            <a:off x="682625" y="-42863"/>
            <a:ext cx="7839075" cy="806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a:t>Dimensions #8 &amp; 9 </a:t>
            </a:r>
            <a:r>
              <a:rPr lang="en-US" altLang="fr-FR" b="0"/>
              <a:t>(1/2)</a:t>
            </a:r>
          </a:p>
          <a:p>
            <a:pPr eaLnBrk="1" hangingPunct="1">
              <a:spcBef>
                <a:spcPct val="0"/>
              </a:spcBef>
            </a:pPr>
            <a:r>
              <a:rPr lang="en-US" altLang="fr-FR" sz="2000" b="0"/>
              <a:t>Demonstration</a:t>
            </a:r>
          </a:p>
        </p:txBody>
      </p:sp>
      <p:sp>
        <p:nvSpPr>
          <p:cNvPr id="62470" name="Freeform 15"/>
          <p:cNvSpPr>
            <a:spLocks noEditPoints="1"/>
          </p:cNvSpPr>
          <p:nvPr/>
        </p:nvSpPr>
        <p:spPr bwMode="auto">
          <a:xfrm>
            <a:off x="1274763" y="3530600"/>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6375" y="1133475"/>
            <a:ext cx="2571750" cy="1847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6375" y="3740150"/>
            <a:ext cx="2943225" cy="1266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bwMode="auto">
          <a:xfrm>
            <a:off x="698500" y="1841500"/>
            <a:ext cx="7678738" cy="3133725"/>
          </a:xfrm>
          <a:prstGeom prst="roundRect">
            <a:avLst>
              <a:gd name="adj" fmla="val 6244"/>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a:lstStyle/>
          <a:p>
            <a:pPr marL="273050" lvl="1" indent="-271463" algn="l" eaLnBrk="0" hangingPunct="0">
              <a:spcBef>
                <a:spcPct val="10000"/>
              </a:spcBef>
              <a:buClr>
                <a:srgbClr val="FF0000"/>
              </a:buClr>
              <a:buSzPct val="90000"/>
              <a:buFont typeface="Wingdings" pitchFamily="2" charset="2"/>
              <a:buChar char="l"/>
              <a:defRPr/>
            </a:pPr>
            <a:endParaRPr lang="en-US" sz="2000" b="1" dirty="0">
              <a:solidFill>
                <a:schemeClr val="hlink"/>
              </a:solidFill>
            </a:endParaRPr>
          </a:p>
          <a:p>
            <a:pPr marL="273050" lvl="1" indent="-271463" algn="l" eaLnBrk="0" hangingPunct="0">
              <a:spcBef>
                <a:spcPct val="10000"/>
              </a:spcBef>
              <a:buClr>
                <a:srgbClr val="FF0000"/>
              </a:buClr>
              <a:buSzPct val="90000"/>
              <a:buFont typeface="Wingdings" pitchFamily="2" charset="2"/>
              <a:buChar char="l"/>
              <a:defRPr/>
            </a:pPr>
            <a:r>
              <a:rPr lang="en-US" sz="2000" b="1" dirty="0">
                <a:solidFill>
                  <a:schemeClr val="hlink"/>
                </a:solidFill>
              </a:rPr>
              <a:t>All Tango Core Model dimensions presented so far are maintained and updated by the </a:t>
            </a:r>
            <a:r>
              <a:rPr lang="en-US" sz="2000" b="1" u="sng" dirty="0">
                <a:solidFill>
                  <a:schemeClr val="hlink"/>
                </a:solidFill>
              </a:rPr>
              <a:t>Tango Support Team</a:t>
            </a:r>
          </a:p>
          <a:p>
            <a:pPr marL="273050" lvl="1" indent="-271463" algn="l" eaLnBrk="0" hangingPunct="0">
              <a:spcBef>
                <a:spcPct val="10000"/>
              </a:spcBef>
              <a:buClr>
                <a:srgbClr val="FF0000"/>
              </a:buClr>
              <a:buSzPct val="90000"/>
              <a:buFont typeface="Wingdings" pitchFamily="2" charset="2"/>
              <a:buChar char="l"/>
              <a:defRPr/>
            </a:pPr>
            <a:endParaRPr lang="en-US" sz="2000" b="1" dirty="0">
              <a:solidFill>
                <a:schemeClr val="hlink"/>
              </a:solidFill>
            </a:endParaRPr>
          </a:p>
          <a:p>
            <a:pPr marL="273050" lvl="1" indent="-271463" algn="l" eaLnBrk="0" hangingPunct="0">
              <a:spcBef>
                <a:spcPct val="10000"/>
              </a:spcBef>
              <a:buClr>
                <a:srgbClr val="FF0000"/>
              </a:buClr>
              <a:buSzPct val="90000"/>
              <a:buFont typeface="Wingdings" pitchFamily="2" charset="2"/>
              <a:buChar char="l"/>
              <a:defRPr/>
            </a:pPr>
            <a:endParaRPr lang="fr-FR" sz="2000" b="1" dirty="0">
              <a:solidFill>
                <a:schemeClr val="hlink"/>
              </a:solidFill>
            </a:endParaRPr>
          </a:p>
          <a:p>
            <a:pPr marL="273050" lvl="1" indent="-271463" algn="l" eaLnBrk="0" hangingPunct="0">
              <a:spcBef>
                <a:spcPct val="10000"/>
              </a:spcBef>
              <a:buClr>
                <a:srgbClr val="FF0000"/>
              </a:buClr>
              <a:buSzPct val="90000"/>
              <a:buFont typeface="Wingdings" pitchFamily="2" charset="2"/>
              <a:buChar char="l"/>
              <a:defRPr/>
            </a:pPr>
            <a:r>
              <a:rPr lang="en-US" sz="2000" b="1" dirty="0">
                <a:solidFill>
                  <a:schemeClr val="hlink"/>
                </a:solidFill>
              </a:rPr>
              <a:t>The management organization dimension is updated through a dedicated input form (see next slide) filled by Tango Country project managers when necessary</a:t>
            </a:r>
          </a:p>
        </p:txBody>
      </p:sp>
      <p:sp>
        <p:nvSpPr>
          <p:cNvPr id="68611" name="Rectangle 2"/>
          <p:cNvSpPr txBox="1">
            <a:spLocks noChangeArrowheads="1"/>
          </p:cNvSpPr>
          <p:nvPr/>
        </p:nvSpPr>
        <p:spPr bwMode="gray">
          <a:xfrm>
            <a:off x="714375" y="228600"/>
            <a:ext cx="7010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fr-FR" altLang="fr-FR"/>
              <a:t>Administration of Tango Core Model </a:t>
            </a:r>
            <a:endParaRPr lang="en-US" altLang="fr-FR"/>
          </a:p>
        </p:txBody>
      </p:sp>
      <p:sp>
        <p:nvSpPr>
          <p:cNvPr id="6" name="Freeform 34"/>
          <p:cNvSpPr>
            <a:spLocks noEditPoints="1"/>
          </p:cNvSpPr>
          <p:nvPr/>
        </p:nvSpPr>
        <p:spPr bwMode="auto">
          <a:xfrm>
            <a:off x="7750175" y="1266825"/>
            <a:ext cx="855663" cy="1147763"/>
          </a:xfrm>
          <a:custGeom>
            <a:avLst/>
            <a:gdLst>
              <a:gd name="T0" fmla="*/ 120 w 228"/>
              <a:gd name="T1" fmla="*/ 119 h 306"/>
              <a:gd name="T2" fmla="*/ 99 w 228"/>
              <a:gd name="T3" fmla="*/ 141 h 306"/>
              <a:gd name="T4" fmla="*/ 93 w 228"/>
              <a:gd name="T5" fmla="*/ 171 h 306"/>
              <a:gd name="T6" fmla="*/ 72 w 228"/>
              <a:gd name="T7" fmla="*/ 169 h 306"/>
              <a:gd name="T8" fmla="*/ 48 w 228"/>
              <a:gd name="T9" fmla="*/ 162 h 306"/>
              <a:gd name="T10" fmla="*/ 18 w 228"/>
              <a:gd name="T11" fmla="*/ 163 h 306"/>
              <a:gd name="T12" fmla="*/ 18 w 228"/>
              <a:gd name="T13" fmla="*/ 132 h 306"/>
              <a:gd name="T14" fmla="*/ 0 w 228"/>
              <a:gd name="T15" fmla="*/ 107 h 306"/>
              <a:gd name="T16" fmla="*/ 17 w 228"/>
              <a:gd name="T17" fmla="*/ 94 h 306"/>
              <a:gd name="T18" fmla="*/ 39 w 228"/>
              <a:gd name="T19" fmla="*/ 81 h 306"/>
              <a:gd name="T20" fmla="*/ 59 w 228"/>
              <a:gd name="T21" fmla="*/ 60 h 306"/>
              <a:gd name="T22" fmla="*/ 82 w 228"/>
              <a:gd name="T23" fmla="*/ 81 h 306"/>
              <a:gd name="T24" fmla="*/ 111 w 228"/>
              <a:gd name="T25" fmla="*/ 87 h 306"/>
              <a:gd name="T26" fmla="*/ 60 w 228"/>
              <a:gd name="T27" fmla="*/ 88 h 306"/>
              <a:gd name="T28" fmla="*/ 88 w 228"/>
              <a:gd name="T29" fmla="*/ 116 h 306"/>
              <a:gd name="T30" fmla="*/ 185 w 228"/>
              <a:gd name="T31" fmla="*/ 223 h 306"/>
              <a:gd name="T32" fmla="*/ 179 w 228"/>
              <a:gd name="T33" fmla="*/ 250 h 306"/>
              <a:gd name="T34" fmla="*/ 177 w 228"/>
              <a:gd name="T35" fmla="*/ 284 h 306"/>
              <a:gd name="T36" fmla="*/ 139 w 228"/>
              <a:gd name="T37" fmla="*/ 290 h 306"/>
              <a:gd name="T38" fmla="*/ 111 w 228"/>
              <a:gd name="T39" fmla="*/ 306 h 306"/>
              <a:gd name="T40" fmla="*/ 93 w 228"/>
              <a:gd name="T41" fmla="*/ 288 h 306"/>
              <a:gd name="T42" fmla="*/ 78 w 228"/>
              <a:gd name="T43" fmla="*/ 264 h 306"/>
              <a:gd name="T44" fmla="*/ 56 w 228"/>
              <a:gd name="T45" fmla="*/ 239 h 306"/>
              <a:gd name="T46" fmla="*/ 78 w 228"/>
              <a:gd name="T47" fmla="*/ 208 h 306"/>
              <a:gd name="T48" fmla="*/ 86 w 228"/>
              <a:gd name="T49" fmla="*/ 177 h 306"/>
              <a:gd name="T50" fmla="*/ 112 w 228"/>
              <a:gd name="T51" fmla="*/ 176 h 306"/>
              <a:gd name="T52" fmla="*/ 140 w 228"/>
              <a:gd name="T53" fmla="*/ 183 h 306"/>
              <a:gd name="T54" fmla="*/ 173 w 228"/>
              <a:gd name="T55" fmla="*/ 185 h 306"/>
              <a:gd name="T56" fmla="*/ 179 w 228"/>
              <a:gd name="T57" fmla="*/ 223 h 306"/>
              <a:gd name="T58" fmla="*/ 126 w 228"/>
              <a:gd name="T59" fmla="*/ 264 h 306"/>
              <a:gd name="T60" fmla="*/ 125 w 228"/>
              <a:gd name="T61" fmla="*/ 72 h 306"/>
              <a:gd name="T62" fmla="*/ 108 w 228"/>
              <a:gd name="T63" fmla="*/ 47 h 306"/>
              <a:gd name="T64" fmla="*/ 125 w 228"/>
              <a:gd name="T65" fmla="*/ 33 h 306"/>
              <a:gd name="T66" fmla="*/ 147 w 228"/>
              <a:gd name="T67" fmla="*/ 20 h 306"/>
              <a:gd name="T68" fmla="*/ 167 w 228"/>
              <a:gd name="T69" fmla="*/ 0 h 306"/>
              <a:gd name="T70" fmla="*/ 190 w 228"/>
              <a:gd name="T71" fmla="*/ 21 h 306"/>
              <a:gd name="T72" fmla="*/ 219 w 228"/>
              <a:gd name="T73" fmla="*/ 26 h 306"/>
              <a:gd name="T74" fmla="*/ 217 w 228"/>
              <a:gd name="T75" fmla="*/ 48 h 306"/>
              <a:gd name="T76" fmla="*/ 210 w 228"/>
              <a:gd name="T77" fmla="*/ 72 h 306"/>
              <a:gd name="T78" fmla="*/ 211 w 228"/>
              <a:gd name="T79" fmla="*/ 101 h 306"/>
              <a:gd name="T80" fmla="*/ 181 w 228"/>
              <a:gd name="T81" fmla="*/ 102 h 306"/>
              <a:gd name="T82" fmla="*/ 156 w 228"/>
              <a:gd name="T83" fmla="*/ 119 h 306"/>
              <a:gd name="T84" fmla="*/ 142 w 228"/>
              <a:gd name="T85" fmla="*/ 103 h 306"/>
              <a:gd name="T86" fmla="*/ 129 w 228"/>
              <a:gd name="T87" fmla="*/ 81 h 306"/>
              <a:gd name="T88" fmla="*/ 196 w 228"/>
              <a:gd name="T89" fmla="*/ 64 h 306"/>
              <a:gd name="T90" fmla="*/ 168 w 228"/>
              <a:gd name="T91" fmla="*/ 92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8" h="306">
                <a:moveTo>
                  <a:pt x="103" y="107"/>
                </a:moveTo>
                <a:cubicBezTo>
                  <a:pt x="109" y="107"/>
                  <a:pt x="109" y="107"/>
                  <a:pt x="109" y="107"/>
                </a:cubicBezTo>
                <a:cubicBezTo>
                  <a:pt x="115" y="107"/>
                  <a:pt x="120" y="111"/>
                  <a:pt x="120" y="119"/>
                </a:cubicBezTo>
                <a:cubicBezTo>
                  <a:pt x="120" y="133"/>
                  <a:pt x="120" y="133"/>
                  <a:pt x="120" y="133"/>
                </a:cubicBezTo>
                <a:cubicBezTo>
                  <a:pt x="102" y="133"/>
                  <a:pt x="102" y="133"/>
                  <a:pt x="102" y="133"/>
                </a:cubicBezTo>
                <a:cubicBezTo>
                  <a:pt x="102" y="136"/>
                  <a:pt x="100" y="139"/>
                  <a:pt x="99" y="141"/>
                </a:cubicBezTo>
                <a:cubicBezTo>
                  <a:pt x="103" y="146"/>
                  <a:pt x="103" y="146"/>
                  <a:pt x="103" y="146"/>
                </a:cubicBezTo>
                <a:cubicBezTo>
                  <a:pt x="107" y="150"/>
                  <a:pt x="108" y="156"/>
                  <a:pt x="103" y="162"/>
                </a:cubicBezTo>
                <a:cubicBezTo>
                  <a:pt x="93" y="171"/>
                  <a:pt x="93" y="171"/>
                  <a:pt x="93" y="171"/>
                </a:cubicBezTo>
                <a:cubicBezTo>
                  <a:pt x="81" y="159"/>
                  <a:pt x="81" y="159"/>
                  <a:pt x="81" y="159"/>
                </a:cubicBezTo>
                <a:cubicBezTo>
                  <a:pt x="78" y="161"/>
                  <a:pt x="76" y="162"/>
                  <a:pt x="72" y="162"/>
                </a:cubicBezTo>
                <a:cubicBezTo>
                  <a:pt x="72" y="169"/>
                  <a:pt x="72" y="169"/>
                  <a:pt x="72" y="169"/>
                </a:cubicBezTo>
                <a:cubicBezTo>
                  <a:pt x="72" y="175"/>
                  <a:pt x="68" y="180"/>
                  <a:pt x="61" y="180"/>
                </a:cubicBezTo>
                <a:cubicBezTo>
                  <a:pt x="48" y="180"/>
                  <a:pt x="48" y="180"/>
                  <a:pt x="48" y="180"/>
                </a:cubicBezTo>
                <a:cubicBezTo>
                  <a:pt x="48" y="162"/>
                  <a:pt x="48" y="162"/>
                  <a:pt x="48" y="162"/>
                </a:cubicBezTo>
                <a:cubicBezTo>
                  <a:pt x="44" y="162"/>
                  <a:pt x="42" y="160"/>
                  <a:pt x="39" y="158"/>
                </a:cubicBezTo>
                <a:cubicBezTo>
                  <a:pt x="34" y="163"/>
                  <a:pt x="34" y="163"/>
                  <a:pt x="34" y="163"/>
                </a:cubicBezTo>
                <a:cubicBezTo>
                  <a:pt x="30" y="167"/>
                  <a:pt x="23" y="168"/>
                  <a:pt x="18" y="163"/>
                </a:cubicBezTo>
                <a:cubicBezTo>
                  <a:pt x="9" y="153"/>
                  <a:pt x="9" y="153"/>
                  <a:pt x="9" y="153"/>
                </a:cubicBezTo>
                <a:cubicBezTo>
                  <a:pt x="21" y="141"/>
                  <a:pt x="21" y="141"/>
                  <a:pt x="21" y="141"/>
                </a:cubicBezTo>
                <a:cubicBezTo>
                  <a:pt x="20" y="138"/>
                  <a:pt x="19" y="135"/>
                  <a:pt x="18" y="132"/>
                </a:cubicBezTo>
                <a:cubicBezTo>
                  <a:pt x="11" y="132"/>
                  <a:pt x="11" y="132"/>
                  <a:pt x="11" y="132"/>
                </a:cubicBezTo>
                <a:cubicBezTo>
                  <a:pt x="5" y="132"/>
                  <a:pt x="0" y="128"/>
                  <a:pt x="0" y="121"/>
                </a:cubicBezTo>
                <a:cubicBezTo>
                  <a:pt x="0" y="107"/>
                  <a:pt x="0" y="107"/>
                  <a:pt x="0" y="107"/>
                </a:cubicBezTo>
                <a:cubicBezTo>
                  <a:pt x="18" y="107"/>
                  <a:pt x="18" y="107"/>
                  <a:pt x="18" y="107"/>
                </a:cubicBezTo>
                <a:cubicBezTo>
                  <a:pt x="19" y="104"/>
                  <a:pt x="20" y="101"/>
                  <a:pt x="21" y="99"/>
                </a:cubicBezTo>
                <a:cubicBezTo>
                  <a:pt x="17" y="94"/>
                  <a:pt x="17" y="94"/>
                  <a:pt x="17" y="94"/>
                </a:cubicBezTo>
                <a:cubicBezTo>
                  <a:pt x="13" y="90"/>
                  <a:pt x="12" y="83"/>
                  <a:pt x="17" y="78"/>
                </a:cubicBezTo>
                <a:cubicBezTo>
                  <a:pt x="27" y="68"/>
                  <a:pt x="27" y="68"/>
                  <a:pt x="27" y="68"/>
                </a:cubicBezTo>
                <a:cubicBezTo>
                  <a:pt x="39" y="81"/>
                  <a:pt x="39" y="81"/>
                  <a:pt x="39" y="81"/>
                </a:cubicBezTo>
                <a:cubicBezTo>
                  <a:pt x="42" y="79"/>
                  <a:pt x="45" y="78"/>
                  <a:pt x="48" y="77"/>
                </a:cubicBezTo>
                <a:cubicBezTo>
                  <a:pt x="48" y="71"/>
                  <a:pt x="48" y="71"/>
                  <a:pt x="48" y="71"/>
                </a:cubicBezTo>
                <a:cubicBezTo>
                  <a:pt x="48" y="65"/>
                  <a:pt x="52" y="60"/>
                  <a:pt x="59" y="60"/>
                </a:cubicBezTo>
                <a:cubicBezTo>
                  <a:pt x="73" y="60"/>
                  <a:pt x="73" y="60"/>
                  <a:pt x="73" y="60"/>
                </a:cubicBezTo>
                <a:cubicBezTo>
                  <a:pt x="73" y="77"/>
                  <a:pt x="73" y="77"/>
                  <a:pt x="73" y="77"/>
                </a:cubicBezTo>
                <a:cubicBezTo>
                  <a:pt x="76" y="78"/>
                  <a:pt x="79" y="80"/>
                  <a:pt x="82" y="81"/>
                </a:cubicBezTo>
                <a:cubicBezTo>
                  <a:pt x="87" y="77"/>
                  <a:pt x="87" y="77"/>
                  <a:pt x="87" y="77"/>
                </a:cubicBezTo>
                <a:cubicBezTo>
                  <a:pt x="90" y="72"/>
                  <a:pt x="96" y="72"/>
                  <a:pt x="102" y="77"/>
                </a:cubicBezTo>
                <a:cubicBezTo>
                  <a:pt x="111" y="87"/>
                  <a:pt x="111" y="87"/>
                  <a:pt x="111" y="87"/>
                </a:cubicBezTo>
                <a:cubicBezTo>
                  <a:pt x="99" y="99"/>
                  <a:pt x="99" y="99"/>
                  <a:pt x="99" y="99"/>
                </a:cubicBezTo>
                <a:cubicBezTo>
                  <a:pt x="100" y="101"/>
                  <a:pt x="102" y="105"/>
                  <a:pt x="103" y="107"/>
                </a:cubicBezTo>
                <a:moveTo>
                  <a:pt x="60" y="88"/>
                </a:moveTo>
                <a:cubicBezTo>
                  <a:pt x="45" y="88"/>
                  <a:pt x="32" y="100"/>
                  <a:pt x="32" y="116"/>
                </a:cubicBezTo>
                <a:cubicBezTo>
                  <a:pt x="32" y="131"/>
                  <a:pt x="45" y="144"/>
                  <a:pt x="60" y="144"/>
                </a:cubicBezTo>
                <a:cubicBezTo>
                  <a:pt x="76" y="144"/>
                  <a:pt x="88" y="131"/>
                  <a:pt x="88" y="116"/>
                </a:cubicBezTo>
                <a:cubicBezTo>
                  <a:pt x="88" y="100"/>
                  <a:pt x="76" y="88"/>
                  <a:pt x="60" y="88"/>
                </a:cubicBezTo>
                <a:moveTo>
                  <a:pt x="179" y="223"/>
                </a:moveTo>
                <a:cubicBezTo>
                  <a:pt x="185" y="223"/>
                  <a:pt x="185" y="223"/>
                  <a:pt x="185" y="223"/>
                </a:cubicBezTo>
                <a:cubicBezTo>
                  <a:pt x="191" y="223"/>
                  <a:pt x="196" y="226"/>
                  <a:pt x="196" y="233"/>
                </a:cubicBezTo>
                <a:cubicBezTo>
                  <a:pt x="196" y="250"/>
                  <a:pt x="196" y="250"/>
                  <a:pt x="196" y="250"/>
                </a:cubicBezTo>
                <a:cubicBezTo>
                  <a:pt x="179" y="250"/>
                  <a:pt x="179" y="250"/>
                  <a:pt x="179" y="250"/>
                </a:cubicBezTo>
                <a:cubicBezTo>
                  <a:pt x="178" y="256"/>
                  <a:pt x="176" y="260"/>
                  <a:pt x="173" y="265"/>
                </a:cubicBezTo>
                <a:cubicBezTo>
                  <a:pt x="177" y="269"/>
                  <a:pt x="177" y="269"/>
                  <a:pt x="177" y="269"/>
                </a:cubicBezTo>
                <a:cubicBezTo>
                  <a:pt x="181" y="272"/>
                  <a:pt x="182" y="279"/>
                  <a:pt x="177" y="284"/>
                </a:cubicBezTo>
                <a:cubicBezTo>
                  <a:pt x="165" y="296"/>
                  <a:pt x="165" y="296"/>
                  <a:pt x="165" y="296"/>
                </a:cubicBezTo>
                <a:cubicBezTo>
                  <a:pt x="153" y="284"/>
                  <a:pt x="153" y="284"/>
                  <a:pt x="153" y="284"/>
                </a:cubicBezTo>
                <a:cubicBezTo>
                  <a:pt x="149" y="287"/>
                  <a:pt x="144" y="289"/>
                  <a:pt x="139" y="290"/>
                </a:cubicBezTo>
                <a:cubicBezTo>
                  <a:pt x="139" y="296"/>
                  <a:pt x="139" y="296"/>
                  <a:pt x="139" y="296"/>
                </a:cubicBezTo>
                <a:cubicBezTo>
                  <a:pt x="139" y="301"/>
                  <a:pt x="135" y="306"/>
                  <a:pt x="128" y="306"/>
                </a:cubicBezTo>
                <a:cubicBezTo>
                  <a:pt x="111" y="306"/>
                  <a:pt x="111" y="306"/>
                  <a:pt x="111" y="306"/>
                </a:cubicBezTo>
                <a:cubicBezTo>
                  <a:pt x="111" y="290"/>
                  <a:pt x="111" y="290"/>
                  <a:pt x="111" y="290"/>
                </a:cubicBezTo>
                <a:cubicBezTo>
                  <a:pt x="106" y="289"/>
                  <a:pt x="101" y="286"/>
                  <a:pt x="97" y="284"/>
                </a:cubicBezTo>
                <a:cubicBezTo>
                  <a:pt x="93" y="288"/>
                  <a:pt x="93" y="288"/>
                  <a:pt x="93" y="288"/>
                </a:cubicBezTo>
                <a:cubicBezTo>
                  <a:pt x="89" y="292"/>
                  <a:pt x="83" y="293"/>
                  <a:pt x="78" y="288"/>
                </a:cubicBezTo>
                <a:cubicBezTo>
                  <a:pt x="66" y="276"/>
                  <a:pt x="66" y="276"/>
                  <a:pt x="66" y="276"/>
                </a:cubicBezTo>
                <a:cubicBezTo>
                  <a:pt x="78" y="264"/>
                  <a:pt x="78" y="264"/>
                  <a:pt x="78" y="264"/>
                </a:cubicBezTo>
                <a:cubicBezTo>
                  <a:pt x="75" y="260"/>
                  <a:pt x="73" y="255"/>
                  <a:pt x="72" y="250"/>
                </a:cubicBezTo>
                <a:cubicBezTo>
                  <a:pt x="66" y="250"/>
                  <a:pt x="66" y="250"/>
                  <a:pt x="66" y="250"/>
                </a:cubicBezTo>
                <a:cubicBezTo>
                  <a:pt x="61" y="250"/>
                  <a:pt x="56" y="246"/>
                  <a:pt x="56" y="239"/>
                </a:cubicBezTo>
                <a:cubicBezTo>
                  <a:pt x="56" y="222"/>
                  <a:pt x="56" y="222"/>
                  <a:pt x="56" y="222"/>
                </a:cubicBezTo>
                <a:cubicBezTo>
                  <a:pt x="72" y="222"/>
                  <a:pt x="72" y="222"/>
                  <a:pt x="72" y="222"/>
                </a:cubicBezTo>
                <a:cubicBezTo>
                  <a:pt x="73" y="217"/>
                  <a:pt x="76" y="213"/>
                  <a:pt x="78" y="208"/>
                </a:cubicBezTo>
                <a:cubicBezTo>
                  <a:pt x="74" y="204"/>
                  <a:pt x="74" y="204"/>
                  <a:pt x="74" y="204"/>
                </a:cubicBezTo>
                <a:cubicBezTo>
                  <a:pt x="70" y="200"/>
                  <a:pt x="69" y="194"/>
                  <a:pt x="74" y="189"/>
                </a:cubicBezTo>
                <a:cubicBezTo>
                  <a:pt x="86" y="177"/>
                  <a:pt x="86" y="177"/>
                  <a:pt x="86" y="177"/>
                </a:cubicBezTo>
                <a:cubicBezTo>
                  <a:pt x="98" y="188"/>
                  <a:pt x="98" y="188"/>
                  <a:pt x="98" y="188"/>
                </a:cubicBezTo>
                <a:cubicBezTo>
                  <a:pt x="102" y="186"/>
                  <a:pt x="107" y="184"/>
                  <a:pt x="112" y="182"/>
                </a:cubicBezTo>
                <a:cubicBezTo>
                  <a:pt x="112" y="176"/>
                  <a:pt x="112" y="176"/>
                  <a:pt x="112" y="176"/>
                </a:cubicBezTo>
                <a:cubicBezTo>
                  <a:pt x="112" y="171"/>
                  <a:pt x="116" y="167"/>
                  <a:pt x="123" y="167"/>
                </a:cubicBezTo>
                <a:cubicBezTo>
                  <a:pt x="140" y="167"/>
                  <a:pt x="140" y="167"/>
                  <a:pt x="140" y="167"/>
                </a:cubicBezTo>
                <a:cubicBezTo>
                  <a:pt x="140" y="183"/>
                  <a:pt x="140" y="183"/>
                  <a:pt x="140" y="183"/>
                </a:cubicBezTo>
                <a:cubicBezTo>
                  <a:pt x="145" y="184"/>
                  <a:pt x="149" y="186"/>
                  <a:pt x="154" y="189"/>
                </a:cubicBezTo>
                <a:cubicBezTo>
                  <a:pt x="158" y="185"/>
                  <a:pt x="158" y="185"/>
                  <a:pt x="158" y="185"/>
                </a:cubicBezTo>
                <a:cubicBezTo>
                  <a:pt x="162" y="181"/>
                  <a:pt x="168" y="180"/>
                  <a:pt x="173" y="185"/>
                </a:cubicBezTo>
                <a:cubicBezTo>
                  <a:pt x="185" y="197"/>
                  <a:pt x="185" y="197"/>
                  <a:pt x="185" y="197"/>
                </a:cubicBezTo>
                <a:cubicBezTo>
                  <a:pt x="173" y="209"/>
                  <a:pt x="173" y="209"/>
                  <a:pt x="173" y="209"/>
                </a:cubicBezTo>
                <a:cubicBezTo>
                  <a:pt x="176" y="213"/>
                  <a:pt x="178" y="218"/>
                  <a:pt x="179" y="223"/>
                </a:cubicBezTo>
                <a:moveTo>
                  <a:pt x="125" y="193"/>
                </a:moveTo>
                <a:cubicBezTo>
                  <a:pt x="106" y="193"/>
                  <a:pt x="90" y="209"/>
                  <a:pt x="90" y="229"/>
                </a:cubicBezTo>
                <a:cubicBezTo>
                  <a:pt x="90" y="248"/>
                  <a:pt x="106" y="264"/>
                  <a:pt x="126" y="264"/>
                </a:cubicBezTo>
                <a:cubicBezTo>
                  <a:pt x="145" y="264"/>
                  <a:pt x="161" y="248"/>
                  <a:pt x="161" y="229"/>
                </a:cubicBezTo>
                <a:cubicBezTo>
                  <a:pt x="161" y="209"/>
                  <a:pt x="145" y="193"/>
                  <a:pt x="125" y="193"/>
                </a:cubicBezTo>
                <a:moveTo>
                  <a:pt x="125" y="72"/>
                </a:moveTo>
                <a:cubicBezTo>
                  <a:pt x="119" y="72"/>
                  <a:pt x="119" y="72"/>
                  <a:pt x="119" y="72"/>
                </a:cubicBezTo>
                <a:cubicBezTo>
                  <a:pt x="113" y="72"/>
                  <a:pt x="108" y="68"/>
                  <a:pt x="108" y="60"/>
                </a:cubicBezTo>
                <a:cubicBezTo>
                  <a:pt x="108" y="47"/>
                  <a:pt x="108" y="47"/>
                  <a:pt x="108" y="47"/>
                </a:cubicBezTo>
                <a:cubicBezTo>
                  <a:pt x="126" y="47"/>
                  <a:pt x="126" y="47"/>
                  <a:pt x="126" y="47"/>
                </a:cubicBezTo>
                <a:cubicBezTo>
                  <a:pt x="126" y="44"/>
                  <a:pt x="128" y="41"/>
                  <a:pt x="129" y="38"/>
                </a:cubicBezTo>
                <a:cubicBezTo>
                  <a:pt x="125" y="33"/>
                  <a:pt x="125" y="33"/>
                  <a:pt x="125" y="33"/>
                </a:cubicBezTo>
                <a:cubicBezTo>
                  <a:pt x="121" y="30"/>
                  <a:pt x="120" y="23"/>
                  <a:pt x="125" y="18"/>
                </a:cubicBezTo>
                <a:cubicBezTo>
                  <a:pt x="135" y="8"/>
                  <a:pt x="135" y="8"/>
                  <a:pt x="135" y="8"/>
                </a:cubicBezTo>
                <a:cubicBezTo>
                  <a:pt x="147" y="20"/>
                  <a:pt x="147" y="20"/>
                  <a:pt x="147" y="20"/>
                </a:cubicBezTo>
                <a:cubicBezTo>
                  <a:pt x="150" y="19"/>
                  <a:pt x="153" y="18"/>
                  <a:pt x="156" y="17"/>
                </a:cubicBezTo>
                <a:cubicBezTo>
                  <a:pt x="156" y="10"/>
                  <a:pt x="156" y="10"/>
                  <a:pt x="156" y="10"/>
                </a:cubicBezTo>
                <a:cubicBezTo>
                  <a:pt x="156" y="5"/>
                  <a:pt x="160" y="0"/>
                  <a:pt x="167" y="0"/>
                </a:cubicBezTo>
                <a:cubicBezTo>
                  <a:pt x="181" y="0"/>
                  <a:pt x="181" y="0"/>
                  <a:pt x="181" y="0"/>
                </a:cubicBezTo>
                <a:cubicBezTo>
                  <a:pt x="181" y="17"/>
                  <a:pt x="181" y="17"/>
                  <a:pt x="181" y="17"/>
                </a:cubicBezTo>
                <a:cubicBezTo>
                  <a:pt x="184" y="18"/>
                  <a:pt x="187" y="19"/>
                  <a:pt x="190" y="21"/>
                </a:cubicBezTo>
                <a:cubicBezTo>
                  <a:pt x="194" y="16"/>
                  <a:pt x="194" y="16"/>
                  <a:pt x="194" y="16"/>
                </a:cubicBezTo>
                <a:cubicBezTo>
                  <a:pt x="198" y="12"/>
                  <a:pt x="204" y="11"/>
                  <a:pt x="210" y="17"/>
                </a:cubicBezTo>
                <a:cubicBezTo>
                  <a:pt x="219" y="26"/>
                  <a:pt x="219" y="26"/>
                  <a:pt x="219" y="26"/>
                </a:cubicBezTo>
                <a:cubicBezTo>
                  <a:pt x="207" y="38"/>
                  <a:pt x="207" y="38"/>
                  <a:pt x="207" y="38"/>
                </a:cubicBezTo>
                <a:cubicBezTo>
                  <a:pt x="209" y="41"/>
                  <a:pt x="210" y="44"/>
                  <a:pt x="210" y="48"/>
                </a:cubicBezTo>
                <a:cubicBezTo>
                  <a:pt x="217" y="48"/>
                  <a:pt x="217" y="48"/>
                  <a:pt x="217" y="48"/>
                </a:cubicBezTo>
                <a:cubicBezTo>
                  <a:pt x="223" y="47"/>
                  <a:pt x="228" y="51"/>
                  <a:pt x="228" y="59"/>
                </a:cubicBezTo>
                <a:cubicBezTo>
                  <a:pt x="228" y="72"/>
                  <a:pt x="228" y="72"/>
                  <a:pt x="228" y="72"/>
                </a:cubicBezTo>
                <a:cubicBezTo>
                  <a:pt x="210" y="72"/>
                  <a:pt x="210" y="72"/>
                  <a:pt x="210" y="72"/>
                </a:cubicBezTo>
                <a:cubicBezTo>
                  <a:pt x="210" y="75"/>
                  <a:pt x="209" y="78"/>
                  <a:pt x="207" y="81"/>
                </a:cubicBezTo>
                <a:cubicBezTo>
                  <a:pt x="211" y="86"/>
                  <a:pt x="211" y="86"/>
                  <a:pt x="211" y="86"/>
                </a:cubicBezTo>
                <a:cubicBezTo>
                  <a:pt x="215" y="90"/>
                  <a:pt x="216" y="96"/>
                  <a:pt x="211" y="101"/>
                </a:cubicBezTo>
                <a:cubicBezTo>
                  <a:pt x="201" y="111"/>
                  <a:pt x="201" y="111"/>
                  <a:pt x="201" y="111"/>
                </a:cubicBezTo>
                <a:cubicBezTo>
                  <a:pt x="189" y="99"/>
                  <a:pt x="189" y="99"/>
                  <a:pt x="189" y="99"/>
                </a:cubicBezTo>
                <a:cubicBezTo>
                  <a:pt x="186" y="100"/>
                  <a:pt x="183" y="101"/>
                  <a:pt x="181" y="102"/>
                </a:cubicBezTo>
                <a:cubicBezTo>
                  <a:pt x="180" y="109"/>
                  <a:pt x="180" y="109"/>
                  <a:pt x="180" y="109"/>
                </a:cubicBezTo>
                <a:cubicBezTo>
                  <a:pt x="181" y="115"/>
                  <a:pt x="176" y="119"/>
                  <a:pt x="169" y="119"/>
                </a:cubicBezTo>
                <a:cubicBezTo>
                  <a:pt x="156" y="119"/>
                  <a:pt x="156" y="119"/>
                  <a:pt x="156" y="119"/>
                </a:cubicBezTo>
                <a:cubicBezTo>
                  <a:pt x="156" y="102"/>
                  <a:pt x="156" y="102"/>
                  <a:pt x="156" y="102"/>
                </a:cubicBezTo>
                <a:cubicBezTo>
                  <a:pt x="152" y="101"/>
                  <a:pt x="149" y="100"/>
                  <a:pt x="147" y="98"/>
                </a:cubicBezTo>
                <a:cubicBezTo>
                  <a:pt x="142" y="103"/>
                  <a:pt x="142" y="103"/>
                  <a:pt x="142" y="103"/>
                </a:cubicBezTo>
                <a:cubicBezTo>
                  <a:pt x="138" y="107"/>
                  <a:pt x="132" y="108"/>
                  <a:pt x="126" y="102"/>
                </a:cubicBezTo>
                <a:cubicBezTo>
                  <a:pt x="117" y="93"/>
                  <a:pt x="117" y="93"/>
                  <a:pt x="117" y="93"/>
                </a:cubicBezTo>
                <a:cubicBezTo>
                  <a:pt x="129" y="81"/>
                  <a:pt x="129" y="81"/>
                  <a:pt x="129" y="81"/>
                </a:cubicBezTo>
                <a:cubicBezTo>
                  <a:pt x="128" y="78"/>
                  <a:pt x="126" y="75"/>
                  <a:pt x="125" y="72"/>
                </a:cubicBezTo>
                <a:moveTo>
                  <a:pt x="168" y="92"/>
                </a:moveTo>
                <a:cubicBezTo>
                  <a:pt x="183" y="92"/>
                  <a:pt x="196" y="79"/>
                  <a:pt x="196" y="64"/>
                </a:cubicBezTo>
                <a:cubicBezTo>
                  <a:pt x="196" y="48"/>
                  <a:pt x="183" y="35"/>
                  <a:pt x="168" y="35"/>
                </a:cubicBezTo>
                <a:cubicBezTo>
                  <a:pt x="153" y="35"/>
                  <a:pt x="140" y="48"/>
                  <a:pt x="140" y="64"/>
                </a:cubicBezTo>
                <a:cubicBezTo>
                  <a:pt x="140" y="79"/>
                  <a:pt x="153" y="92"/>
                  <a:pt x="168" y="92"/>
                </a:cubicBezTo>
              </a:path>
            </a:pathLst>
          </a:custGeom>
          <a:solidFill>
            <a:srgbClr val="878889"/>
          </a:solidFill>
          <a:ln>
            <a:noFill/>
          </a:ln>
          <a:effectLst>
            <a:outerShdw blurRad="50800" dist="38100" algn="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a:p>
        </p:txBody>
      </p:sp>
      <p:sp>
        <p:nvSpPr>
          <p:cNvPr id="6861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D2923A28-1BFF-471F-9168-368166D67F0D}" type="slidenum">
              <a:rPr lang="fr-FR" altLang="fr-FR" sz="900" b="0">
                <a:solidFill>
                  <a:schemeClr val="bg1"/>
                </a:solidFill>
              </a:rPr>
              <a:pPr algn="r" eaLnBrk="1" hangingPunct="1">
                <a:spcBef>
                  <a:spcPct val="0"/>
                </a:spcBef>
              </a:pPr>
              <a:t>29</a:t>
            </a:fld>
            <a:r>
              <a:rPr lang="fr-FR" altLang="fr-FR" sz="900" b="0">
                <a:solidFill>
                  <a:schemeClr val="bg1"/>
                </a:solidFill>
              </a:rPr>
              <a:t> •</a:t>
            </a:r>
          </a:p>
        </p:txBody>
      </p:sp>
      <p:sp>
        <p:nvSpPr>
          <p:cNvPr id="6861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Tree>
    <p:extLst>
      <p:ext uri="{BB962C8B-B14F-4D97-AF65-F5344CB8AC3E}">
        <p14:creationId xmlns:p14="http://schemas.microsoft.com/office/powerpoint/2010/main" val="2585822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Espace réservé du contenu 2"/>
          <p:cNvSpPr>
            <a:spLocks noGrp="1"/>
          </p:cNvSpPr>
          <p:nvPr>
            <p:ph idx="4294967295"/>
          </p:nvPr>
        </p:nvSpPr>
        <p:spPr>
          <a:xfrm>
            <a:off x="679450" y="869950"/>
            <a:ext cx="8313738" cy="4835525"/>
          </a:xfrm>
        </p:spPr>
        <p:txBody>
          <a:bodyPr/>
          <a:lstStyle/>
          <a:p>
            <a:pPr marL="0" indent="0">
              <a:defRPr/>
            </a:pPr>
            <a:r>
              <a:rPr lang="en-US" sz="2000" dirty="0"/>
              <a:t>A common management framework, </a:t>
            </a:r>
            <a:r>
              <a:rPr lang="en-US" sz="2000" b="0" dirty="0"/>
              <a:t>basis for management dialogue</a:t>
            </a:r>
            <a:endParaRPr lang="en-GB" sz="2000" b="0" dirty="0">
              <a:solidFill>
                <a:srgbClr val="000000"/>
              </a:solidFill>
            </a:endParaRPr>
          </a:p>
          <a:p>
            <a:pPr lvl="1">
              <a:buFont typeface="Arial" pitchFamily="34" charset="0"/>
              <a:buChar char="•"/>
              <a:defRPr/>
            </a:pPr>
            <a:r>
              <a:rPr lang="en-US" sz="1800" b="1" dirty="0">
                <a:solidFill>
                  <a:schemeClr val="bg2"/>
                </a:solidFill>
              </a:rPr>
              <a:t>Analytical P&amp;L </a:t>
            </a:r>
            <a:r>
              <a:rPr lang="en-US" sz="1800" dirty="0"/>
              <a:t>and aggregates</a:t>
            </a:r>
          </a:p>
          <a:p>
            <a:pPr lvl="1">
              <a:buFont typeface="Arial" pitchFamily="34" charset="0"/>
              <a:buChar char="•"/>
              <a:defRPr/>
            </a:pPr>
            <a:r>
              <a:rPr lang="en-US" sz="1800" b="1" dirty="0">
                <a:solidFill>
                  <a:schemeClr val="bg2"/>
                </a:solidFill>
              </a:rPr>
              <a:t>Operational KPIs and Work units</a:t>
            </a:r>
            <a:endParaRPr lang="en-GB" sz="1800" b="1" dirty="0">
              <a:solidFill>
                <a:srgbClr val="000000"/>
              </a:solidFill>
            </a:endParaRPr>
          </a:p>
          <a:p>
            <a:pPr lvl="1">
              <a:buFont typeface="Arial" pitchFamily="34" charset="0"/>
              <a:buChar char="•"/>
              <a:defRPr/>
            </a:pPr>
            <a:r>
              <a:rPr lang="en-US" sz="1800" b="1" dirty="0">
                <a:solidFill>
                  <a:schemeClr val="bg2"/>
                </a:solidFill>
              </a:rPr>
              <a:t>Definition of “activities”</a:t>
            </a:r>
            <a:endParaRPr lang="en-GB" sz="1800" b="1" dirty="0">
              <a:solidFill>
                <a:srgbClr val="000000"/>
              </a:solidFill>
            </a:endParaRPr>
          </a:p>
          <a:p>
            <a:pPr lvl="1">
              <a:buFont typeface="Arial" pitchFamily="34" charset="0"/>
              <a:buChar char="•"/>
              <a:defRPr/>
            </a:pPr>
            <a:r>
              <a:rPr lang="en-US" sz="1800" dirty="0"/>
              <a:t>A shared </a:t>
            </a:r>
            <a:r>
              <a:rPr lang="en-US" sz="1800" b="1" dirty="0">
                <a:solidFill>
                  <a:schemeClr val="bg2"/>
                </a:solidFill>
              </a:rPr>
              <a:t>management axis, adapted to each country’s specific requirements</a:t>
            </a:r>
          </a:p>
          <a:p>
            <a:pPr marL="0" indent="0">
              <a:defRPr/>
            </a:pPr>
            <a:endParaRPr lang="en-GB" sz="1000" dirty="0">
              <a:solidFill>
                <a:srgbClr val="000000"/>
              </a:solidFill>
            </a:endParaRPr>
          </a:p>
          <a:p>
            <a:pPr marL="0" indent="0">
              <a:defRPr/>
            </a:pPr>
            <a:endParaRPr lang="en-GB" sz="1000" dirty="0">
              <a:solidFill>
                <a:srgbClr val="000000"/>
              </a:solidFill>
            </a:endParaRPr>
          </a:p>
          <a:p>
            <a:pPr marL="0" indent="0">
              <a:defRPr/>
            </a:pPr>
            <a:endParaRPr lang="en-GB" sz="1000" dirty="0">
              <a:solidFill>
                <a:srgbClr val="000000"/>
              </a:solidFill>
            </a:endParaRPr>
          </a:p>
          <a:p>
            <a:pPr marL="0" indent="0">
              <a:defRPr/>
            </a:pPr>
            <a:r>
              <a:rPr lang="en-US" sz="2000" dirty="0"/>
              <a:t>Common rules </a:t>
            </a:r>
            <a:r>
              <a:rPr lang="en-US" sz="2000" b="0" dirty="0">
                <a:solidFill>
                  <a:schemeClr val="bg1">
                    <a:lumMod val="50000"/>
                  </a:schemeClr>
                </a:solidFill>
              </a:rPr>
              <a:t>for detailed profitability and return analysis by management units supported by specific functionalities</a:t>
            </a:r>
          </a:p>
          <a:p>
            <a:pPr marL="0" indent="0">
              <a:defRPr/>
            </a:pPr>
            <a:endParaRPr lang="en-GB" sz="1000" dirty="0">
              <a:solidFill>
                <a:srgbClr val="000000"/>
              </a:solidFill>
            </a:endParaRPr>
          </a:p>
          <a:p>
            <a:pPr marL="0" indent="0">
              <a:defRPr/>
            </a:pPr>
            <a:endParaRPr lang="en-GB" sz="1000" dirty="0">
              <a:solidFill>
                <a:srgbClr val="000000"/>
              </a:solidFill>
            </a:endParaRPr>
          </a:p>
          <a:p>
            <a:pPr marL="0" indent="0">
              <a:defRPr/>
            </a:pPr>
            <a:endParaRPr lang="en-GB" sz="1000" dirty="0">
              <a:solidFill>
                <a:srgbClr val="000000"/>
              </a:solidFill>
            </a:endParaRPr>
          </a:p>
          <a:p>
            <a:pPr marL="0" indent="0">
              <a:defRPr/>
            </a:pPr>
            <a:r>
              <a:rPr lang="en-US" sz="2000" dirty="0"/>
              <a:t>Common processes and tool </a:t>
            </a:r>
            <a:r>
              <a:rPr lang="en-US" sz="2000" b="0" dirty="0">
                <a:solidFill>
                  <a:schemeClr val="bg1">
                    <a:lumMod val="50000"/>
                  </a:schemeClr>
                </a:solidFill>
              </a:rPr>
              <a:t>for all management phases (Actual, Budget, Forecast, Long Term Plan)</a:t>
            </a:r>
            <a:endParaRPr lang="en-GB" sz="2000" dirty="0">
              <a:solidFill>
                <a:schemeClr val="bg1">
                  <a:lumMod val="50000"/>
                </a:schemeClr>
              </a:solidFill>
            </a:endParaRPr>
          </a:p>
        </p:txBody>
      </p:sp>
      <p:sp>
        <p:nvSpPr>
          <p:cNvPr id="33795" name="Rectangle 2"/>
          <p:cNvSpPr>
            <a:spLocks noChangeArrowheads="1"/>
          </p:cNvSpPr>
          <p:nvPr/>
        </p:nvSpPr>
        <p:spPr bwMode="gray">
          <a:xfrm>
            <a:off x="682625" y="1222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dirty="0"/>
              <a:t>Building a shared Core Model</a:t>
            </a:r>
          </a:p>
        </p:txBody>
      </p:sp>
      <p:sp>
        <p:nvSpPr>
          <p:cNvPr id="33796"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6FBFA1F-677B-4C95-B809-B1B9970AFE81}" type="slidenum">
              <a:rPr lang="fr-FR" altLang="fr-FR" sz="900" b="0">
                <a:solidFill>
                  <a:srgbClr val="FFFFFF"/>
                </a:solidFill>
              </a:rPr>
              <a:pPr algn="r" eaLnBrk="1" hangingPunct="1">
                <a:spcBef>
                  <a:spcPct val="0"/>
                </a:spcBef>
              </a:pPr>
              <a:t>3</a:t>
            </a:fld>
            <a:r>
              <a:rPr lang="fr-FR" altLang="fr-FR" sz="900" b="0">
                <a:solidFill>
                  <a:srgbClr val="FFFFFF"/>
                </a:solidFill>
              </a:rPr>
              <a:t> •</a:t>
            </a:r>
          </a:p>
        </p:txBody>
      </p:sp>
      <p:sp>
        <p:nvSpPr>
          <p:cNvPr id="33797"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rgbClr val="FFFFFF"/>
                </a:solidFill>
              </a:rPr>
              <a:t> TANGO training</a:t>
            </a:r>
          </a:p>
        </p:txBody>
      </p:sp>
      <p:sp>
        <p:nvSpPr>
          <p:cNvPr id="6" name="Rounded Rectangle 12"/>
          <p:cNvSpPr/>
          <p:nvPr/>
        </p:nvSpPr>
        <p:spPr bwMode="auto">
          <a:xfrm>
            <a:off x="1981200" y="5156200"/>
            <a:ext cx="4824413" cy="1128713"/>
          </a:xfrm>
          <a:prstGeom prst="roundRect">
            <a:avLst>
              <a:gd name="adj" fmla="val 632"/>
            </a:avLst>
          </a:prstGeom>
          <a:solidFill>
            <a:schemeClr val="bg1"/>
          </a:solidFill>
          <a:ln>
            <a:solidFill>
              <a:srgbClr val="FF0000"/>
            </a:solidFill>
            <a:headEnd type="none" w="med" len="med"/>
            <a:tailEnd type="none" w="med" len="med"/>
          </a:ln>
          <a:effectLst>
            <a:outerShdw blurRad="50800" dist="38100" dir="2700000" algn="tl"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a:lstStyle/>
          <a:p>
            <a:pPr>
              <a:lnSpc>
                <a:spcPct val="85000"/>
              </a:lnSpc>
              <a:defRPr/>
            </a:pPr>
            <a:endParaRPr lang="en-US" dirty="0">
              <a:solidFill>
                <a:srgbClr val="000000"/>
              </a:solidFill>
            </a:endParaRPr>
          </a:p>
          <a:p>
            <a:pPr>
              <a:lnSpc>
                <a:spcPct val="85000"/>
              </a:lnSpc>
              <a:defRPr/>
            </a:pPr>
            <a:endParaRPr lang="en-US" dirty="0">
              <a:solidFill>
                <a:srgbClr val="000000"/>
              </a:solidFill>
            </a:endParaRPr>
          </a:p>
        </p:txBody>
      </p:sp>
      <p:sp>
        <p:nvSpPr>
          <p:cNvPr id="7" name="Rectangle 6"/>
          <p:cNvSpPr/>
          <p:nvPr/>
        </p:nvSpPr>
        <p:spPr>
          <a:xfrm>
            <a:off x="1908175" y="5160963"/>
            <a:ext cx="5102225" cy="1047750"/>
          </a:xfrm>
          <a:prstGeom prst="rect">
            <a:avLst/>
          </a:prstGeom>
        </p:spPr>
        <p:txBody>
          <a:bodyPr>
            <a:spAutoFit/>
          </a:bodyPr>
          <a:lstStyle/>
          <a:p>
            <a:pPr indent="1588" algn="l" eaLnBrk="0" hangingPunct="0">
              <a:spcBef>
                <a:spcPct val="10000"/>
              </a:spcBef>
              <a:buClr>
                <a:srgbClr val="7C408F"/>
              </a:buClr>
              <a:buSzPct val="90000"/>
              <a:defRPr/>
            </a:pPr>
            <a:r>
              <a:rPr lang="en-US" b="1" dirty="0">
                <a:solidFill>
                  <a:srgbClr val="FFFFFF">
                    <a:lumMod val="50000"/>
                  </a:srgbClr>
                </a:solidFill>
                <a:latin typeface="Arial"/>
              </a:rPr>
              <a:t>To give: </a:t>
            </a:r>
          </a:p>
          <a:p>
            <a:pPr marL="292100" lvl="1" indent="-290513" algn="l" eaLnBrk="0" hangingPunct="0">
              <a:spcBef>
                <a:spcPts val="600"/>
              </a:spcBef>
              <a:buClr>
                <a:srgbClr val="FF0000"/>
              </a:buClr>
              <a:buSzPct val="90000"/>
              <a:buFont typeface="Wingdings" pitchFamily="2" charset="2"/>
              <a:buChar char="l"/>
              <a:defRPr/>
            </a:pPr>
            <a:r>
              <a:rPr lang="en-US" sz="1600" b="1" dirty="0">
                <a:solidFill>
                  <a:srgbClr val="6F7072"/>
                </a:solidFill>
                <a:latin typeface="Arial" charset="0"/>
              </a:rPr>
              <a:t>An operational dimension to financial figures</a:t>
            </a:r>
          </a:p>
          <a:p>
            <a:pPr marL="292100" lvl="1" indent="-290513" algn="l" eaLnBrk="0" hangingPunct="0">
              <a:spcBef>
                <a:spcPts val="600"/>
              </a:spcBef>
              <a:buClr>
                <a:srgbClr val="FF0000"/>
              </a:buClr>
              <a:buSzPct val="90000"/>
              <a:buFont typeface="Wingdings" pitchFamily="2" charset="2"/>
              <a:buChar char="l"/>
              <a:defRPr/>
            </a:pPr>
            <a:r>
              <a:rPr lang="en-US" sz="1600" b="1" dirty="0">
                <a:solidFill>
                  <a:srgbClr val="6F7072"/>
                </a:solidFill>
                <a:latin typeface="Arial" charset="0"/>
              </a:rPr>
              <a:t>A financial dimension to operational figures</a:t>
            </a:r>
          </a:p>
        </p:txBody>
      </p:sp>
      <p:sp>
        <p:nvSpPr>
          <p:cNvPr id="33800" name="Freeform 15"/>
          <p:cNvSpPr>
            <a:spLocks noEditPoints="1"/>
          </p:cNvSpPr>
          <p:nvPr/>
        </p:nvSpPr>
        <p:spPr bwMode="auto">
          <a:xfrm>
            <a:off x="1019175" y="5422900"/>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solidFill>
                <a:srgbClr val="000000"/>
              </a:solidFill>
            </a:endParaRPr>
          </a:p>
        </p:txBody>
      </p:sp>
    </p:spTree>
    <p:extLst>
      <p:ext uri="{BB962C8B-B14F-4D97-AF65-F5344CB8AC3E}">
        <p14:creationId xmlns:p14="http://schemas.microsoft.com/office/powerpoint/2010/main" val="206486469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checkerboard(across)">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116958" y="4263447"/>
            <a:ext cx="8644270" cy="388395"/>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38917"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ADCE00F7-DDE7-49BB-AF2A-EB2798500BE1}" type="slidenum">
              <a:rPr lang="fr-FR" altLang="fr-FR" sz="900" b="0">
                <a:solidFill>
                  <a:schemeClr val="bg1"/>
                </a:solidFill>
              </a:rPr>
              <a:pPr algn="r" eaLnBrk="1" hangingPunct="1">
                <a:spcBef>
                  <a:spcPct val="0"/>
                </a:spcBef>
              </a:pPr>
              <a:t>30</a:t>
            </a:fld>
            <a:r>
              <a:rPr lang="fr-FR" altLang="fr-FR" sz="900" b="0">
                <a:solidFill>
                  <a:schemeClr val="bg1"/>
                </a:solidFill>
              </a:rPr>
              <a:t> •</a:t>
            </a:r>
          </a:p>
        </p:txBody>
      </p:sp>
      <p:pic>
        <p:nvPicPr>
          <p:cNvPr id="38918" name="Picture 7" descr="visuel_chapitre"/>
          <p:cNvPicPr>
            <a:picLocks noChangeAspect="1" noChangeArrowheads="1"/>
          </p:cNvPicPr>
          <p:nvPr/>
        </p:nvPicPr>
        <p:blipFill>
          <a:blip r:embed="rId3">
            <a:extLst>
              <a:ext uri="{28A0092B-C50C-407E-A947-70E740481C1C}">
                <a14:useLocalDpi xmlns:a14="http://schemas.microsoft.com/office/drawing/2010/main" val="0"/>
              </a:ext>
            </a:extLst>
          </a:blip>
          <a:srcRect l="4631" t="10364" r="4631" b="9990"/>
          <a:stretch>
            <a:fillRect/>
          </a:stretch>
        </p:blipFill>
        <p:spPr bwMode="auto">
          <a:xfrm>
            <a:off x="0" y="0"/>
            <a:ext cx="9144000"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38920" name="Rectangle 10"/>
          <p:cNvSpPr txBox="1">
            <a:spLocks noChangeArrowheads="1"/>
          </p:cNvSpPr>
          <p:nvPr/>
        </p:nvSpPr>
        <p:spPr bwMode="gray">
          <a:xfrm>
            <a:off x="685800" y="3030538"/>
            <a:ext cx="7835900" cy="315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marL="514350" indent="-514350"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buFontTx/>
              <a:buAutoNum type="arabicPeriod"/>
            </a:pPr>
            <a:r>
              <a:rPr lang="fr-FR" altLang="fr-FR" dirty="0"/>
              <a:t>Introduction</a:t>
            </a:r>
            <a:endParaRPr lang="en-US" altLang="fr-FR" dirty="0"/>
          </a:p>
          <a:p>
            <a:pPr eaLnBrk="1" hangingPunct="1">
              <a:buFontTx/>
              <a:buAutoNum type="arabicPeriod"/>
            </a:pPr>
            <a:r>
              <a:rPr lang="en-US" altLang="fr-FR" dirty="0"/>
              <a:t>Connection</a:t>
            </a:r>
            <a:r>
              <a:rPr lang="fr-FR" altLang="fr-FR" dirty="0"/>
              <a:t> to Tango</a:t>
            </a:r>
            <a:endParaRPr lang="en-US" altLang="fr-FR" dirty="0"/>
          </a:p>
          <a:p>
            <a:pPr eaLnBrk="1" hangingPunct="1">
              <a:buFontTx/>
              <a:buAutoNum type="arabicPeriod"/>
            </a:pPr>
            <a:r>
              <a:rPr lang="en-US" altLang="fr-FR" dirty="0"/>
              <a:t>Tango Core Model Dimension</a:t>
            </a:r>
          </a:p>
          <a:p>
            <a:pPr eaLnBrk="1" hangingPunct="1">
              <a:buFontTx/>
              <a:buAutoNum type="arabicPeriod"/>
            </a:pPr>
            <a:r>
              <a:rPr lang="en-US" altLang="fr-FR" dirty="0"/>
              <a:t>Tango Core Model Navigation</a:t>
            </a:r>
          </a:p>
          <a:p>
            <a:pPr eaLnBrk="1" hangingPunct="1">
              <a:buFontTx/>
              <a:buAutoNum type="arabicPeriod"/>
            </a:pPr>
            <a:r>
              <a:rPr lang="en-US" altLang="fr-FR" dirty="0"/>
              <a:t>Data input process</a:t>
            </a:r>
          </a:p>
          <a:p>
            <a:pPr eaLnBrk="1" hangingPunct="1">
              <a:buFontTx/>
              <a:buAutoNum type="arabicPeriod"/>
            </a:pPr>
            <a:r>
              <a:rPr lang="en-US" altLang="fr-FR" dirty="0"/>
              <a:t>Standard reports presentation</a:t>
            </a:r>
          </a:p>
          <a:p>
            <a:pPr eaLnBrk="1" hangingPunct="1">
              <a:buFontTx/>
              <a:buAutoNum type="arabicPeriod"/>
            </a:pPr>
            <a:r>
              <a:rPr lang="en-US" altLang="fr-FR" dirty="0"/>
              <a:t>Main cubes in Tango Core Model</a:t>
            </a:r>
          </a:p>
          <a:p>
            <a:pPr eaLnBrk="1" hangingPunct="1">
              <a:buFontTx/>
              <a:buAutoNum type="arabicPeriod"/>
            </a:pPr>
            <a:r>
              <a:rPr lang="en-US" altLang="fr-FR" dirty="0"/>
              <a:t>Reports customizing</a:t>
            </a:r>
          </a:p>
        </p:txBody>
      </p:sp>
      <p:pic>
        <p:nvPicPr>
          <p:cNvPr id="38921" name="Imag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66038" y="146050"/>
            <a:ext cx="1169987"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609923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D2923A28-1BFF-471F-9168-368166D67F0D}" type="slidenum">
              <a:rPr lang="fr-FR" altLang="fr-FR" sz="900" b="0">
                <a:solidFill>
                  <a:schemeClr val="bg1"/>
                </a:solidFill>
              </a:rPr>
              <a:pPr algn="r" eaLnBrk="1" hangingPunct="1">
                <a:spcBef>
                  <a:spcPct val="0"/>
                </a:spcBef>
              </a:pPr>
              <a:t>31</a:t>
            </a:fld>
            <a:r>
              <a:rPr lang="fr-FR" altLang="fr-FR" sz="900" b="0">
                <a:solidFill>
                  <a:schemeClr val="bg1"/>
                </a:solidFill>
              </a:rPr>
              <a:t> •</a:t>
            </a:r>
          </a:p>
        </p:txBody>
      </p:sp>
      <p:sp>
        <p:nvSpPr>
          <p:cNvPr id="6861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7" name="Rectangle 2"/>
          <p:cNvSpPr txBox="1">
            <a:spLocks noChangeArrowheads="1"/>
          </p:cNvSpPr>
          <p:nvPr/>
        </p:nvSpPr>
        <p:spPr bwMode="gray">
          <a:xfrm>
            <a:off x="682625" y="160338"/>
            <a:ext cx="7937500"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a:lstStyle>
          <a:p>
            <a:pPr algn="ctr" eaLnBrk="1" hangingPunct="1"/>
            <a:r>
              <a:rPr lang="en-US" altLang="fr-FR" sz="2400" kern="0" dirty="0"/>
              <a:t>Tango Core Model Navigation</a:t>
            </a:r>
          </a:p>
        </p:txBody>
      </p:sp>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7220" y="1519238"/>
            <a:ext cx="5417820" cy="9944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Ellipse 8"/>
          <p:cNvSpPr/>
          <p:nvPr/>
        </p:nvSpPr>
        <p:spPr>
          <a:xfrm>
            <a:off x="900113" y="2083321"/>
            <a:ext cx="720080" cy="3116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p:cNvSpPr txBox="1"/>
          <p:nvPr/>
        </p:nvSpPr>
        <p:spPr>
          <a:xfrm>
            <a:off x="4715283" y="817365"/>
            <a:ext cx="1499779" cy="307777"/>
          </a:xfrm>
          <a:prstGeom prst="rect">
            <a:avLst/>
          </a:prstGeom>
          <a:noFill/>
        </p:spPr>
        <p:txBody>
          <a:bodyPr wrap="square" rtlCol="0">
            <a:spAutoFit/>
          </a:bodyPr>
          <a:lstStyle/>
          <a:p>
            <a:pPr algn="ctr"/>
            <a:r>
              <a:rPr lang="fr-FR" sz="1400" dirty="0">
                <a:solidFill>
                  <a:srgbClr val="FF0000"/>
                </a:solidFill>
              </a:rPr>
              <a:t>Excel / TM1 tab</a:t>
            </a:r>
          </a:p>
        </p:txBody>
      </p:sp>
      <p:cxnSp>
        <p:nvCxnSpPr>
          <p:cNvPr id="11" name="Connecteur droit avec flèche 10"/>
          <p:cNvCxnSpPr>
            <a:stCxn id="10" idx="2"/>
          </p:cNvCxnSpPr>
          <p:nvPr/>
        </p:nvCxnSpPr>
        <p:spPr>
          <a:xfrm>
            <a:off x="5465173" y="1125142"/>
            <a:ext cx="0" cy="39409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2" name="Connecteur droit avec flèche 11"/>
          <p:cNvCxnSpPr/>
          <p:nvPr/>
        </p:nvCxnSpPr>
        <p:spPr>
          <a:xfrm>
            <a:off x="919163" y="2315368"/>
            <a:ext cx="720080" cy="3209132"/>
          </a:xfrm>
          <a:prstGeom prst="straightConnector1">
            <a:avLst/>
          </a:prstGeom>
          <a:ln w="190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3" name="Connecteur droit avec flèche 12"/>
          <p:cNvCxnSpPr>
            <a:stCxn id="9" idx="6"/>
          </p:cNvCxnSpPr>
          <p:nvPr/>
        </p:nvCxnSpPr>
        <p:spPr>
          <a:xfrm>
            <a:off x="1620193" y="2239168"/>
            <a:ext cx="2638425" cy="818357"/>
          </a:xfrm>
          <a:prstGeom prst="straightConnector1">
            <a:avLst/>
          </a:prstGeom>
          <a:ln w="19050">
            <a:solidFill>
              <a:srgbClr val="FF0000"/>
            </a:solidFill>
            <a:tailEnd type="none"/>
          </a:ln>
        </p:spPr>
        <p:style>
          <a:lnRef idx="1">
            <a:schemeClr val="accent1"/>
          </a:lnRef>
          <a:fillRef idx="0">
            <a:schemeClr val="accent1"/>
          </a:fillRef>
          <a:effectRef idx="0">
            <a:schemeClr val="accent1"/>
          </a:effectRef>
          <a:fontRef idx="minor">
            <a:schemeClr val="tx1"/>
          </a:fontRef>
        </p:style>
      </p:cxnSp>
      <p:pic>
        <p:nvPicPr>
          <p:cNvPr id="1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9243" y="3057525"/>
            <a:ext cx="2619375" cy="2466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Rectangle 14"/>
          <p:cNvSpPr/>
          <p:nvPr/>
        </p:nvSpPr>
        <p:spPr bwMode="auto">
          <a:xfrm>
            <a:off x="2038350" y="4114800"/>
            <a:ext cx="1143000" cy="1123950"/>
          </a:xfrm>
          <a:prstGeom prst="rect">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cxnSp>
        <p:nvCxnSpPr>
          <p:cNvPr id="16" name="Connecteur droit avec flèche 15"/>
          <p:cNvCxnSpPr>
            <a:stCxn id="15" idx="3"/>
          </p:cNvCxnSpPr>
          <p:nvPr/>
        </p:nvCxnSpPr>
        <p:spPr>
          <a:xfrm>
            <a:off x="3181350" y="4676775"/>
            <a:ext cx="3252790" cy="1"/>
          </a:xfrm>
          <a:prstGeom prst="straightConnector1">
            <a:avLst/>
          </a:prstGeom>
          <a:ln w="190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eur en angle 16"/>
          <p:cNvCxnSpPr/>
          <p:nvPr/>
        </p:nvCxnSpPr>
        <p:spPr bwMode="auto">
          <a:xfrm rot="5400000">
            <a:off x="5503468" y="3169842"/>
            <a:ext cx="2437605" cy="576261"/>
          </a:xfrm>
          <a:prstGeom prst="bentConnector3">
            <a:avLst>
              <a:gd name="adj1" fmla="val 374"/>
            </a:avLst>
          </a:prstGeom>
          <a:solidFill>
            <a:schemeClr val="accent1"/>
          </a:solidFill>
          <a:ln w="19050" cap="flat" cmpd="sng" algn="ctr">
            <a:solidFill>
              <a:srgbClr val="FF0000"/>
            </a:solidFill>
            <a:prstDash val="solid"/>
            <a:round/>
            <a:headEnd type="none" w="med" len="med"/>
            <a:tailEnd type="none" w="med" len="med"/>
          </a:ln>
          <a:effectLst/>
        </p:spPr>
      </p:cxnSp>
      <p:cxnSp>
        <p:nvCxnSpPr>
          <p:cNvPr id="18" name="Connecteur en angle 17"/>
          <p:cNvCxnSpPr/>
          <p:nvPr/>
        </p:nvCxnSpPr>
        <p:spPr bwMode="auto">
          <a:xfrm rot="16200000" flipV="1">
            <a:off x="6165059" y="4945859"/>
            <a:ext cx="1114425" cy="576261"/>
          </a:xfrm>
          <a:prstGeom prst="bentConnector3">
            <a:avLst>
              <a:gd name="adj1" fmla="val 427"/>
            </a:avLst>
          </a:prstGeom>
          <a:solidFill>
            <a:schemeClr val="accent1"/>
          </a:solidFill>
          <a:ln w="19050" cap="flat" cmpd="sng" algn="ctr">
            <a:solidFill>
              <a:srgbClr val="FF0000"/>
            </a:solidFill>
            <a:prstDash val="solid"/>
            <a:round/>
            <a:headEnd type="none" w="med" len="med"/>
            <a:tailEnd type="none" w="med" len="med"/>
          </a:ln>
          <a:effectLst/>
        </p:spPr>
      </p:cxnSp>
      <p:sp>
        <p:nvSpPr>
          <p:cNvPr id="19" name="ZoneTexte 18"/>
          <p:cNvSpPr txBox="1"/>
          <p:nvPr/>
        </p:nvSpPr>
        <p:spPr>
          <a:xfrm>
            <a:off x="6477000" y="966788"/>
            <a:ext cx="2419350" cy="5047536"/>
          </a:xfrm>
          <a:prstGeom prst="rect">
            <a:avLst/>
          </a:prstGeom>
          <a:noFill/>
        </p:spPr>
        <p:txBody>
          <a:bodyPr wrap="square" rtlCol="0">
            <a:spAutoFit/>
          </a:bodyPr>
          <a:lstStyle/>
          <a:p>
            <a:pPr algn="l"/>
            <a:r>
              <a:rPr lang="fr-FR" sz="1400" dirty="0"/>
              <a:t>The </a:t>
            </a:r>
            <a:r>
              <a:rPr lang="fr-FR" sz="1400" b="1" dirty="0" err="1"/>
              <a:t>icon</a:t>
            </a:r>
            <a:r>
              <a:rPr lang="fr-FR" sz="1400" dirty="0"/>
              <a:t> « Explorer » of the Excel / TM1 tab </a:t>
            </a:r>
            <a:r>
              <a:rPr lang="fr-FR" sz="1400" dirty="0" err="1"/>
              <a:t>allows</a:t>
            </a:r>
            <a:r>
              <a:rPr lang="fr-FR" sz="1400" dirty="0"/>
              <a:t> to open the </a:t>
            </a:r>
            <a:r>
              <a:rPr lang="fr-FR" sz="1400" b="1" dirty="0"/>
              <a:t>Server Explorer – IBM </a:t>
            </a:r>
            <a:r>
              <a:rPr lang="fr-FR" sz="1400" b="1" dirty="0" err="1"/>
              <a:t>Cognos</a:t>
            </a:r>
            <a:r>
              <a:rPr lang="fr-FR" sz="1400" b="1" dirty="0"/>
              <a:t> TM1 Perspectives</a:t>
            </a:r>
          </a:p>
          <a:p>
            <a:pPr algn="l"/>
            <a:endParaRPr lang="fr-FR" sz="1400" b="1" dirty="0"/>
          </a:p>
          <a:p>
            <a:pPr marL="285750" indent="-285750" algn="l">
              <a:buFont typeface="Arial" panose="020B0604020202020204" pitchFamily="34" charset="0"/>
              <a:buChar char="•"/>
            </a:pPr>
            <a:r>
              <a:rPr lang="fr-FR" sz="1400" b="1" dirty="0"/>
              <a:t>Applications</a:t>
            </a:r>
            <a:r>
              <a:rPr lang="fr-FR" sz="1400" dirty="0"/>
              <a:t> : </a:t>
            </a:r>
            <a:r>
              <a:rPr lang="fr-FR" sz="1400" dirty="0" err="1"/>
              <a:t>give</a:t>
            </a:r>
            <a:r>
              <a:rPr lang="fr-FR" sz="1400" dirty="0"/>
              <a:t> </a:t>
            </a:r>
            <a:r>
              <a:rPr lang="fr-FR" sz="1400" dirty="0" err="1"/>
              <a:t>access</a:t>
            </a:r>
            <a:r>
              <a:rPr lang="fr-FR" sz="1400" dirty="0"/>
              <a:t> to reports</a:t>
            </a:r>
          </a:p>
          <a:p>
            <a:pPr marL="285750" indent="-285750" algn="l">
              <a:buFont typeface="Arial" panose="020B0604020202020204" pitchFamily="34" charset="0"/>
              <a:buChar char="•"/>
            </a:pPr>
            <a:endParaRPr lang="fr-FR" sz="1400" dirty="0"/>
          </a:p>
          <a:p>
            <a:pPr marL="285750" indent="-285750" algn="l">
              <a:buFont typeface="Arial" panose="020B0604020202020204" pitchFamily="34" charset="0"/>
              <a:buChar char="•"/>
            </a:pPr>
            <a:r>
              <a:rPr lang="fr-FR" sz="1400" b="1" dirty="0"/>
              <a:t>Cubes</a:t>
            </a:r>
            <a:r>
              <a:rPr lang="fr-FR" sz="1400" dirty="0"/>
              <a:t> : </a:t>
            </a:r>
            <a:r>
              <a:rPr lang="fr-FR" sz="1400" dirty="0" err="1"/>
              <a:t>allows</a:t>
            </a:r>
            <a:r>
              <a:rPr lang="fr-FR" sz="1400" dirty="0"/>
              <a:t> to display a cube and </a:t>
            </a:r>
            <a:r>
              <a:rPr lang="fr-FR" sz="1400" dirty="0" err="1"/>
              <a:t>build</a:t>
            </a:r>
            <a:r>
              <a:rPr lang="fr-FR" sz="1400" dirty="0"/>
              <a:t> </a:t>
            </a:r>
            <a:r>
              <a:rPr lang="fr-FR" sz="1400" dirty="0" err="1"/>
              <a:t>his</a:t>
            </a:r>
            <a:r>
              <a:rPr lang="fr-FR" sz="1400" dirty="0"/>
              <a:t> </a:t>
            </a:r>
            <a:r>
              <a:rPr lang="fr-FR" sz="1400" dirty="0" err="1"/>
              <a:t>own</a:t>
            </a:r>
            <a:r>
              <a:rPr lang="fr-FR" sz="1400" dirty="0"/>
              <a:t> </a:t>
            </a:r>
            <a:r>
              <a:rPr lang="fr-FR" sz="1400" dirty="0" err="1"/>
              <a:t>view</a:t>
            </a:r>
            <a:endParaRPr lang="fr-FR" sz="1400" dirty="0"/>
          </a:p>
          <a:p>
            <a:pPr marL="285750" indent="-285750" algn="l">
              <a:buFont typeface="Arial" panose="020B0604020202020204" pitchFamily="34" charset="0"/>
              <a:buChar char="•"/>
            </a:pPr>
            <a:endParaRPr lang="fr-FR" sz="1400" dirty="0"/>
          </a:p>
          <a:p>
            <a:pPr marL="285750" indent="-285750" algn="l">
              <a:buFont typeface="Arial" panose="020B0604020202020204" pitchFamily="34" charset="0"/>
              <a:buChar char="•"/>
            </a:pPr>
            <a:r>
              <a:rPr lang="fr-FR" sz="1400" b="1" dirty="0"/>
              <a:t>Dimension </a:t>
            </a:r>
            <a:r>
              <a:rPr lang="fr-FR" sz="1400" dirty="0"/>
              <a:t>: </a:t>
            </a:r>
            <a:r>
              <a:rPr lang="fr-FR" sz="1400" dirty="0" err="1"/>
              <a:t>allows</a:t>
            </a:r>
            <a:r>
              <a:rPr lang="fr-FR" sz="1400" dirty="0"/>
              <a:t> to </a:t>
            </a:r>
            <a:r>
              <a:rPr lang="en-GB" sz="1400" dirty="0"/>
              <a:t>consult</a:t>
            </a:r>
            <a:r>
              <a:rPr lang="fr-FR" sz="1400" dirty="0"/>
              <a:t> all </a:t>
            </a:r>
            <a:r>
              <a:rPr lang="fr-FR" sz="1400" dirty="0" err="1"/>
              <a:t>analysis</a:t>
            </a:r>
            <a:r>
              <a:rPr lang="fr-FR" sz="1400" dirty="0"/>
              <a:t> axis</a:t>
            </a:r>
          </a:p>
          <a:p>
            <a:pPr marL="285750" indent="-285750" algn="l">
              <a:buFont typeface="Arial" panose="020B0604020202020204" pitchFamily="34" charset="0"/>
              <a:buChar char="•"/>
            </a:pPr>
            <a:endParaRPr lang="fr-FR" sz="1400" dirty="0"/>
          </a:p>
          <a:p>
            <a:pPr marL="285750" indent="-285750" algn="l">
              <a:buFont typeface="Arial" panose="020B0604020202020204" pitchFamily="34" charset="0"/>
              <a:buChar char="•"/>
            </a:pPr>
            <a:r>
              <a:rPr lang="fr-FR" sz="1400" b="1" dirty="0" err="1"/>
              <a:t>Processes</a:t>
            </a:r>
            <a:r>
              <a:rPr lang="fr-FR" sz="1400" b="1" dirty="0"/>
              <a:t> </a:t>
            </a:r>
            <a:r>
              <a:rPr lang="fr-FR" sz="1400" dirty="0"/>
              <a:t>: </a:t>
            </a:r>
            <a:r>
              <a:rPr lang="fr-FR" sz="1400" dirty="0" err="1"/>
              <a:t>allows</a:t>
            </a:r>
            <a:r>
              <a:rPr lang="fr-FR" sz="1400" dirty="0"/>
              <a:t> to </a:t>
            </a:r>
            <a:r>
              <a:rPr lang="fr-FR" sz="1400" dirty="0" err="1"/>
              <a:t>manipulate</a:t>
            </a:r>
            <a:r>
              <a:rPr lang="fr-FR" sz="1400" dirty="0"/>
              <a:t> TM1 data and </a:t>
            </a:r>
            <a:r>
              <a:rPr lang="fr-FR" sz="1400" dirty="0" err="1"/>
              <a:t>metadata</a:t>
            </a:r>
            <a:endParaRPr lang="fr-FR" sz="1400" dirty="0"/>
          </a:p>
          <a:p>
            <a:pPr marL="285750" indent="-285750" algn="l">
              <a:buFont typeface="Arial" panose="020B0604020202020204" pitchFamily="34" charset="0"/>
              <a:buChar char="•"/>
            </a:pPr>
            <a:endParaRPr lang="fr-FR" sz="1400" dirty="0"/>
          </a:p>
          <a:p>
            <a:pPr marL="285750" indent="-285750" algn="l">
              <a:buFont typeface="Arial" panose="020B0604020202020204" pitchFamily="34" charset="0"/>
              <a:buChar char="•"/>
            </a:pPr>
            <a:r>
              <a:rPr lang="fr-FR" sz="1400" b="1" dirty="0" err="1"/>
              <a:t>Chores</a:t>
            </a:r>
            <a:r>
              <a:rPr lang="fr-FR" sz="1400" dirty="0"/>
              <a:t> : </a:t>
            </a:r>
            <a:r>
              <a:rPr lang="fr-FR" sz="1400" dirty="0" err="1"/>
              <a:t>allows</a:t>
            </a:r>
            <a:r>
              <a:rPr lang="fr-FR" sz="1400" dirty="0"/>
              <a:t> to </a:t>
            </a:r>
            <a:r>
              <a:rPr lang="fr-FR" sz="1400" dirty="0" err="1"/>
              <a:t>chain</a:t>
            </a:r>
            <a:r>
              <a:rPr lang="fr-FR" sz="1400" dirty="0"/>
              <a:t> processus</a:t>
            </a:r>
          </a:p>
          <a:p>
            <a:pPr marL="285750" indent="-285750" algn="l">
              <a:buFont typeface="Arial" panose="020B0604020202020204" pitchFamily="34" charset="0"/>
              <a:buChar char="•"/>
            </a:pPr>
            <a:endParaRPr lang="fr-FR" sz="1400" dirty="0"/>
          </a:p>
        </p:txBody>
      </p:sp>
    </p:spTree>
    <p:extLst>
      <p:ext uri="{BB962C8B-B14F-4D97-AF65-F5344CB8AC3E}">
        <p14:creationId xmlns:p14="http://schemas.microsoft.com/office/powerpoint/2010/main" val="578220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D2923A28-1BFF-471F-9168-368166D67F0D}" type="slidenum">
              <a:rPr lang="fr-FR" altLang="fr-FR" sz="900" b="0">
                <a:solidFill>
                  <a:schemeClr val="bg1"/>
                </a:solidFill>
              </a:rPr>
              <a:pPr algn="r" eaLnBrk="1" hangingPunct="1">
                <a:spcBef>
                  <a:spcPct val="0"/>
                </a:spcBef>
              </a:pPr>
              <a:t>32</a:t>
            </a:fld>
            <a:r>
              <a:rPr lang="fr-FR" altLang="fr-FR" sz="900" b="0">
                <a:solidFill>
                  <a:schemeClr val="bg1"/>
                </a:solidFill>
              </a:rPr>
              <a:t> •</a:t>
            </a:r>
          </a:p>
        </p:txBody>
      </p:sp>
      <p:sp>
        <p:nvSpPr>
          <p:cNvPr id="6861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pic>
        <p:nvPicPr>
          <p:cNvPr id="2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049" y="1852611"/>
            <a:ext cx="8309610" cy="11544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1" name="Rectangle 2"/>
          <p:cNvSpPr txBox="1">
            <a:spLocks noChangeArrowheads="1"/>
          </p:cNvSpPr>
          <p:nvPr/>
        </p:nvSpPr>
        <p:spPr>
          <a:xfrm>
            <a:off x="682625" y="134938"/>
            <a:ext cx="7839075" cy="806450"/>
          </a:xfrm>
          <a:prstGeom prst="rect">
            <a:avLst/>
          </a:prstGeom>
        </p:spPr>
        <p:txBody>
          <a:bodyPr/>
          <a:lst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a:lstStyle>
          <a:p>
            <a:r>
              <a:rPr lang="fr-FR" altLang="fr-FR" sz="2400" kern="0"/>
              <a:t>Display data in a cube view</a:t>
            </a:r>
            <a:endParaRPr lang="fr-FR" altLang="fr-FR" sz="2400" kern="0" dirty="0"/>
          </a:p>
        </p:txBody>
      </p:sp>
      <p:sp>
        <p:nvSpPr>
          <p:cNvPr id="22" name="Content Placeholder 2"/>
          <p:cNvSpPr txBox="1">
            <a:spLocks/>
          </p:cNvSpPr>
          <p:nvPr/>
        </p:nvSpPr>
        <p:spPr bwMode="auto">
          <a:xfrm>
            <a:off x="2017713" y="3365500"/>
            <a:ext cx="2087562"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a:t>Data </a:t>
            </a:r>
            <a:r>
              <a:rPr lang="fr-FR" altLang="fr-FR" sz="1200" i="1" dirty="0" err="1"/>
              <a:t>calculation</a:t>
            </a:r>
            <a:endParaRPr lang="fr-FR" altLang="fr-FR" sz="1200" i="1" dirty="0"/>
          </a:p>
        </p:txBody>
      </p:sp>
      <p:sp>
        <p:nvSpPr>
          <p:cNvPr id="23" name="Content Placeholder 2"/>
          <p:cNvSpPr txBox="1">
            <a:spLocks/>
          </p:cNvSpPr>
          <p:nvPr/>
        </p:nvSpPr>
        <p:spPr bwMode="auto">
          <a:xfrm>
            <a:off x="5272088" y="3365500"/>
            <a:ext cx="2087562"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err="1"/>
              <a:t>Deletion</a:t>
            </a:r>
            <a:r>
              <a:rPr lang="fr-FR" altLang="fr-FR" sz="1200" i="1" dirty="0"/>
              <a:t> of </a:t>
            </a:r>
            <a:r>
              <a:rPr lang="fr-FR" altLang="fr-FR" sz="1200" i="1" dirty="0" err="1"/>
              <a:t>lines</a:t>
            </a:r>
            <a:r>
              <a:rPr lang="fr-FR" altLang="fr-FR" sz="1200" i="1" dirty="0"/>
              <a:t> and </a:t>
            </a:r>
            <a:r>
              <a:rPr lang="fr-FR" altLang="fr-FR" sz="1200" i="1" dirty="0" err="1"/>
              <a:t>columns</a:t>
            </a:r>
            <a:r>
              <a:rPr lang="fr-FR" altLang="fr-FR" sz="1200" i="1" dirty="0"/>
              <a:t> </a:t>
            </a:r>
            <a:r>
              <a:rPr lang="fr-FR" altLang="fr-FR" sz="1200" i="1" dirty="0" err="1"/>
              <a:t>that</a:t>
            </a:r>
            <a:r>
              <a:rPr lang="fr-FR" altLang="fr-FR" sz="1200" i="1" dirty="0"/>
              <a:t> </a:t>
            </a:r>
            <a:r>
              <a:rPr lang="fr-FR" altLang="fr-FR" sz="1200" i="1" dirty="0" err="1"/>
              <a:t>contain</a:t>
            </a:r>
            <a:r>
              <a:rPr lang="fr-FR" altLang="fr-FR" sz="1200" i="1" dirty="0"/>
              <a:t> 0 </a:t>
            </a:r>
          </a:p>
        </p:txBody>
      </p:sp>
      <p:sp>
        <p:nvSpPr>
          <p:cNvPr id="24" name="Content Placeholder 2"/>
          <p:cNvSpPr txBox="1">
            <a:spLocks/>
          </p:cNvSpPr>
          <p:nvPr/>
        </p:nvSpPr>
        <p:spPr bwMode="auto">
          <a:xfrm>
            <a:off x="3700463" y="1323975"/>
            <a:ext cx="324167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a:t>Excel Extraction to </a:t>
            </a:r>
            <a:r>
              <a:rPr lang="fr-FR" altLang="fr-FR" sz="1200" i="1" dirty="0" err="1"/>
              <a:t>snapshot</a:t>
            </a:r>
            <a:r>
              <a:rPr lang="fr-FR" altLang="fr-FR" sz="1200" i="1" dirty="0"/>
              <a:t>, slice and active </a:t>
            </a:r>
            <a:r>
              <a:rPr lang="fr-FR" altLang="fr-FR" sz="1200" i="1" dirty="0" err="1"/>
              <a:t>form</a:t>
            </a:r>
            <a:r>
              <a:rPr lang="fr-FR" altLang="fr-FR" sz="1200" i="1" dirty="0"/>
              <a:t> format </a:t>
            </a:r>
          </a:p>
        </p:txBody>
      </p:sp>
      <p:sp>
        <p:nvSpPr>
          <p:cNvPr id="25" name="Content Placeholder 2"/>
          <p:cNvSpPr txBox="1">
            <a:spLocks/>
          </p:cNvSpPr>
          <p:nvPr/>
        </p:nvSpPr>
        <p:spPr bwMode="auto">
          <a:xfrm>
            <a:off x="109538" y="1624013"/>
            <a:ext cx="14414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a:t>Save the </a:t>
            </a:r>
            <a:r>
              <a:rPr lang="fr-FR" altLang="fr-FR" sz="1200" i="1" dirty="0" err="1"/>
              <a:t>view</a:t>
            </a:r>
            <a:r>
              <a:rPr lang="fr-FR" altLang="fr-FR" sz="1200" i="1" dirty="0"/>
              <a:t> </a:t>
            </a:r>
          </a:p>
        </p:txBody>
      </p:sp>
      <p:sp>
        <p:nvSpPr>
          <p:cNvPr id="26" name="Content Placeholder 2"/>
          <p:cNvSpPr txBox="1">
            <a:spLocks/>
          </p:cNvSpPr>
          <p:nvPr/>
        </p:nvSpPr>
        <p:spPr bwMode="auto">
          <a:xfrm>
            <a:off x="196850" y="5059363"/>
            <a:ext cx="1903413" cy="430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algn="l">
              <a:spcBef>
                <a:spcPct val="20000"/>
              </a:spcBef>
              <a:buClr>
                <a:srgbClr val="CC0000"/>
              </a:buClr>
              <a:buFont typeface="Wingdings" pitchFamily="2" charset="2"/>
              <a:buNone/>
              <a:defRPr/>
            </a:pPr>
            <a:r>
              <a:rPr lang="fr-FR" sz="1600" b="1" dirty="0">
                <a:solidFill>
                  <a:srgbClr val="FF0000"/>
                </a:solidFill>
                <a:latin typeface="+mn-lt"/>
              </a:rPr>
              <a:t>Display the </a:t>
            </a:r>
            <a:r>
              <a:rPr lang="fr-FR" sz="1600" b="1" dirty="0" err="1">
                <a:solidFill>
                  <a:srgbClr val="FF0000"/>
                </a:solidFill>
                <a:latin typeface="+mn-lt"/>
              </a:rPr>
              <a:t>view</a:t>
            </a:r>
            <a:endParaRPr lang="fr-FR" sz="1600" b="1" dirty="0">
              <a:solidFill>
                <a:srgbClr val="FF0000"/>
              </a:solidFill>
              <a:latin typeface="+mn-lt"/>
            </a:endParaRPr>
          </a:p>
        </p:txBody>
      </p:sp>
      <p:sp>
        <p:nvSpPr>
          <p:cNvPr id="27" name="Line 14"/>
          <p:cNvSpPr>
            <a:spLocks noChangeShapeType="1"/>
          </p:cNvSpPr>
          <p:nvPr/>
        </p:nvSpPr>
        <p:spPr bwMode="auto">
          <a:xfrm flipH="1">
            <a:off x="4127500" y="1589088"/>
            <a:ext cx="1588" cy="639762"/>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28" name="Line 17"/>
          <p:cNvSpPr>
            <a:spLocks noChangeShapeType="1"/>
          </p:cNvSpPr>
          <p:nvPr/>
        </p:nvSpPr>
        <p:spPr bwMode="auto">
          <a:xfrm>
            <a:off x="895351" y="1668463"/>
            <a:ext cx="0" cy="579437"/>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29" name="Line 10"/>
          <p:cNvSpPr>
            <a:spLocks noChangeShapeType="1"/>
          </p:cNvSpPr>
          <p:nvPr/>
        </p:nvSpPr>
        <p:spPr bwMode="auto">
          <a:xfrm flipV="1">
            <a:off x="3538538" y="2628900"/>
            <a:ext cx="0" cy="792163"/>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0" name="Line 12"/>
          <p:cNvSpPr>
            <a:spLocks noChangeShapeType="1"/>
          </p:cNvSpPr>
          <p:nvPr/>
        </p:nvSpPr>
        <p:spPr bwMode="auto">
          <a:xfrm flipH="1" flipV="1">
            <a:off x="5172075" y="2638424"/>
            <a:ext cx="1123950" cy="687388"/>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1" name="Freeform 15"/>
          <p:cNvSpPr>
            <a:spLocks noEditPoints="1"/>
          </p:cNvSpPr>
          <p:nvPr/>
        </p:nvSpPr>
        <p:spPr bwMode="auto">
          <a:xfrm>
            <a:off x="2066925" y="4889500"/>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32" name="Line 14"/>
          <p:cNvSpPr>
            <a:spLocks noChangeShapeType="1"/>
          </p:cNvSpPr>
          <p:nvPr/>
        </p:nvSpPr>
        <p:spPr bwMode="auto">
          <a:xfrm flipH="1">
            <a:off x="4346577" y="1589088"/>
            <a:ext cx="1587" cy="639762"/>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3" name="Line 14"/>
          <p:cNvSpPr>
            <a:spLocks noChangeShapeType="1"/>
          </p:cNvSpPr>
          <p:nvPr/>
        </p:nvSpPr>
        <p:spPr bwMode="auto">
          <a:xfrm flipH="1">
            <a:off x="4540250" y="1589088"/>
            <a:ext cx="1588" cy="639762"/>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4" name="Rounded Rectangle 21"/>
          <p:cNvSpPr/>
          <p:nvPr/>
        </p:nvSpPr>
        <p:spPr bwMode="auto">
          <a:xfrm>
            <a:off x="484188" y="608013"/>
            <a:ext cx="8231187" cy="422275"/>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algn="l" defTabSz="166688">
              <a:defRPr/>
            </a:pPr>
            <a:r>
              <a:rPr lang="en-US" b="1" kern="0" dirty="0">
                <a:solidFill>
                  <a:srgbClr val="FF0000"/>
                </a:solidFill>
              </a:rPr>
              <a:t>The cube navigator provides the following functionalities to display data</a:t>
            </a:r>
          </a:p>
        </p:txBody>
      </p:sp>
      <p:sp>
        <p:nvSpPr>
          <p:cNvPr id="35" name="Line 17"/>
          <p:cNvSpPr>
            <a:spLocks noChangeShapeType="1"/>
          </p:cNvSpPr>
          <p:nvPr/>
        </p:nvSpPr>
        <p:spPr bwMode="auto">
          <a:xfrm flipV="1">
            <a:off x="1150938" y="2643188"/>
            <a:ext cx="0" cy="796925"/>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6" name="Content Placeholder 2"/>
          <p:cNvSpPr txBox="1">
            <a:spLocks/>
          </p:cNvSpPr>
          <p:nvPr/>
        </p:nvSpPr>
        <p:spPr bwMode="auto">
          <a:xfrm>
            <a:off x="430213" y="3365500"/>
            <a:ext cx="14414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err="1"/>
              <a:t>Reload</a:t>
            </a:r>
            <a:r>
              <a:rPr lang="fr-FR" altLang="fr-FR" sz="1200" i="1" dirty="0"/>
              <a:t> the </a:t>
            </a:r>
            <a:r>
              <a:rPr lang="fr-FR" altLang="fr-FR" sz="1200" i="1" dirty="0" err="1"/>
              <a:t>selected</a:t>
            </a:r>
            <a:r>
              <a:rPr lang="fr-FR" altLang="fr-FR" sz="1200" i="1" dirty="0"/>
              <a:t> </a:t>
            </a:r>
            <a:r>
              <a:rPr lang="fr-FR" altLang="fr-FR" sz="1200" i="1" dirty="0" err="1"/>
              <a:t>view</a:t>
            </a:r>
            <a:r>
              <a:rPr lang="fr-FR" altLang="fr-FR" sz="1200" i="1" dirty="0"/>
              <a:t> </a:t>
            </a:r>
          </a:p>
        </p:txBody>
      </p:sp>
      <p:pic>
        <p:nvPicPr>
          <p:cNvPr id="3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6258" y="3863180"/>
            <a:ext cx="4878705" cy="22226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574651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ounded Rectangle 20"/>
          <p:cNvSpPr/>
          <p:nvPr/>
        </p:nvSpPr>
        <p:spPr bwMode="auto">
          <a:xfrm>
            <a:off x="1144587" y="5032374"/>
            <a:ext cx="5751511" cy="1319213"/>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algn="l" eaLnBrk="0" hangingPunct="0">
              <a:lnSpc>
                <a:spcPct val="90000"/>
              </a:lnSpc>
              <a:spcBef>
                <a:spcPts val="0"/>
              </a:spcBef>
              <a:defRPr/>
            </a:pPr>
            <a:r>
              <a:rPr lang="fr-FR" sz="1200" b="1" dirty="0" err="1">
                <a:solidFill>
                  <a:schemeClr val="tx1"/>
                </a:solidFill>
              </a:rPr>
              <a:t>Before</a:t>
            </a:r>
            <a:r>
              <a:rPr lang="fr-FR" sz="1200" b="1" dirty="0">
                <a:solidFill>
                  <a:schemeClr val="tx1"/>
                </a:solidFill>
              </a:rPr>
              <a:t> a </a:t>
            </a:r>
            <a:r>
              <a:rPr lang="fr-FR" sz="1200" b="1" dirty="0" err="1">
                <a:solidFill>
                  <a:schemeClr val="tx1"/>
                </a:solidFill>
              </a:rPr>
              <a:t>search</a:t>
            </a:r>
            <a:r>
              <a:rPr lang="fr-FR" sz="1200" b="1" dirty="0">
                <a:solidFill>
                  <a:schemeClr val="tx1"/>
                </a:solidFill>
              </a:rPr>
              <a:t> by </a:t>
            </a:r>
            <a:r>
              <a:rPr lang="fr-FR" sz="1200" b="1" dirty="0" err="1">
                <a:solidFill>
                  <a:schemeClr val="tx1"/>
                </a:solidFill>
              </a:rPr>
              <a:t>name</a:t>
            </a:r>
            <a:r>
              <a:rPr lang="fr-FR" sz="1200" b="1" dirty="0">
                <a:solidFill>
                  <a:schemeClr val="tx1"/>
                </a:solidFill>
              </a:rPr>
              <a:t> or code (       ) </a:t>
            </a:r>
            <a:r>
              <a:rPr lang="fr-FR" sz="1200" b="1" dirty="0" err="1">
                <a:solidFill>
                  <a:schemeClr val="tx1"/>
                </a:solidFill>
              </a:rPr>
              <a:t>make</a:t>
            </a:r>
            <a:r>
              <a:rPr lang="fr-FR" sz="1200" b="1" dirty="0">
                <a:solidFill>
                  <a:schemeClr val="tx1"/>
                </a:solidFill>
              </a:rPr>
              <a:t> sure </a:t>
            </a:r>
            <a:r>
              <a:rPr lang="fr-FR" sz="1200" b="1" dirty="0" err="1">
                <a:solidFill>
                  <a:schemeClr val="tx1"/>
                </a:solidFill>
              </a:rPr>
              <a:t>that</a:t>
            </a:r>
            <a:r>
              <a:rPr lang="fr-FR" sz="1200" dirty="0">
                <a:solidFill>
                  <a:schemeClr val="tx1"/>
                </a:solidFill>
              </a:rPr>
              <a:t> :</a:t>
            </a:r>
          </a:p>
          <a:p>
            <a:pPr marL="285750" indent="-285750" algn="l" eaLnBrk="0" hangingPunct="0">
              <a:lnSpc>
                <a:spcPct val="90000"/>
              </a:lnSpc>
              <a:spcBef>
                <a:spcPts val="0"/>
              </a:spcBef>
              <a:buFont typeface="Arial" panose="020B0604020202020204" pitchFamily="34" charset="0"/>
              <a:buChar char="•"/>
              <a:defRPr/>
            </a:pPr>
            <a:r>
              <a:rPr lang="fr-FR" sz="1200" dirty="0">
                <a:solidFill>
                  <a:schemeClr val="tx1"/>
                </a:solidFill>
              </a:rPr>
              <a:t>all </a:t>
            </a:r>
            <a:r>
              <a:rPr lang="fr-FR" sz="1200" dirty="0" err="1">
                <a:solidFill>
                  <a:schemeClr val="tx1"/>
                </a:solidFill>
              </a:rPr>
              <a:t>hierarchy</a:t>
            </a:r>
            <a:r>
              <a:rPr lang="fr-FR" sz="1200" dirty="0">
                <a:solidFill>
                  <a:schemeClr val="tx1"/>
                </a:solidFill>
              </a:rPr>
              <a:t> </a:t>
            </a:r>
            <a:r>
              <a:rPr lang="fr-FR" sz="1200" dirty="0" err="1">
                <a:solidFill>
                  <a:schemeClr val="tx1"/>
                </a:solidFill>
              </a:rPr>
              <a:t>is</a:t>
            </a:r>
            <a:r>
              <a:rPr lang="fr-FR" sz="1200" dirty="0">
                <a:solidFill>
                  <a:schemeClr val="tx1"/>
                </a:solidFill>
              </a:rPr>
              <a:t> </a:t>
            </a:r>
            <a:r>
              <a:rPr lang="fr-FR" sz="1200" dirty="0" err="1">
                <a:solidFill>
                  <a:schemeClr val="tx1"/>
                </a:solidFill>
              </a:rPr>
              <a:t>displayed</a:t>
            </a:r>
            <a:endParaRPr lang="fr-FR" sz="1200" dirty="0">
              <a:solidFill>
                <a:schemeClr val="tx1"/>
              </a:solidFill>
            </a:endParaRPr>
          </a:p>
          <a:p>
            <a:pPr marL="285750" indent="-285750" algn="l" eaLnBrk="0" hangingPunct="0">
              <a:lnSpc>
                <a:spcPct val="90000"/>
              </a:lnSpc>
              <a:spcBef>
                <a:spcPts val="0"/>
              </a:spcBef>
              <a:buFont typeface="Arial" panose="020B0604020202020204" pitchFamily="34" charset="0"/>
              <a:buChar char="•"/>
              <a:defRPr/>
            </a:pPr>
            <a:r>
              <a:rPr lang="fr-FR" sz="1200" dirty="0">
                <a:solidFill>
                  <a:schemeClr val="tx1"/>
                </a:solidFill>
              </a:rPr>
              <a:t>codes or alias are </a:t>
            </a:r>
            <a:r>
              <a:rPr lang="fr-FR" sz="1200" dirty="0" err="1">
                <a:solidFill>
                  <a:schemeClr val="tx1"/>
                </a:solidFill>
              </a:rPr>
              <a:t>displayed</a:t>
            </a:r>
            <a:r>
              <a:rPr lang="fr-FR" sz="1200" dirty="0">
                <a:solidFill>
                  <a:schemeClr val="tx1"/>
                </a:solidFill>
              </a:rPr>
              <a:t> </a:t>
            </a:r>
            <a:r>
              <a:rPr lang="fr-FR" sz="1200" dirty="0" err="1">
                <a:solidFill>
                  <a:schemeClr val="tx1"/>
                </a:solidFill>
              </a:rPr>
              <a:t>depending</a:t>
            </a:r>
            <a:r>
              <a:rPr lang="fr-FR" sz="1200" dirty="0">
                <a:solidFill>
                  <a:schemeClr val="tx1"/>
                </a:solidFill>
              </a:rPr>
              <a:t> of </a:t>
            </a:r>
            <a:r>
              <a:rPr lang="fr-FR" sz="1200" dirty="0" err="1">
                <a:solidFill>
                  <a:schemeClr val="tx1"/>
                </a:solidFill>
              </a:rPr>
              <a:t>your</a:t>
            </a:r>
            <a:r>
              <a:rPr lang="fr-FR" sz="1200" dirty="0">
                <a:solidFill>
                  <a:schemeClr val="tx1"/>
                </a:solidFill>
              </a:rPr>
              <a:t> </a:t>
            </a:r>
            <a:r>
              <a:rPr lang="fr-FR" sz="1200" dirty="0" err="1">
                <a:solidFill>
                  <a:schemeClr val="tx1"/>
                </a:solidFill>
              </a:rPr>
              <a:t>search</a:t>
            </a:r>
            <a:r>
              <a:rPr lang="fr-FR" sz="1200" dirty="0">
                <a:solidFill>
                  <a:schemeClr val="tx1"/>
                </a:solidFill>
              </a:rPr>
              <a:t> </a:t>
            </a:r>
            <a:r>
              <a:rPr lang="fr-FR" sz="1200" dirty="0" err="1">
                <a:solidFill>
                  <a:schemeClr val="tx1"/>
                </a:solidFill>
              </a:rPr>
              <a:t>criteria</a:t>
            </a:r>
            <a:endParaRPr lang="fr-FR" sz="1200" dirty="0">
              <a:solidFill>
                <a:schemeClr val="tx1"/>
              </a:solidFill>
            </a:endParaRPr>
          </a:p>
          <a:p>
            <a:pPr algn="l" eaLnBrk="0" hangingPunct="0">
              <a:lnSpc>
                <a:spcPct val="90000"/>
              </a:lnSpc>
              <a:spcBef>
                <a:spcPts val="0"/>
              </a:spcBef>
              <a:defRPr/>
            </a:pPr>
            <a:endParaRPr lang="fr-FR" sz="1200" dirty="0">
              <a:solidFill>
                <a:schemeClr val="tx1"/>
              </a:solidFill>
            </a:endParaRPr>
          </a:p>
          <a:p>
            <a:pPr algn="l" eaLnBrk="0" hangingPunct="0">
              <a:lnSpc>
                <a:spcPct val="90000"/>
              </a:lnSpc>
              <a:spcBef>
                <a:spcPts val="0"/>
              </a:spcBef>
              <a:defRPr/>
            </a:pPr>
            <a:r>
              <a:rPr lang="fr-FR" sz="1200" dirty="0">
                <a:solidFill>
                  <a:schemeClr val="tx1"/>
                </a:solidFill>
              </a:rPr>
              <a:t>You </a:t>
            </a:r>
            <a:r>
              <a:rPr lang="fr-FR" sz="1200" dirty="0" err="1">
                <a:solidFill>
                  <a:schemeClr val="tx1"/>
                </a:solidFill>
              </a:rPr>
              <a:t>can</a:t>
            </a:r>
            <a:r>
              <a:rPr lang="fr-FR" sz="1200" dirty="0">
                <a:solidFill>
                  <a:schemeClr val="tx1"/>
                </a:solidFill>
              </a:rPr>
              <a:t> use * </a:t>
            </a:r>
            <a:r>
              <a:rPr lang="fr-FR" sz="1200" dirty="0" err="1">
                <a:solidFill>
                  <a:schemeClr val="tx1"/>
                </a:solidFill>
              </a:rPr>
              <a:t>before</a:t>
            </a:r>
            <a:r>
              <a:rPr lang="fr-FR" sz="1200" dirty="0">
                <a:solidFill>
                  <a:schemeClr val="tx1"/>
                </a:solidFill>
              </a:rPr>
              <a:t> and/or </a:t>
            </a:r>
            <a:r>
              <a:rPr lang="fr-FR" sz="1200" dirty="0" err="1">
                <a:solidFill>
                  <a:schemeClr val="tx1"/>
                </a:solidFill>
              </a:rPr>
              <a:t>after</a:t>
            </a:r>
            <a:r>
              <a:rPr lang="fr-FR" sz="1200" dirty="0">
                <a:solidFill>
                  <a:schemeClr val="tx1"/>
                </a:solidFill>
              </a:rPr>
              <a:t> </a:t>
            </a:r>
            <a:r>
              <a:rPr lang="fr-FR" sz="1200" dirty="0" err="1">
                <a:solidFill>
                  <a:schemeClr val="tx1"/>
                </a:solidFill>
              </a:rPr>
              <a:t>search</a:t>
            </a:r>
            <a:r>
              <a:rPr lang="fr-FR" sz="1200" dirty="0">
                <a:solidFill>
                  <a:schemeClr val="tx1"/>
                </a:solidFill>
              </a:rPr>
              <a:t> </a:t>
            </a:r>
            <a:r>
              <a:rPr lang="fr-FR" sz="1200" dirty="0" err="1">
                <a:solidFill>
                  <a:schemeClr val="tx1"/>
                </a:solidFill>
              </a:rPr>
              <a:t>characters</a:t>
            </a:r>
            <a:r>
              <a:rPr lang="fr-FR" sz="1200" dirty="0">
                <a:solidFill>
                  <a:schemeClr val="tx1"/>
                </a:solidFill>
              </a:rPr>
              <a:t> to replace a </a:t>
            </a:r>
            <a:r>
              <a:rPr lang="fr-FR" sz="1200" dirty="0" err="1">
                <a:solidFill>
                  <a:schemeClr val="tx1"/>
                </a:solidFill>
              </a:rPr>
              <a:t>character</a:t>
            </a:r>
            <a:r>
              <a:rPr lang="fr-FR" sz="1200" dirty="0">
                <a:solidFill>
                  <a:schemeClr val="tx1"/>
                </a:solidFill>
              </a:rPr>
              <a:t> string</a:t>
            </a:r>
          </a:p>
          <a:p>
            <a:pPr algn="l" eaLnBrk="0" hangingPunct="0">
              <a:lnSpc>
                <a:spcPct val="90000"/>
              </a:lnSpc>
              <a:spcBef>
                <a:spcPts val="0"/>
              </a:spcBef>
              <a:defRPr/>
            </a:pPr>
            <a:endParaRPr lang="fr-FR" sz="1200" dirty="0">
              <a:solidFill>
                <a:schemeClr val="tx1"/>
              </a:solidFill>
            </a:endParaRPr>
          </a:p>
          <a:p>
            <a:pPr algn="l" eaLnBrk="0" hangingPunct="0">
              <a:lnSpc>
                <a:spcPct val="90000"/>
              </a:lnSpc>
              <a:spcBef>
                <a:spcPts val="0"/>
              </a:spcBef>
              <a:defRPr/>
            </a:pPr>
            <a:r>
              <a:rPr lang="fr-FR" sz="1200" b="1" dirty="0">
                <a:solidFill>
                  <a:schemeClr val="tx1"/>
                </a:solidFill>
              </a:rPr>
              <a:t>Best practice </a:t>
            </a:r>
            <a:r>
              <a:rPr lang="fr-FR" sz="1200" dirty="0">
                <a:solidFill>
                  <a:schemeClr val="tx1"/>
                </a:solidFill>
              </a:rPr>
              <a:t>: </a:t>
            </a:r>
            <a:r>
              <a:rPr lang="fr-FR" sz="1200" dirty="0" err="1">
                <a:solidFill>
                  <a:schemeClr val="tx1"/>
                </a:solidFill>
              </a:rPr>
              <a:t>we</a:t>
            </a:r>
            <a:r>
              <a:rPr lang="fr-FR" sz="1200" dirty="0">
                <a:solidFill>
                  <a:schemeClr val="tx1"/>
                </a:solidFill>
              </a:rPr>
              <a:t> </a:t>
            </a:r>
            <a:r>
              <a:rPr lang="fr-FR" sz="1200" dirty="0" err="1">
                <a:solidFill>
                  <a:schemeClr val="tx1"/>
                </a:solidFill>
              </a:rPr>
              <a:t>recommand</a:t>
            </a:r>
            <a:r>
              <a:rPr lang="fr-FR" sz="1200" dirty="0">
                <a:solidFill>
                  <a:schemeClr val="tx1"/>
                </a:solidFill>
              </a:rPr>
              <a:t> </a:t>
            </a:r>
            <a:r>
              <a:rPr lang="fr-FR" sz="1200" dirty="0" err="1">
                <a:solidFill>
                  <a:schemeClr val="tx1"/>
                </a:solidFill>
              </a:rPr>
              <a:t>you</a:t>
            </a:r>
            <a:r>
              <a:rPr lang="fr-FR" sz="1200" dirty="0">
                <a:solidFill>
                  <a:schemeClr val="tx1"/>
                </a:solidFill>
              </a:rPr>
              <a:t> to display </a:t>
            </a:r>
            <a:r>
              <a:rPr lang="fr-FR" sz="1200" dirty="0" err="1">
                <a:solidFill>
                  <a:schemeClr val="tx1"/>
                </a:solidFill>
              </a:rPr>
              <a:t>properties</a:t>
            </a:r>
            <a:r>
              <a:rPr lang="fr-FR" sz="1200" dirty="0">
                <a:solidFill>
                  <a:schemeClr val="tx1"/>
                </a:solidFill>
              </a:rPr>
              <a:t> to </a:t>
            </a:r>
            <a:r>
              <a:rPr lang="fr-FR" sz="1200" dirty="0" err="1">
                <a:solidFill>
                  <a:schemeClr val="tx1"/>
                </a:solidFill>
              </a:rPr>
              <a:t>navigate</a:t>
            </a:r>
            <a:r>
              <a:rPr lang="fr-FR" sz="1200" dirty="0">
                <a:solidFill>
                  <a:schemeClr val="tx1"/>
                </a:solidFill>
              </a:rPr>
              <a:t> in Tango</a:t>
            </a:r>
          </a:p>
          <a:p>
            <a:pPr algn="l" eaLnBrk="0" hangingPunct="0">
              <a:lnSpc>
                <a:spcPct val="90000"/>
              </a:lnSpc>
              <a:spcBef>
                <a:spcPct val="10000"/>
              </a:spcBef>
              <a:defRPr/>
            </a:pPr>
            <a:endParaRPr lang="fr-FR" sz="1400" dirty="0">
              <a:solidFill>
                <a:schemeClr val="tx1"/>
              </a:solidFill>
            </a:endParaRPr>
          </a:p>
          <a:p>
            <a:pPr marL="285750" indent="-285750" algn="l" eaLnBrk="0" hangingPunct="0">
              <a:lnSpc>
                <a:spcPct val="90000"/>
              </a:lnSpc>
              <a:spcBef>
                <a:spcPct val="10000"/>
              </a:spcBef>
              <a:buFont typeface="Arial" panose="020B0604020202020204" pitchFamily="34" charset="0"/>
              <a:buChar char="•"/>
              <a:defRPr/>
            </a:pPr>
            <a:endParaRPr lang="fr-FR" sz="1400" dirty="0">
              <a:solidFill>
                <a:schemeClr val="tx1"/>
              </a:solidFill>
            </a:endParaRPr>
          </a:p>
        </p:txBody>
      </p:sp>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33</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15721" name="Content Placeholder 24"/>
          <p:cNvSpPr>
            <a:spLocks/>
          </p:cNvSpPr>
          <p:nvPr/>
        </p:nvSpPr>
        <p:spPr bwMode="auto">
          <a:xfrm>
            <a:off x="388938" y="885825"/>
            <a:ext cx="8609012" cy="325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pic>
        <p:nvPicPr>
          <p:cNvPr id="8"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684" y="2207022"/>
            <a:ext cx="8343900" cy="21945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Rounded Rectangle 25"/>
          <p:cNvSpPr/>
          <p:nvPr/>
        </p:nvSpPr>
        <p:spPr bwMode="auto">
          <a:xfrm>
            <a:off x="522288" y="657225"/>
            <a:ext cx="8231187" cy="854075"/>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marL="166688" algn="l" defTabSz="166688" eaLnBrk="0" hangingPunct="0">
              <a:lnSpc>
                <a:spcPct val="90000"/>
              </a:lnSpc>
              <a:buClr>
                <a:srgbClr val="CC0000"/>
              </a:buClr>
              <a:defRPr/>
            </a:pPr>
            <a:r>
              <a:rPr lang="en-US" b="1" kern="0" dirty="0">
                <a:solidFill>
                  <a:srgbClr val="FF0000"/>
                </a:solidFill>
              </a:rPr>
              <a:t>To navigate in a dimension, you have to double-click on a dimension of a cube. The dimension window opens itself and enables the following functionalities</a:t>
            </a:r>
          </a:p>
          <a:p>
            <a:pPr lvl="1" algn="l" eaLnBrk="0" hangingPunct="0">
              <a:lnSpc>
                <a:spcPct val="90000"/>
              </a:lnSpc>
              <a:spcBef>
                <a:spcPct val="20000"/>
              </a:spcBef>
              <a:buClr>
                <a:srgbClr val="CC0000"/>
              </a:buClr>
              <a:defRPr/>
            </a:pPr>
            <a:endParaRPr lang="fr-FR" sz="2000" b="1" dirty="0">
              <a:solidFill>
                <a:srgbClr val="FF0000"/>
              </a:solidFill>
            </a:endParaRPr>
          </a:p>
        </p:txBody>
      </p:sp>
      <p:sp>
        <p:nvSpPr>
          <p:cNvPr id="10" name="Rectangle 3"/>
          <p:cNvSpPr>
            <a:spLocks noChangeArrowheads="1"/>
          </p:cNvSpPr>
          <p:nvPr/>
        </p:nvSpPr>
        <p:spPr bwMode="auto">
          <a:xfrm>
            <a:off x="661988" y="712788"/>
            <a:ext cx="8312150"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600">
              <a:solidFill>
                <a:schemeClr val="accent2"/>
              </a:solidFill>
            </a:endParaRPr>
          </a:p>
        </p:txBody>
      </p:sp>
      <p:sp>
        <p:nvSpPr>
          <p:cNvPr id="11" name="Content Placeholder 2"/>
          <p:cNvSpPr txBox="1">
            <a:spLocks/>
          </p:cNvSpPr>
          <p:nvPr/>
        </p:nvSpPr>
        <p:spPr bwMode="auto">
          <a:xfrm>
            <a:off x="5229225" y="4467220"/>
            <a:ext cx="1507331"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en-US" altLang="fr-FR" sz="1200" i="1" dirty="0"/>
              <a:t>Sorting in ascending or descending order</a:t>
            </a:r>
            <a:endParaRPr lang="fr-FR" altLang="fr-FR" sz="1200" i="1" dirty="0"/>
          </a:p>
        </p:txBody>
      </p:sp>
      <p:sp>
        <p:nvSpPr>
          <p:cNvPr id="12" name="Content Placeholder 2"/>
          <p:cNvSpPr txBox="1">
            <a:spLocks/>
          </p:cNvSpPr>
          <p:nvPr/>
        </p:nvSpPr>
        <p:spPr bwMode="auto">
          <a:xfrm>
            <a:off x="5572125" y="1689097"/>
            <a:ext cx="1258887" cy="414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err="1"/>
              <a:t>Filter</a:t>
            </a:r>
            <a:r>
              <a:rPr lang="fr-FR" altLang="fr-FR" sz="1200" i="1" dirty="0"/>
              <a:t> by </a:t>
            </a:r>
            <a:r>
              <a:rPr lang="fr-FR" altLang="fr-FR" sz="1200" i="1" dirty="0" err="1"/>
              <a:t>hierarchy</a:t>
            </a:r>
            <a:r>
              <a:rPr lang="fr-FR" altLang="fr-FR" sz="1200" i="1" dirty="0"/>
              <a:t> </a:t>
            </a:r>
            <a:r>
              <a:rPr lang="fr-FR" altLang="fr-FR" sz="1200" i="1" dirty="0" err="1"/>
              <a:t>level</a:t>
            </a:r>
            <a:endParaRPr lang="fr-FR" altLang="fr-FR" sz="1200" i="1" dirty="0"/>
          </a:p>
        </p:txBody>
      </p:sp>
      <p:sp>
        <p:nvSpPr>
          <p:cNvPr id="13" name="Content Placeholder 2"/>
          <p:cNvSpPr txBox="1">
            <a:spLocks/>
          </p:cNvSpPr>
          <p:nvPr/>
        </p:nvSpPr>
        <p:spPr bwMode="auto">
          <a:xfrm>
            <a:off x="7694613" y="1589881"/>
            <a:ext cx="126365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err="1"/>
              <a:t>Search</a:t>
            </a:r>
            <a:r>
              <a:rPr lang="fr-FR" altLang="fr-FR" sz="1200" i="1" dirty="0"/>
              <a:t> by </a:t>
            </a:r>
            <a:r>
              <a:rPr lang="fr-FR" altLang="fr-FR" sz="1200" i="1" dirty="0" err="1"/>
              <a:t>name</a:t>
            </a:r>
            <a:r>
              <a:rPr lang="fr-FR" altLang="fr-FR" sz="1200" i="1" dirty="0"/>
              <a:t> or code</a:t>
            </a:r>
          </a:p>
        </p:txBody>
      </p:sp>
      <p:sp>
        <p:nvSpPr>
          <p:cNvPr id="14" name="Content Placeholder 2"/>
          <p:cNvSpPr txBox="1">
            <a:spLocks/>
          </p:cNvSpPr>
          <p:nvPr/>
        </p:nvSpPr>
        <p:spPr bwMode="auto">
          <a:xfrm>
            <a:off x="3600449" y="4467220"/>
            <a:ext cx="1651395"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a:t>Display of </a:t>
            </a:r>
            <a:r>
              <a:rPr lang="fr-FR" altLang="fr-FR" sz="1200" i="1" dirty="0" err="1"/>
              <a:t>selected</a:t>
            </a:r>
            <a:r>
              <a:rPr lang="fr-FR" altLang="fr-FR" sz="1200" i="1" dirty="0"/>
              <a:t> alias or code</a:t>
            </a:r>
          </a:p>
        </p:txBody>
      </p:sp>
      <p:sp>
        <p:nvSpPr>
          <p:cNvPr id="15" name="Line 14"/>
          <p:cNvSpPr>
            <a:spLocks noChangeShapeType="1"/>
          </p:cNvSpPr>
          <p:nvPr/>
        </p:nvSpPr>
        <p:spPr bwMode="auto">
          <a:xfrm flipV="1">
            <a:off x="5982889" y="3028150"/>
            <a:ext cx="313136" cy="1439074"/>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16" name="Line 19"/>
          <p:cNvSpPr>
            <a:spLocks noChangeShapeType="1"/>
          </p:cNvSpPr>
          <p:nvPr/>
        </p:nvSpPr>
        <p:spPr bwMode="auto">
          <a:xfrm flipH="1" flipV="1">
            <a:off x="2571747" y="3257547"/>
            <a:ext cx="1809753" cy="1209675"/>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17" name="Line 20"/>
          <p:cNvSpPr>
            <a:spLocks noChangeShapeType="1"/>
          </p:cNvSpPr>
          <p:nvPr/>
        </p:nvSpPr>
        <p:spPr bwMode="auto">
          <a:xfrm flipV="1">
            <a:off x="668338" y="3308348"/>
            <a:ext cx="147637" cy="1206501"/>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18" name="Line 25"/>
          <p:cNvSpPr>
            <a:spLocks noChangeShapeType="1"/>
          </p:cNvSpPr>
          <p:nvPr/>
        </p:nvSpPr>
        <p:spPr bwMode="auto">
          <a:xfrm flipH="1" flipV="1">
            <a:off x="6736556" y="3028150"/>
            <a:ext cx="188119" cy="1373431"/>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20" name="Freeform 15"/>
          <p:cNvSpPr>
            <a:spLocks noEditPoints="1"/>
          </p:cNvSpPr>
          <p:nvPr/>
        </p:nvSpPr>
        <p:spPr bwMode="auto">
          <a:xfrm>
            <a:off x="427038" y="5381625"/>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21" name="Line 14"/>
          <p:cNvSpPr>
            <a:spLocks noChangeShapeType="1"/>
          </p:cNvSpPr>
          <p:nvPr/>
        </p:nvSpPr>
        <p:spPr bwMode="auto">
          <a:xfrm>
            <a:off x="608012" y="2017713"/>
            <a:ext cx="53976" cy="76319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22" name="Line 14"/>
          <p:cNvSpPr>
            <a:spLocks noChangeShapeType="1"/>
          </p:cNvSpPr>
          <p:nvPr/>
        </p:nvSpPr>
        <p:spPr bwMode="auto">
          <a:xfrm>
            <a:off x="8326438" y="2064544"/>
            <a:ext cx="93661" cy="71636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23" name="Line 19"/>
          <p:cNvSpPr>
            <a:spLocks noChangeShapeType="1"/>
          </p:cNvSpPr>
          <p:nvPr/>
        </p:nvSpPr>
        <p:spPr bwMode="auto">
          <a:xfrm flipV="1">
            <a:off x="4381500" y="3308347"/>
            <a:ext cx="552450" cy="1158876"/>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24" name="Content Placeholder 2"/>
          <p:cNvSpPr txBox="1">
            <a:spLocks/>
          </p:cNvSpPr>
          <p:nvPr/>
        </p:nvSpPr>
        <p:spPr bwMode="auto">
          <a:xfrm>
            <a:off x="2124075" y="1589881"/>
            <a:ext cx="1409700" cy="379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en-US" altLang="fr-FR" sz="1200" i="1" dirty="0"/>
              <a:t>Reload the selected Subset</a:t>
            </a:r>
            <a:endParaRPr lang="fr-FR" altLang="fr-FR" sz="1200" i="1" dirty="0"/>
          </a:p>
        </p:txBody>
      </p:sp>
      <p:sp>
        <p:nvSpPr>
          <p:cNvPr id="25" name="Line 14"/>
          <p:cNvSpPr>
            <a:spLocks noChangeShapeType="1"/>
          </p:cNvSpPr>
          <p:nvPr/>
        </p:nvSpPr>
        <p:spPr bwMode="auto">
          <a:xfrm flipH="1">
            <a:off x="1085849" y="2027238"/>
            <a:ext cx="552448" cy="753665"/>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26" name="Line 14"/>
          <p:cNvSpPr>
            <a:spLocks noChangeShapeType="1"/>
          </p:cNvSpPr>
          <p:nvPr/>
        </p:nvSpPr>
        <p:spPr bwMode="auto">
          <a:xfrm flipH="1">
            <a:off x="3600448" y="2011362"/>
            <a:ext cx="123822" cy="769541"/>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27" name="Content Placeholder 2"/>
          <p:cNvSpPr txBox="1">
            <a:spLocks/>
          </p:cNvSpPr>
          <p:nvPr/>
        </p:nvSpPr>
        <p:spPr bwMode="auto">
          <a:xfrm>
            <a:off x="3444081" y="1589881"/>
            <a:ext cx="832644" cy="379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200" i="1" dirty="0"/>
              <a:t>Select a subset</a:t>
            </a:r>
            <a:endParaRPr lang="fr-FR" altLang="fr-FR" sz="1200" i="1" dirty="0"/>
          </a:p>
        </p:txBody>
      </p:sp>
      <p:sp>
        <p:nvSpPr>
          <p:cNvPr id="28" name="Content Placeholder 2"/>
          <p:cNvSpPr txBox="1">
            <a:spLocks/>
          </p:cNvSpPr>
          <p:nvPr/>
        </p:nvSpPr>
        <p:spPr bwMode="auto">
          <a:xfrm>
            <a:off x="4093368" y="1589881"/>
            <a:ext cx="1431132" cy="414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a:t>Select / </a:t>
            </a:r>
            <a:r>
              <a:rPr lang="fr-FR" altLang="fr-FR" sz="1200" i="1" dirty="0" err="1"/>
              <a:t>Exclude</a:t>
            </a:r>
            <a:r>
              <a:rPr lang="fr-FR" altLang="fr-FR" sz="1200" i="1" dirty="0"/>
              <a:t> dimension </a:t>
            </a:r>
            <a:r>
              <a:rPr lang="fr-FR" altLang="fr-FR" sz="1200" i="1" dirty="0" err="1"/>
              <a:t>Elements</a:t>
            </a:r>
            <a:endParaRPr lang="fr-FR" altLang="fr-FR" sz="1200" i="1" dirty="0"/>
          </a:p>
        </p:txBody>
      </p:sp>
      <p:sp>
        <p:nvSpPr>
          <p:cNvPr id="29" name="Line 25"/>
          <p:cNvSpPr>
            <a:spLocks noChangeShapeType="1"/>
          </p:cNvSpPr>
          <p:nvPr/>
        </p:nvSpPr>
        <p:spPr bwMode="auto">
          <a:xfrm>
            <a:off x="4933949" y="2238375"/>
            <a:ext cx="638175" cy="542528"/>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0" name="Line 14"/>
          <p:cNvSpPr>
            <a:spLocks noChangeShapeType="1"/>
          </p:cNvSpPr>
          <p:nvPr/>
        </p:nvSpPr>
        <p:spPr bwMode="auto">
          <a:xfrm>
            <a:off x="6648450" y="2103434"/>
            <a:ext cx="952500" cy="67747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1" name="Content Placeholder 2"/>
          <p:cNvSpPr txBox="1">
            <a:spLocks/>
          </p:cNvSpPr>
          <p:nvPr/>
        </p:nvSpPr>
        <p:spPr bwMode="auto">
          <a:xfrm>
            <a:off x="6573837" y="4467220"/>
            <a:ext cx="1254125"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en-US" altLang="fr-FR" sz="1200" i="1" dirty="0"/>
              <a:t>Sorting by </a:t>
            </a:r>
            <a:r>
              <a:rPr lang="en-US" altLang="fr-FR" sz="1200" i="1" dirty="0" err="1"/>
              <a:t>hierachy</a:t>
            </a:r>
            <a:endParaRPr lang="fr-FR" altLang="fr-FR" sz="1200" i="1" dirty="0"/>
          </a:p>
        </p:txBody>
      </p:sp>
      <p:sp>
        <p:nvSpPr>
          <p:cNvPr id="32" name="Content Placeholder 2"/>
          <p:cNvSpPr txBox="1">
            <a:spLocks/>
          </p:cNvSpPr>
          <p:nvPr/>
        </p:nvSpPr>
        <p:spPr bwMode="auto">
          <a:xfrm>
            <a:off x="1465263" y="1589881"/>
            <a:ext cx="992188" cy="379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200" i="1" dirty="0"/>
              <a:t>Save the subset</a:t>
            </a:r>
            <a:endParaRPr lang="fr-FR" altLang="fr-FR" sz="1200" i="1" dirty="0"/>
          </a:p>
        </p:txBody>
      </p:sp>
      <p:sp>
        <p:nvSpPr>
          <p:cNvPr id="33" name="Line 14"/>
          <p:cNvSpPr>
            <a:spLocks noChangeShapeType="1"/>
          </p:cNvSpPr>
          <p:nvPr/>
        </p:nvSpPr>
        <p:spPr bwMode="auto">
          <a:xfrm flipH="1">
            <a:off x="1365248" y="2017713"/>
            <a:ext cx="1235871" cy="76319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4" name="Content Placeholder 2"/>
          <p:cNvSpPr txBox="1">
            <a:spLocks/>
          </p:cNvSpPr>
          <p:nvPr/>
        </p:nvSpPr>
        <p:spPr bwMode="auto">
          <a:xfrm>
            <a:off x="6934200" y="1650206"/>
            <a:ext cx="801684" cy="414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err="1"/>
              <a:t>Filter</a:t>
            </a:r>
            <a:r>
              <a:rPr lang="fr-FR" altLang="fr-FR" sz="1200" i="1" dirty="0"/>
              <a:t> by </a:t>
            </a:r>
            <a:r>
              <a:rPr lang="fr-FR" altLang="fr-FR" sz="1200" i="1" dirty="0" err="1"/>
              <a:t>attribute</a:t>
            </a:r>
            <a:endParaRPr lang="fr-FR" altLang="fr-FR" sz="1200" i="1" dirty="0"/>
          </a:p>
        </p:txBody>
      </p:sp>
      <p:sp>
        <p:nvSpPr>
          <p:cNvPr id="35" name="Line 25"/>
          <p:cNvSpPr>
            <a:spLocks noChangeShapeType="1"/>
          </p:cNvSpPr>
          <p:nvPr/>
        </p:nvSpPr>
        <p:spPr bwMode="auto">
          <a:xfrm>
            <a:off x="7448549" y="2103435"/>
            <a:ext cx="457201" cy="67747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6" name="Content Placeholder 2"/>
          <p:cNvSpPr txBox="1">
            <a:spLocks/>
          </p:cNvSpPr>
          <p:nvPr/>
        </p:nvSpPr>
        <p:spPr bwMode="auto">
          <a:xfrm>
            <a:off x="1187449" y="4467220"/>
            <a:ext cx="1637505" cy="47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a:t>Collapse / </a:t>
            </a:r>
            <a:r>
              <a:rPr lang="fr-FR" altLang="fr-FR" sz="1200" i="1" dirty="0" err="1"/>
              <a:t>Expand</a:t>
            </a:r>
            <a:r>
              <a:rPr lang="fr-FR" altLang="fr-FR" sz="1200" i="1" dirty="0"/>
              <a:t> of </a:t>
            </a:r>
            <a:r>
              <a:rPr lang="fr-FR" altLang="fr-FR" sz="1200" i="1" dirty="0" err="1"/>
              <a:t>selected</a:t>
            </a:r>
            <a:r>
              <a:rPr lang="fr-FR" altLang="fr-FR" sz="1200" i="1" dirty="0"/>
              <a:t> </a:t>
            </a:r>
            <a:r>
              <a:rPr lang="fr-FR" altLang="fr-FR" sz="1200" i="1" dirty="0" err="1"/>
              <a:t>elements</a:t>
            </a:r>
            <a:endParaRPr lang="fr-FR" altLang="fr-FR" sz="1200" i="1" dirty="0"/>
          </a:p>
        </p:txBody>
      </p:sp>
      <p:sp>
        <p:nvSpPr>
          <p:cNvPr id="37" name="Line 20"/>
          <p:cNvSpPr>
            <a:spLocks noChangeShapeType="1"/>
          </p:cNvSpPr>
          <p:nvPr/>
        </p:nvSpPr>
        <p:spPr bwMode="auto">
          <a:xfrm flipH="1" flipV="1">
            <a:off x="1983183" y="3381374"/>
            <a:ext cx="979092" cy="952498"/>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8" name="Content Placeholder 2"/>
          <p:cNvSpPr txBox="1">
            <a:spLocks/>
          </p:cNvSpPr>
          <p:nvPr/>
        </p:nvSpPr>
        <p:spPr bwMode="auto">
          <a:xfrm>
            <a:off x="2701924" y="4467220"/>
            <a:ext cx="1022349" cy="47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a:t>Display of </a:t>
            </a:r>
            <a:r>
              <a:rPr lang="fr-FR" altLang="fr-FR" sz="1200" i="1" dirty="0" err="1"/>
              <a:t>properties</a:t>
            </a:r>
            <a:endParaRPr lang="fr-FR" altLang="fr-FR" sz="1200" i="1" dirty="0"/>
          </a:p>
        </p:txBody>
      </p:sp>
      <p:sp>
        <p:nvSpPr>
          <p:cNvPr id="39" name="Line 19"/>
          <p:cNvSpPr>
            <a:spLocks noChangeShapeType="1"/>
          </p:cNvSpPr>
          <p:nvPr/>
        </p:nvSpPr>
        <p:spPr bwMode="auto">
          <a:xfrm flipH="1" flipV="1">
            <a:off x="1466847" y="3257545"/>
            <a:ext cx="246065" cy="107633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pic>
        <p:nvPicPr>
          <p:cNvPr id="4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6984" y="5137150"/>
            <a:ext cx="285750" cy="22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1" name="Content Placeholder 2"/>
          <p:cNvSpPr txBox="1">
            <a:spLocks/>
          </p:cNvSpPr>
          <p:nvPr/>
        </p:nvSpPr>
        <p:spPr bwMode="auto">
          <a:xfrm>
            <a:off x="7629525" y="4467220"/>
            <a:ext cx="1254125"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en-US" altLang="fr-FR" sz="1200" i="1" dirty="0"/>
              <a:t>Aggregation of selected elements (in a cube view)</a:t>
            </a:r>
            <a:endParaRPr lang="fr-FR" altLang="fr-FR" sz="1200" i="1" dirty="0"/>
          </a:p>
        </p:txBody>
      </p:sp>
      <p:sp>
        <p:nvSpPr>
          <p:cNvPr id="42" name="Line 25"/>
          <p:cNvSpPr>
            <a:spLocks noChangeShapeType="1"/>
          </p:cNvSpPr>
          <p:nvPr/>
        </p:nvSpPr>
        <p:spPr bwMode="auto">
          <a:xfrm flipH="1" flipV="1">
            <a:off x="8081166" y="4248145"/>
            <a:ext cx="175419" cy="285753"/>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43" name="Rectangle 2"/>
          <p:cNvSpPr>
            <a:spLocks noChangeArrowheads="1"/>
          </p:cNvSpPr>
          <p:nvPr/>
        </p:nvSpPr>
        <p:spPr bwMode="auto">
          <a:xfrm>
            <a:off x="614363" y="98425"/>
            <a:ext cx="8278812"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fr-FR" altLang="fr-FR" dirty="0" err="1"/>
              <a:t>Navigate</a:t>
            </a:r>
            <a:r>
              <a:rPr lang="fr-FR" altLang="fr-FR" dirty="0"/>
              <a:t> in a dimension</a:t>
            </a:r>
          </a:p>
        </p:txBody>
      </p:sp>
      <p:sp>
        <p:nvSpPr>
          <p:cNvPr id="44" name="Content Placeholder 2"/>
          <p:cNvSpPr txBox="1">
            <a:spLocks/>
          </p:cNvSpPr>
          <p:nvPr/>
        </p:nvSpPr>
        <p:spPr bwMode="auto">
          <a:xfrm>
            <a:off x="85725" y="1761331"/>
            <a:ext cx="1476375" cy="379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200" i="1" dirty="0"/>
              <a:t>Display unfolded of all hierarchy</a:t>
            </a:r>
            <a:endParaRPr lang="fr-FR" altLang="fr-FR" sz="1200" i="1" dirty="0"/>
          </a:p>
        </p:txBody>
      </p:sp>
      <p:sp>
        <p:nvSpPr>
          <p:cNvPr id="45" name="Content Placeholder 2"/>
          <p:cNvSpPr txBox="1">
            <a:spLocks/>
          </p:cNvSpPr>
          <p:nvPr/>
        </p:nvSpPr>
        <p:spPr bwMode="auto">
          <a:xfrm>
            <a:off x="14288" y="4467220"/>
            <a:ext cx="1308100" cy="47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spcBef>
                <a:spcPct val="20000"/>
              </a:spcBef>
              <a:buClr>
                <a:srgbClr val="CC0000"/>
              </a:buClr>
              <a:buFont typeface="Wingdings" pitchFamily="2" charset="2"/>
              <a:buNone/>
            </a:pPr>
            <a:r>
              <a:rPr lang="fr-FR" altLang="fr-FR" sz="1200" i="1" dirty="0"/>
              <a:t>Display of parent or </a:t>
            </a:r>
            <a:r>
              <a:rPr lang="fr-FR" altLang="fr-FR" sz="1200" i="1" dirty="0" err="1"/>
              <a:t>child</a:t>
            </a:r>
            <a:endParaRPr lang="fr-FR" altLang="fr-FR" sz="1200" i="1" dirty="0"/>
          </a:p>
        </p:txBody>
      </p:sp>
    </p:spTree>
    <p:extLst>
      <p:ext uri="{BB962C8B-B14F-4D97-AF65-F5344CB8AC3E}">
        <p14:creationId xmlns:p14="http://schemas.microsoft.com/office/powerpoint/2010/main" val="21088651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34</a:t>
            </a:fld>
            <a:r>
              <a:rPr lang="fr-FR" altLang="fr-FR" sz="900" b="0">
                <a:solidFill>
                  <a:schemeClr val="bg1"/>
                </a:solidFill>
              </a:rPr>
              <a:t> •</a:t>
            </a:r>
          </a:p>
        </p:txBody>
      </p:sp>
      <p:sp>
        <p:nvSpPr>
          <p:cNvPr id="115718" name="Rectangle 2"/>
          <p:cNvSpPr>
            <a:spLocks noGrp="1" noChangeArrowheads="1"/>
          </p:cNvSpPr>
          <p:nvPr>
            <p:ph type="title" idx="4294967295"/>
          </p:nvPr>
        </p:nvSpPr>
        <p:spPr>
          <a:xfrm>
            <a:off x="669925" y="-120650"/>
            <a:ext cx="7839075" cy="765175"/>
          </a:xfrm>
        </p:spPr>
        <p:txBody>
          <a:bodyPr/>
          <a:lstStyle/>
          <a:p>
            <a:pPr eaLnBrk="1" hangingPunct="1"/>
            <a:br>
              <a:rPr lang="fr-FR" altLang="fr-FR" sz="2400" dirty="0">
                <a:cs typeface="Arial" pitchFamily="34" charset="0"/>
              </a:rPr>
            </a:br>
            <a:r>
              <a:rPr lang="fr-FR" altLang="fr-FR" sz="2400" dirty="0" err="1"/>
              <a:t>Aggregate</a:t>
            </a:r>
            <a:r>
              <a:rPr lang="fr-FR" altLang="fr-FR" sz="2400" dirty="0"/>
              <a:t> </a:t>
            </a:r>
            <a:r>
              <a:rPr lang="fr-FR" altLang="fr-FR" sz="2400" dirty="0" err="1"/>
              <a:t>elements</a:t>
            </a:r>
            <a:r>
              <a:rPr lang="fr-FR" altLang="fr-FR" sz="2400" dirty="0"/>
              <a:t> in a </a:t>
            </a:r>
            <a:r>
              <a:rPr lang="fr-FR" altLang="fr-FR" sz="2400" dirty="0" err="1"/>
              <a:t>subset</a:t>
            </a:r>
            <a:r>
              <a:rPr lang="fr-FR" altLang="fr-FR" sz="2400" dirty="0"/>
              <a:t> (1/4)</a:t>
            </a:r>
            <a:br>
              <a:rPr lang="fr-FR" altLang="fr-FR" sz="2400" dirty="0"/>
            </a:br>
            <a:endParaRPr lang="fr-FR" altLang="fr-FR" sz="2000" dirty="0">
              <a:cs typeface="Arial" pitchFamily="34" charset="0"/>
            </a:endParaRP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15721" name="Content Placeholder 24"/>
          <p:cNvSpPr>
            <a:spLocks/>
          </p:cNvSpPr>
          <p:nvPr/>
        </p:nvSpPr>
        <p:spPr bwMode="auto">
          <a:xfrm>
            <a:off x="388938" y="885825"/>
            <a:ext cx="8609012" cy="325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00362" name="Content Placeholder 24"/>
          <p:cNvSpPr>
            <a:spLocks/>
          </p:cNvSpPr>
          <p:nvPr/>
        </p:nvSpPr>
        <p:spPr bwMode="auto">
          <a:xfrm>
            <a:off x="460375" y="901700"/>
            <a:ext cx="8609013" cy="475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446088" lvl="1" indent="-174625" algn="l" eaLnBrk="0" hangingPunct="0">
              <a:spcBef>
                <a:spcPct val="10000"/>
              </a:spcBef>
              <a:buClr>
                <a:schemeClr val="accent2"/>
              </a:buClr>
              <a:buSzPct val="90000"/>
              <a:buFont typeface="Wingdings" pitchFamily="2" charset="2"/>
              <a:buChar char="l"/>
              <a:defRPr/>
            </a:pPr>
            <a:endParaRPr lang="en-US" dirty="0">
              <a:solidFill>
                <a:schemeClr val="hlink"/>
              </a:solidFill>
            </a:endParaRPr>
          </a:p>
          <a:p>
            <a:pPr marL="446088" lvl="1" indent="-174625" algn="l" eaLnBrk="0" hangingPunct="0">
              <a:spcBef>
                <a:spcPct val="10000"/>
              </a:spcBef>
              <a:buClr>
                <a:schemeClr val="accent2"/>
              </a:buClr>
              <a:buSzPct val="90000"/>
              <a:defRPr/>
            </a:pPr>
            <a:endParaRPr lang="en-US" sz="2000" b="1" dirty="0">
              <a:solidFill>
                <a:srgbClr val="FF0000"/>
              </a:solidFill>
            </a:endParaRPr>
          </a:p>
          <a:p>
            <a:pPr marL="180975" lvl="1" algn="l" eaLnBrk="0" hangingPunct="0">
              <a:lnSpc>
                <a:spcPct val="90000"/>
              </a:lnSpc>
              <a:spcBef>
                <a:spcPct val="20000"/>
              </a:spcBef>
              <a:buClr>
                <a:srgbClr val="CC0000"/>
              </a:buClr>
              <a:defRPr/>
            </a:pPr>
            <a:r>
              <a:rPr lang="fr-FR" sz="2000" b="1" dirty="0">
                <a:solidFill>
                  <a:srgbClr val="FF0000"/>
                </a:solidFill>
              </a:rPr>
              <a:t>To </a:t>
            </a:r>
            <a:r>
              <a:rPr lang="fr-FR" sz="2000" b="1" dirty="0" err="1">
                <a:solidFill>
                  <a:srgbClr val="FF0000"/>
                </a:solidFill>
              </a:rPr>
              <a:t>aggregate</a:t>
            </a:r>
            <a:r>
              <a:rPr lang="fr-FR" sz="2000" b="1" dirty="0">
                <a:solidFill>
                  <a:srgbClr val="FF0000"/>
                </a:solidFill>
              </a:rPr>
              <a:t> data of </a:t>
            </a:r>
            <a:r>
              <a:rPr lang="fr-FR" sz="2000" b="1" dirty="0" err="1">
                <a:solidFill>
                  <a:srgbClr val="FF0000"/>
                </a:solidFill>
              </a:rPr>
              <a:t>elements</a:t>
            </a:r>
            <a:r>
              <a:rPr lang="fr-FR" sz="2000" b="1" dirty="0">
                <a:solidFill>
                  <a:srgbClr val="FF0000"/>
                </a:solidFill>
              </a:rPr>
              <a:t> of a dimension , </a:t>
            </a:r>
            <a:r>
              <a:rPr lang="fr-FR" sz="2000" b="1" dirty="0" err="1">
                <a:solidFill>
                  <a:srgbClr val="FF0000"/>
                </a:solidFill>
              </a:rPr>
              <a:t>you</a:t>
            </a:r>
            <a:r>
              <a:rPr lang="fr-FR" sz="2000" b="1" dirty="0">
                <a:solidFill>
                  <a:srgbClr val="FF0000"/>
                </a:solidFill>
              </a:rPr>
              <a:t> have </a:t>
            </a:r>
            <a:r>
              <a:rPr lang="fr-FR" sz="2000" b="1" dirty="0" err="1">
                <a:solidFill>
                  <a:srgbClr val="FF0000"/>
                </a:solidFill>
              </a:rPr>
              <a:t>two</a:t>
            </a:r>
            <a:r>
              <a:rPr lang="fr-FR" sz="2000" b="1" dirty="0">
                <a:solidFill>
                  <a:srgbClr val="FF0000"/>
                </a:solidFill>
              </a:rPr>
              <a:t> options :</a:t>
            </a:r>
            <a:endParaRPr lang="en-US" sz="2000" b="1" dirty="0">
              <a:solidFill>
                <a:srgbClr val="FF0000"/>
              </a:solidFill>
            </a:endParaRPr>
          </a:p>
          <a:p>
            <a:pPr marL="446088" lvl="1" indent="-174625" algn="l" eaLnBrk="0" hangingPunct="0">
              <a:spcBef>
                <a:spcPct val="10000"/>
              </a:spcBef>
              <a:buClr>
                <a:schemeClr val="accent2"/>
              </a:buClr>
              <a:buSzPct val="90000"/>
              <a:defRPr/>
            </a:pPr>
            <a:endParaRPr lang="en-US" sz="2400" dirty="0">
              <a:solidFill>
                <a:schemeClr val="accent2"/>
              </a:solidFill>
            </a:endParaRPr>
          </a:p>
          <a:p>
            <a:pPr marL="892175" lvl="2" indent="-173038" algn="l" eaLnBrk="0" hangingPunct="0">
              <a:lnSpc>
                <a:spcPct val="90000"/>
              </a:lnSpc>
              <a:spcBef>
                <a:spcPct val="10000"/>
              </a:spcBef>
              <a:buClr>
                <a:srgbClr val="FF0000"/>
              </a:buClr>
              <a:buSzPct val="90000"/>
              <a:buFont typeface="Wingdings" pitchFamily="2" charset="2"/>
              <a:buChar char="l"/>
              <a:defRPr/>
            </a:pPr>
            <a:r>
              <a:rPr lang="fr-FR" sz="2000" dirty="0" err="1">
                <a:solidFill>
                  <a:schemeClr val="hlink"/>
                </a:solidFill>
              </a:rPr>
              <a:t>Aggregation</a:t>
            </a:r>
            <a:r>
              <a:rPr lang="fr-FR" sz="2000" dirty="0">
                <a:solidFill>
                  <a:schemeClr val="hlink"/>
                </a:solidFill>
              </a:rPr>
              <a:t> </a:t>
            </a:r>
            <a:r>
              <a:rPr lang="fr-FR" sz="2000" dirty="0" err="1">
                <a:solidFill>
                  <a:schemeClr val="hlink"/>
                </a:solidFill>
              </a:rPr>
              <a:t>only</a:t>
            </a:r>
            <a:r>
              <a:rPr lang="fr-FR" sz="2000" dirty="0">
                <a:solidFill>
                  <a:schemeClr val="hlink"/>
                </a:solidFill>
              </a:rPr>
              <a:t> in a cube </a:t>
            </a:r>
            <a:r>
              <a:rPr lang="fr-FR" sz="2000" dirty="0" err="1">
                <a:solidFill>
                  <a:schemeClr val="hlink"/>
                </a:solidFill>
              </a:rPr>
              <a:t>view</a:t>
            </a:r>
            <a:endParaRPr lang="fr-FR" sz="2000" dirty="0">
              <a:solidFill>
                <a:schemeClr val="hlink"/>
              </a:solidFill>
            </a:endParaRPr>
          </a:p>
          <a:p>
            <a:pPr marL="892175" lvl="2" indent="-173038" algn="l" eaLnBrk="0" hangingPunct="0">
              <a:lnSpc>
                <a:spcPct val="90000"/>
              </a:lnSpc>
              <a:spcBef>
                <a:spcPct val="10000"/>
              </a:spcBef>
              <a:buClr>
                <a:schemeClr val="accent2"/>
              </a:buClr>
              <a:buSzPct val="90000"/>
              <a:buFont typeface="Wingdings" pitchFamily="2" charset="2"/>
              <a:buChar char="l"/>
              <a:defRPr/>
            </a:pPr>
            <a:endParaRPr lang="en-US" sz="2000" dirty="0">
              <a:solidFill>
                <a:schemeClr val="hlink"/>
              </a:solidFill>
            </a:endParaRPr>
          </a:p>
          <a:p>
            <a:pPr marL="892175" lvl="2" indent="-173038" algn="l" eaLnBrk="0" hangingPunct="0">
              <a:lnSpc>
                <a:spcPct val="90000"/>
              </a:lnSpc>
              <a:spcBef>
                <a:spcPct val="10000"/>
              </a:spcBef>
              <a:buClr>
                <a:srgbClr val="FF0000"/>
              </a:buClr>
              <a:buSzPct val="90000"/>
              <a:buFont typeface="Wingdings" pitchFamily="2" charset="2"/>
              <a:buChar char="l"/>
              <a:defRPr/>
            </a:pPr>
            <a:r>
              <a:rPr lang="en-US" sz="2000" dirty="0">
                <a:solidFill>
                  <a:schemeClr val="hlink"/>
                </a:solidFill>
              </a:rPr>
              <a:t>Aggregation in a dimension</a:t>
            </a:r>
            <a:endParaRPr lang="en-US" dirty="0">
              <a:solidFill>
                <a:schemeClr val="hlink"/>
              </a:solidFill>
            </a:endParaRPr>
          </a:p>
          <a:p>
            <a:pPr marL="1252538" lvl="3" indent="-174625" algn="l" eaLnBrk="0" hangingPunct="0">
              <a:spcBef>
                <a:spcPct val="10000"/>
              </a:spcBef>
              <a:buClr>
                <a:schemeClr val="accent1"/>
              </a:buClr>
              <a:defRPr/>
            </a:pPr>
            <a:endParaRPr lang="en-US" sz="2800" dirty="0">
              <a:solidFill>
                <a:schemeClr val="accent2"/>
              </a:solidFill>
            </a:endParaRPr>
          </a:p>
          <a:p>
            <a:pPr marL="892175" lvl="2" indent="-173038" algn="l" eaLnBrk="0" hangingPunct="0">
              <a:lnSpc>
                <a:spcPct val="90000"/>
              </a:lnSpc>
              <a:spcBef>
                <a:spcPct val="10000"/>
              </a:spcBef>
              <a:buClr>
                <a:schemeClr val="accent2"/>
              </a:buClr>
              <a:buSzPct val="90000"/>
              <a:buFont typeface="Wingdings" pitchFamily="2" charset="2"/>
              <a:buChar char="l"/>
              <a:defRPr/>
            </a:pPr>
            <a:endParaRPr lang="fr-FR" sz="2000" dirty="0">
              <a:solidFill>
                <a:schemeClr val="hlink"/>
              </a:solidFill>
            </a:endParaRPr>
          </a:p>
          <a:p>
            <a:pPr marL="892175" lvl="2" indent="-173038" algn="l" eaLnBrk="0" hangingPunct="0">
              <a:lnSpc>
                <a:spcPct val="90000"/>
              </a:lnSpc>
              <a:spcBef>
                <a:spcPct val="10000"/>
              </a:spcBef>
              <a:buClr>
                <a:schemeClr val="accent2"/>
              </a:buClr>
              <a:buSzPct val="90000"/>
              <a:buFont typeface="Wingdings" pitchFamily="2" charset="2"/>
              <a:buChar char="l"/>
              <a:defRPr/>
            </a:pPr>
            <a:endParaRPr lang="en-US" sz="2000" dirty="0">
              <a:solidFill>
                <a:schemeClr val="hlink"/>
              </a:solidFill>
            </a:endParaRPr>
          </a:p>
        </p:txBody>
      </p:sp>
    </p:spTree>
    <p:extLst>
      <p:ext uri="{BB962C8B-B14F-4D97-AF65-F5344CB8AC3E}">
        <p14:creationId xmlns:p14="http://schemas.microsoft.com/office/powerpoint/2010/main" val="3642417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35</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15721" name="Content Placeholder 24"/>
          <p:cNvSpPr>
            <a:spLocks/>
          </p:cNvSpPr>
          <p:nvPr/>
        </p:nvSpPr>
        <p:spPr bwMode="auto">
          <a:xfrm>
            <a:off x="388938" y="885825"/>
            <a:ext cx="8609012" cy="325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8" name="Rectangle 2"/>
          <p:cNvSpPr>
            <a:spLocks noChangeArrowheads="1"/>
          </p:cNvSpPr>
          <p:nvPr/>
        </p:nvSpPr>
        <p:spPr bwMode="auto">
          <a:xfrm>
            <a:off x="614363" y="98425"/>
            <a:ext cx="8278812"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fr-FR" altLang="fr-FR" dirty="0" err="1"/>
              <a:t>Aggregate</a:t>
            </a:r>
            <a:r>
              <a:rPr lang="fr-FR" altLang="fr-FR" dirty="0"/>
              <a:t> </a:t>
            </a:r>
            <a:r>
              <a:rPr lang="fr-FR" altLang="fr-FR" dirty="0" err="1"/>
              <a:t>elements</a:t>
            </a:r>
            <a:r>
              <a:rPr lang="fr-FR" altLang="fr-FR" dirty="0"/>
              <a:t> in a </a:t>
            </a:r>
            <a:r>
              <a:rPr lang="fr-FR" altLang="fr-FR" dirty="0" err="1"/>
              <a:t>subset</a:t>
            </a:r>
            <a:r>
              <a:rPr lang="fr-FR" altLang="fr-FR" dirty="0"/>
              <a:t> (2/4)</a:t>
            </a:r>
          </a:p>
        </p:txBody>
      </p:sp>
      <p:sp>
        <p:nvSpPr>
          <p:cNvPr id="9" name="Rectangle 3"/>
          <p:cNvSpPr>
            <a:spLocks noChangeArrowheads="1"/>
          </p:cNvSpPr>
          <p:nvPr/>
        </p:nvSpPr>
        <p:spPr bwMode="auto">
          <a:xfrm>
            <a:off x="661988" y="674688"/>
            <a:ext cx="8312150"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600">
              <a:solidFill>
                <a:schemeClr val="accent2"/>
              </a:solidFill>
            </a:endParaRPr>
          </a:p>
        </p:txBody>
      </p:sp>
      <p:sp>
        <p:nvSpPr>
          <p:cNvPr id="10" name="Rectangle 9"/>
          <p:cNvSpPr/>
          <p:nvPr/>
        </p:nvSpPr>
        <p:spPr>
          <a:xfrm>
            <a:off x="704851" y="1296798"/>
            <a:ext cx="8048624" cy="590931"/>
          </a:xfrm>
          <a:prstGeom prst="rect">
            <a:avLst/>
          </a:prstGeom>
        </p:spPr>
        <p:txBody>
          <a:bodyPr wrap="square">
            <a:spAutoFit/>
          </a:bodyPr>
          <a:lstStyle/>
          <a:p>
            <a:pPr marL="0" lvl="1" algn="l" eaLnBrk="0" hangingPunct="0">
              <a:lnSpc>
                <a:spcPct val="90000"/>
              </a:lnSpc>
              <a:spcBef>
                <a:spcPct val="20000"/>
              </a:spcBef>
              <a:buClr>
                <a:srgbClr val="CC0000"/>
              </a:buClr>
              <a:defRPr/>
            </a:pPr>
            <a:r>
              <a:rPr lang="fr-FR" b="1" dirty="0">
                <a:solidFill>
                  <a:srgbClr val="FF0000"/>
                </a:solidFill>
              </a:rPr>
              <a:t>If </a:t>
            </a:r>
            <a:r>
              <a:rPr lang="fr-FR" b="1" dirty="0" err="1">
                <a:solidFill>
                  <a:srgbClr val="FF0000"/>
                </a:solidFill>
              </a:rPr>
              <a:t>you</a:t>
            </a:r>
            <a:r>
              <a:rPr lang="fr-FR" b="1" dirty="0">
                <a:solidFill>
                  <a:srgbClr val="FF0000"/>
                </a:solidFill>
              </a:rPr>
              <a:t> </a:t>
            </a:r>
            <a:r>
              <a:rPr lang="fr-FR" b="1" dirty="0" err="1">
                <a:solidFill>
                  <a:srgbClr val="FF0000"/>
                </a:solidFill>
              </a:rPr>
              <a:t>only</a:t>
            </a:r>
            <a:r>
              <a:rPr lang="fr-FR" b="1" dirty="0">
                <a:solidFill>
                  <a:srgbClr val="FF0000"/>
                </a:solidFill>
              </a:rPr>
              <a:t> </a:t>
            </a:r>
            <a:r>
              <a:rPr lang="fr-FR" b="1" dirty="0" err="1">
                <a:solidFill>
                  <a:srgbClr val="FF0000"/>
                </a:solidFill>
              </a:rPr>
              <a:t>need</a:t>
            </a:r>
            <a:r>
              <a:rPr lang="fr-FR" b="1" dirty="0">
                <a:solidFill>
                  <a:srgbClr val="FF0000"/>
                </a:solidFill>
              </a:rPr>
              <a:t> </a:t>
            </a:r>
            <a:r>
              <a:rPr lang="fr-FR" b="1" dirty="0" err="1">
                <a:solidFill>
                  <a:srgbClr val="FF0000"/>
                </a:solidFill>
              </a:rPr>
              <a:t>aggregation</a:t>
            </a:r>
            <a:r>
              <a:rPr lang="fr-FR" b="1" dirty="0">
                <a:solidFill>
                  <a:srgbClr val="FF0000"/>
                </a:solidFill>
              </a:rPr>
              <a:t> in a cube </a:t>
            </a:r>
            <a:r>
              <a:rPr lang="fr-FR" b="1" dirty="0" err="1">
                <a:solidFill>
                  <a:srgbClr val="FF0000"/>
                </a:solidFill>
              </a:rPr>
              <a:t>view</a:t>
            </a:r>
            <a:r>
              <a:rPr lang="fr-FR" b="1" dirty="0">
                <a:solidFill>
                  <a:srgbClr val="FF0000"/>
                </a:solidFill>
              </a:rPr>
              <a:t>, </a:t>
            </a:r>
            <a:r>
              <a:rPr lang="fr-FR" b="1" dirty="0" err="1">
                <a:solidFill>
                  <a:srgbClr val="FF0000"/>
                </a:solidFill>
              </a:rPr>
              <a:t>you</a:t>
            </a:r>
            <a:r>
              <a:rPr lang="fr-FR" b="1" dirty="0">
                <a:solidFill>
                  <a:srgbClr val="FF0000"/>
                </a:solidFill>
              </a:rPr>
              <a:t> </a:t>
            </a:r>
            <a:r>
              <a:rPr lang="fr-FR" b="1" dirty="0" err="1">
                <a:solidFill>
                  <a:srgbClr val="FF0000"/>
                </a:solidFill>
              </a:rPr>
              <a:t>can</a:t>
            </a:r>
            <a:r>
              <a:rPr lang="fr-FR" b="1" dirty="0">
                <a:solidFill>
                  <a:srgbClr val="FF0000"/>
                </a:solidFill>
              </a:rPr>
              <a:t> use the </a:t>
            </a:r>
            <a:r>
              <a:rPr lang="fr-FR" b="1" dirty="0" err="1">
                <a:solidFill>
                  <a:srgbClr val="FF0000"/>
                </a:solidFill>
              </a:rPr>
              <a:t>button</a:t>
            </a:r>
            <a:r>
              <a:rPr lang="fr-FR" b="1" dirty="0">
                <a:solidFill>
                  <a:srgbClr val="FF0000"/>
                </a:solidFill>
              </a:rPr>
              <a:t> « </a:t>
            </a:r>
            <a:r>
              <a:rPr lang="fr-FR" b="1" dirty="0" err="1">
                <a:solidFill>
                  <a:srgbClr val="FF0000"/>
                </a:solidFill>
              </a:rPr>
              <a:t>Rollup</a:t>
            </a:r>
            <a:r>
              <a:rPr lang="fr-FR" b="1" dirty="0">
                <a:solidFill>
                  <a:srgbClr val="FF0000"/>
                </a:solidFill>
              </a:rPr>
              <a:t> » </a:t>
            </a:r>
          </a:p>
        </p:txBody>
      </p:sp>
      <p:pic>
        <p:nvPicPr>
          <p:cNvPr id="1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339" y="2024063"/>
            <a:ext cx="4200525" cy="18945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4139" y="2052638"/>
            <a:ext cx="3446145" cy="20231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Rounded Rectangle 7"/>
          <p:cNvSpPr/>
          <p:nvPr/>
        </p:nvSpPr>
        <p:spPr bwMode="auto">
          <a:xfrm>
            <a:off x="670720" y="674688"/>
            <a:ext cx="7436224" cy="457201"/>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marL="266700" lvl="2" indent="-266700" algn="l" eaLnBrk="0" hangingPunct="0">
              <a:lnSpc>
                <a:spcPct val="90000"/>
              </a:lnSpc>
              <a:spcBef>
                <a:spcPct val="10000"/>
              </a:spcBef>
              <a:buClr>
                <a:srgbClr val="FF0000"/>
              </a:buClr>
              <a:buSzPct val="90000"/>
              <a:buFont typeface="Wingdings" pitchFamily="2" charset="2"/>
              <a:buChar char="l"/>
              <a:defRPr/>
            </a:pPr>
            <a:r>
              <a:rPr lang="fr-FR" sz="2000" dirty="0" err="1">
                <a:solidFill>
                  <a:schemeClr val="hlink"/>
                </a:solidFill>
              </a:rPr>
              <a:t>Aggregation</a:t>
            </a:r>
            <a:r>
              <a:rPr lang="fr-FR" sz="2000" dirty="0">
                <a:solidFill>
                  <a:schemeClr val="hlink"/>
                </a:solidFill>
              </a:rPr>
              <a:t> </a:t>
            </a:r>
            <a:r>
              <a:rPr lang="fr-FR" sz="2000" dirty="0" err="1">
                <a:solidFill>
                  <a:schemeClr val="hlink"/>
                </a:solidFill>
              </a:rPr>
              <a:t>only</a:t>
            </a:r>
            <a:r>
              <a:rPr lang="fr-FR" sz="2000" dirty="0">
                <a:solidFill>
                  <a:schemeClr val="hlink"/>
                </a:solidFill>
              </a:rPr>
              <a:t> in a cube </a:t>
            </a:r>
            <a:r>
              <a:rPr lang="fr-FR" sz="2000" dirty="0" err="1">
                <a:solidFill>
                  <a:schemeClr val="hlink"/>
                </a:solidFill>
              </a:rPr>
              <a:t>view</a:t>
            </a:r>
            <a:endParaRPr lang="fr-FR" sz="2000" dirty="0">
              <a:solidFill>
                <a:schemeClr val="hlink"/>
              </a:solidFill>
            </a:endParaRPr>
          </a:p>
        </p:txBody>
      </p:sp>
    </p:spTree>
    <p:extLst>
      <p:ext uri="{BB962C8B-B14F-4D97-AF65-F5344CB8AC3E}">
        <p14:creationId xmlns:p14="http://schemas.microsoft.com/office/powerpoint/2010/main" val="2657496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36</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15721" name="Content Placeholder 24"/>
          <p:cNvSpPr>
            <a:spLocks/>
          </p:cNvSpPr>
          <p:nvPr/>
        </p:nvSpPr>
        <p:spPr bwMode="auto">
          <a:xfrm>
            <a:off x="388938" y="885825"/>
            <a:ext cx="8609012" cy="325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9" name="Rectangle 3"/>
          <p:cNvSpPr>
            <a:spLocks noChangeArrowheads="1"/>
          </p:cNvSpPr>
          <p:nvPr/>
        </p:nvSpPr>
        <p:spPr bwMode="auto">
          <a:xfrm>
            <a:off x="661988" y="674688"/>
            <a:ext cx="8312150"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600">
              <a:solidFill>
                <a:schemeClr val="accent2"/>
              </a:solidFill>
            </a:endParaRPr>
          </a:p>
        </p:txBody>
      </p:sp>
      <p:sp>
        <p:nvSpPr>
          <p:cNvPr id="14" name="Rectangle 2"/>
          <p:cNvSpPr>
            <a:spLocks noChangeArrowheads="1"/>
          </p:cNvSpPr>
          <p:nvPr/>
        </p:nvSpPr>
        <p:spPr bwMode="auto">
          <a:xfrm>
            <a:off x="614363" y="98425"/>
            <a:ext cx="8278812"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fr-FR" altLang="fr-FR" dirty="0" err="1"/>
              <a:t>Aggregate</a:t>
            </a:r>
            <a:r>
              <a:rPr lang="fr-FR" altLang="fr-FR" dirty="0"/>
              <a:t> </a:t>
            </a:r>
            <a:r>
              <a:rPr lang="fr-FR" altLang="fr-FR" dirty="0" err="1"/>
              <a:t>elements</a:t>
            </a:r>
            <a:r>
              <a:rPr lang="fr-FR" altLang="fr-FR" dirty="0"/>
              <a:t> in a </a:t>
            </a:r>
            <a:r>
              <a:rPr lang="fr-FR" altLang="fr-FR" dirty="0" err="1"/>
              <a:t>subset</a:t>
            </a:r>
            <a:r>
              <a:rPr lang="fr-FR" altLang="fr-FR" dirty="0"/>
              <a:t> (3/4)</a:t>
            </a:r>
          </a:p>
        </p:txBody>
      </p:sp>
      <p:sp>
        <p:nvSpPr>
          <p:cNvPr id="15" name="Rectangle 14"/>
          <p:cNvSpPr/>
          <p:nvPr/>
        </p:nvSpPr>
        <p:spPr>
          <a:xfrm>
            <a:off x="704851" y="1211203"/>
            <a:ext cx="7821612" cy="341632"/>
          </a:xfrm>
          <a:prstGeom prst="rect">
            <a:avLst/>
          </a:prstGeom>
        </p:spPr>
        <p:txBody>
          <a:bodyPr wrap="square">
            <a:spAutoFit/>
          </a:bodyPr>
          <a:lstStyle/>
          <a:p>
            <a:pPr marL="0" lvl="1" algn="l" eaLnBrk="0" hangingPunct="0">
              <a:lnSpc>
                <a:spcPct val="90000"/>
              </a:lnSpc>
              <a:spcBef>
                <a:spcPct val="20000"/>
              </a:spcBef>
              <a:buClr>
                <a:srgbClr val="CC0000"/>
              </a:buClr>
              <a:defRPr/>
            </a:pPr>
            <a:r>
              <a:rPr lang="fr-FR" b="1" dirty="0">
                <a:solidFill>
                  <a:srgbClr val="FF0000"/>
                </a:solidFill>
              </a:rPr>
              <a:t>If </a:t>
            </a:r>
            <a:r>
              <a:rPr lang="fr-FR" b="1" dirty="0" err="1">
                <a:solidFill>
                  <a:srgbClr val="FF0000"/>
                </a:solidFill>
              </a:rPr>
              <a:t>you</a:t>
            </a:r>
            <a:r>
              <a:rPr lang="fr-FR" b="1" dirty="0">
                <a:solidFill>
                  <a:srgbClr val="FF0000"/>
                </a:solidFill>
              </a:rPr>
              <a:t> </a:t>
            </a:r>
            <a:r>
              <a:rPr lang="fr-FR" b="1" dirty="0" err="1">
                <a:solidFill>
                  <a:srgbClr val="FF0000"/>
                </a:solidFill>
              </a:rPr>
              <a:t>need</a:t>
            </a:r>
            <a:r>
              <a:rPr lang="fr-FR" b="1" dirty="0">
                <a:solidFill>
                  <a:srgbClr val="FF0000"/>
                </a:solidFill>
              </a:rPr>
              <a:t> to use the </a:t>
            </a:r>
            <a:r>
              <a:rPr lang="fr-FR" b="1" dirty="0" err="1">
                <a:solidFill>
                  <a:srgbClr val="FF0000"/>
                </a:solidFill>
              </a:rPr>
              <a:t>aggregation</a:t>
            </a:r>
            <a:r>
              <a:rPr lang="fr-FR" b="1" dirty="0">
                <a:solidFill>
                  <a:srgbClr val="FF0000"/>
                </a:solidFill>
              </a:rPr>
              <a:t> in </a:t>
            </a:r>
            <a:r>
              <a:rPr lang="fr-FR" b="1" dirty="0" err="1">
                <a:solidFill>
                  <a:srgbClr val="FF0000"/>
                </a:solidFill>
              </a:rPr>
              <a:t>many</a:t>
            </a:r>
            <a:r>
              <a:rPr lang="fr-FR" b="1" dirty="0">
                <a:solidFill>
                  <a:srgbClr val="FF0000"/>
                </a:solidFill>
              </a:rPr>
              <a:t> </a:t>
            </a:r>
            <a:r>
              <a:rPr lang="fr-FR" b="1" dirty="0" err="1">
                <a:solidFill>
                  <a:srgbClr val="FF0000"/>
                </a:solidFill>
              </a:rPr>
              <a:t>views</a:t>
            </a:r>
            <a:r>
              <a:rPr lang="fr-FR" b="1" dirty="0">
                <a:solidFill>
                  <a:srgbClr val="FF0000"/>
                </a:solidFill>
              </a:rPr>
              <a:t> or reports</a:t>
            </a:r>
          </a:p>
        </p:txBody>
      </p:sp>
      <p:sp>
        <p:nvSpPr>
          <p:cNvPr id="16" name="Heptagon 13"/>
          <p:cNvSpPr>
            <a:spLocks noChangeArrowheads="1"/>
          </p:cNvSpPr>
          <p:nvPr/>
        </p:nvSpPr>
        <p:spPr bwMode="auto">
          <a:xfrm>
            <a:off x="823121" y="1653561"/>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1</a:t>
            </a:r>
          </a:p>
        </p:txBody>
      </p:sp>
      <p:pic>
        <p:nvPicPr>
          <p:cNvPr id="17"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9515" y="2010035"/>
            <a:ext cx="3741420" cy="14325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Rounded Rectangle 7"/>
          <p:cNvSpPr/>
          <p:nvPr/>
        </p:nvSpPr>
        <p:spPr bwMode="auto">
          <a:xfrm>
            <a:off x="670720" y="674688"/>
            <a:ext cx="7436224" cy="457201"/>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marL="266700" lvl="2" indent="-266700" algn="l" eaLnBrk="0" hangingPunct="0">
              <a:lnSpc>
                <a:spcPct val="90000"/>
              </a:lnSpc>
              <a:spcBef>
                <a:spcPct val="10000"/>
              </a:spcBef>
              <a:buClr>
                <a:srgbClr val="FF0000"/>
              </a:buClr>
              <a:buSzPct val="90000"/>
              <a:buFont typeface="Wingdings" pitchFamily="2" charset="2"/>
              <a:buChar char="l"/>
              <a:defRPr/>
            </a:pPr>
            <a:r>
              <a:rPr lang="fr-FR" sz="2000" dirty="0" err="1">
                <a:solidFill>
                  <a:schemeClr val="hlink"/>
                </a:solidFill>
              </a:rPr>
              <a:t>Aggregation</a:t>
            </a:r>
            <a:r>
              <a:rPr lang="fr-FR" sz="2000" dirty="0">
                <a:solidFill>
                  <a:schemeClr val="hlink"/>
                </a:solidFill>
              </a:rPr>
              <a:t> </a:t>
            </a:r>
            <a:r>
              <a:rPr lang="en-US" sz="2000" dirty="0">
                <a:solidFill>
                  <a:schemeClr val="hlink"/>
                </a:solidFill>
              </a:rPr>
              <a:t>in a dimension</a:t>
            </a:r>
          </a:p>
          <a:p>
            <a:pPr marL="266700" lvl="2" indent="-266700" algn="l" eaLnBrk="0" hangingPunct="0">
              <a:lnSpc>
                <a:spcPct val="90000"/>
              </a:lnSpc>
              <a:spcBef>
                <a:spcPct val="10000"/>
              </a:spcBef>
              <a:buClr>
                <a:srgbClr val="FF0000"/>
              </a:buClr>
              <a:buSzPct val="90000"/>
              <a:buFont typeface="Wingdings" pitchFamily="2" charset="2"/>
              <a:buChar char="l"/>
              <a:defRPr/>
            </a:pPr>
            <a:endParaRPr lang="fr-FR" sz="2000" dirty="0">
              <a:solidFill>
                <a:schemeClr val="hlink"/>
              </a:solidFill>
            </a:endParaRPr>
          </a:p>
        </p:txBody>
      </p:sp>
      <p:sp>
        <p:nvSpPr>
          <p:cNvPr id="19" name="Rectangle 18"/>
          <p:cNvSpPr/>
          <p:nvPr/>
        </p:nvSpPr>
        <p:spPr>
          <a:xfrm>
            <a:off x="1042283" y="1602245"/>
            <a:ext cx="6311017" cy="369332"/>
          </a:xfrm>
          <a:prstGeom prst="rect">
            <a:avLst/>
          </a:prstGeom>
        </p:spPr>
        <p:txBody>
          <a:bodyPr wrap="square">
            <a:spAutoFit/>
          </a:bodyPr>
          <a:lstStyle/>
          <a:p>
            <a:pPr algn="l"/>
            <a:r>
              <a:rPr lang="fr-FR" b="1" dirty="0" err="1">
                <a:solidFill>
                  <a:srgbClr val="FF0000"/>
                </a:solidFill>
              </a:rPr>
              <a:t>Create</a:t>
            </a:r>
            <a:r>
              <a:rPr lang="fr-FR" b="1" dirty="0">
                <a:solidFill>
                  <a:srgbClr val="FF0000"/>
                </a:solidFill>
              </a:rPr>
              <a:t> a first </a:t>
            </a:r>
            <a:r>
              <a:rPr lang="fr-FR" b="1" dirty="0" err="1">
                <a:solidFill>
                  <a:srgbClr val="FF0000"/>
                </a:solidFill>
              </a:rPr>
              <a:t>subset</a:t>
            </a:r>
            <a:r>
              <a:rPr lang="fr-FR" b="1" dirty="0">
                <a:solidFill>
                  <a:srgbClr val="FF0000"/>
                </a:solidFill>
              </a:rPr>
              <a:t> </a:t>
            </a:r>
            <a:r>
              <a:rPr lang="fr-FR" b="1" dirty="0" err="1">
                <a:solidFill>
                  <a:srgbClr val="FF0000"/>
                </a:solidFill>
              </a:rPr>
              <a:t>with</a:t>
            </a:r>
            <a:r>
              <a:rPr lang="fr-FR" b="1" dirty="0">
                <a:solidFill>
                  <a:srgbClr val="FF0000"/>
                </a:solidFill>
              </a:rPr>
              <a:t> </a:t>
            </a:r>
            <a:r>
              <a:rPr lang="fr-FR" b="1" dirty="0" err="1">
                <a:solidFill>
                  <a:srgbClr val="FF0000"/>
                </a:solidFill>
              </a:rPr>
              <a:t>selected</a:t>
            </a:r>
            <a:r>
              <a:rPr lang="fr-FR" b="1" dirty="0">
                <a:solidFill>
                  <a:srgbClr val="FF0000"/>
                </a:solidFill>
              </a:rPr>
              <a:t> </a:t>
            </a:r>
            <a:r>
              <a:rPr lang="fr-FR" b="1" dirty="0" err="1">
                <a:solidFill>
                  <a:srgbClr val="FF0000"/>
                </a:solidFill>
              </a:rPr>
              <a:t>elements</a:t>
            </a:r>
            <a:endParaRPr lang="fr-FR" dirty="0"/>
          </a:p>
        </p:txBody>
      </p:sp>
      <p:sp>
        <p:nvSpPr>
          <p:cNvPr id="20" name="Rectangle 19"/>
          <p:cNvSpPr/>
          <p:nvPr/>
        </p:nvSpPr>
        <p:spPr bwMode="auto">
          <a:xfrm>
            <a:off x="1457325" y="2362200"/>
            <a:ext cx="217488" cy="219751"/>
          </a:xfrm>
          <a:prstGeom prst="rect">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21" name="Rectangle 20"/>
          <p:cNvSpPr/>
          <p:nvPr/>
        </p:nvSpPr>
        <p:spPr bwMode="auto">
          <a:xfrm>
            <a:off x="1869283" y="2353352"/>
            <a:ext cx="1569242" cy="210226"/>
          </a:xfrm>
          <a:prstGeom prst="rect">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22" name="Heptagon 13"/>
          <p:cNvSpPr>
            <a:spLocks noChangeArrowheads="1"/>
          </p:cNvSpPr>
          <p:nvPr/>
        </p:nvSpPr>
        <p:spPr bwMode="auto">
          <a:xfrm>
            <a:off x="823121" y="3644286"/>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2</a:t>
            </a:r>
          </a:p>
        </p:txBody>
      </p:sp>
      <p:sp>
        <p:nvSpPr>
          <p:cNvPr id="23" name="Rectangle 22"/>
          <p:cNvSpPr/>
          <p:nvPr/>
        </p:nvSpPr>
        <p:spPr>
          <a:xfrm>
            <a:off x="1042283" y="3592970"/>
            <a:ext cx="6311017" cy="369332"/>
          </a:xfrm>
          <a:prstGeom prst="rect">
            <a:avLst/>
          </a:prstGeom>
        </p:spPr>
        <p:txBody>
          <a:bodyPr wrap="square">
            <a:spAutoFit/>
          </a:bodyPr>
          <a:lstStyle/>
          <a:p>
            <a:pPr algn="l"/>
            <a:r>
              <a:rPr lang="fr-FR" b="1" dirty="0" err="1">
                <a:solidFill>
                  <a:srgbClr val="FF0000"/>
                </a:solidFill>
              </a:rPr>
              <a:t>Clear</a:t>
            </a:r>
            <a:r>
              <a:rPr lang="fr-FR" b="1" dirty="0">
                <a:solidFill>
                  <a:srgbClr val="FF0000"/>
                </a:solidFill>
              </a:rPr>
              <a:t> all </a:t>
            </a:r>
            <a:r>
              <a:rPr lang="fr-FR" b="1" dirty="0" err="1">
                <a:solidFill>
                  <a:srgbClr val="FF0000"/>
                </a:solidFill>
              </a:rPr>
              <a:t>elements</a:t>
            </a:r>
            <a:r>
              <a:rPr lang="fr-FR" b="1" dirty="0">
                <a:solidFill>
                  <a:srgbClr val="FF0000"/>
                </a:solidFill>
              </a:rPr>
              <a:t> of the dimension</a:t>
            </a:r>
            <a:endParaRPr lang="fr-FR" dirty="0"/>
          </a:p>
        </p:txBody>
      </p:sp>
      <p:pic>
        <p:nvPicPr>
          <p:cNvPr id="2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2283" y="4086901"/>
            <a:ext cx="4648200" cy="1847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5" name="Rectangle 24"/>
          <p:cNvSpPr/>
          <p:nvPr/>
        </p:nvSpPr>
        <p:spPr bwMode="auto">
          <a:xfrm>
            <a:off x="5162550" y="4514850"/>
            <a:ext cx="217488" cy="219751"/>
          </a:xfrm>
          <a:prstGeom prst="rect">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114310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arn(inVertical)">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37</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pic>
        <p:nvPicPr>
          <p:cNvPr id="26" name="Image 25"/>
          <p:cNvPicPr/>
          <p:nvPr/>
        </p:nvPicPr>
        <p:blipFill rotWithShape="1">
          <a:blip r:embed="rId2"/>
          <a:srcRect l="64704" t="28824" r="20105" b="40667"/>
          <a:stretch/>
        </p:blipFill>
        <p:spPr bwMode="auto">
          <a:xfrm>
            <a:off x="678844" y="1725989"/>
            <a:ext cx="3929380" cy="2092307"/>
          </a:xfrm>
          <a:prstGeom prst="rect">
            <a:avLst/>
          </a:prstGeom>
          <a:ln>
            <a:noFill/>
          </a:ln>
          <a:extLst>
            <a:ext uri="{53640926-AAD7-44D8-BBD7-CCE9431645EC}">
              <a14:shadowObscured xmlns:a14="http://schemas.microsoft.com/office/drawing/2010/main"/>
            </a:ext>
          </a:extLst>
        </p:spPr>
      </p:pic>
      <p:sp>
        <p:nvSpPr>
          <p:cNvPr id="27" name="Rectangle 3"/>
          <p:cNvSpPr>
            <a:spLocks noChangeArrowheads="1"/>
          </p:cNvSpPr>
          <p:nvPr/>
        </p:nvSpPr>
        <p:spPr bwMode="auto">
          <a:xfrm>
            <a:off x="661988" y="674688"/>
            <a:ext cx="8312150"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20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800">
              <a:solidFill>
                <a:schemeClr val="accent2"/>
              </a:solidFill>
            </a:endParaRPr>
          </a:p>
          <a:p>
            <a:pPr>
              <a:lnSpc>
                <a:spcPct val="90000"/>
              </a:lnSpc>
            </a:pPr>
            <a:endParaRPr lang="fr-FR" altLang="fr-FR" sz="1600">
              <a:solidFill>
                <a:schemeClr val="accent2"/>
              </a:solidFill>
            </a:endParaRPr>
          </a:p>
        </p:txBody>
      </p:sp>
      <p:sp>
        <p:nvSpPr>
          <p:cNvPr id="28" name="Rounded Rectangle 7"/>
          <p:cNvSpPr/>
          <p:nvPr/>
        </p:nvSpPr>
        <p:spPr bwMode="auto">
          <a:xfrm>
            <a:off x="670720" y="674688"/>
            <a:ext cx="7436224" cy="457201"/>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marL="266700" lvl="2" indent="-266700" algn="l" eaLnBrk="0" hangingPunct="0">
              <a:lnSpc>
                <a:spcPct val="90000"/>
              </a:lnSpc>
              <a:spcBef>
                <a:spcPct val="10000"/>
              </a:spcBef>
              <a:buClr>
                <a:srgbClr val="FF0000"/>
              </a:buClr>
              <a:buSzPct val="90000"/>
              <a:buFont typeface="Wingdings" pitchFamily="2" charset="2"/>
              <a:buChar char="l"/>
              <a:defRPr/>
            </a:pPr>
            <a:r>
              <a:rPr lang="fr-FR" sz="2000" dirty="0" err="1">
                <a:solidFill>
                  <a:schemeClr val="hlink"/>
                </a:solidFill>
              </a:rPr>
              <a:t>Aggregation</a:t>
            </a:r>
            <a:r>
              <a:rPr lang="fr-FR" sz="2000" dirty="0">
                <a:solidFill>
                  <a:schemeClr val="hlink"/>
                </a:solidFill>
              </a:rPr>
              <a:t> </a:t>
            </a:r>
            <a:r>
              <a:rPr lang="en-US" sz="2000" dirty="0">
                <a:solidFill>
                  <a:schemeClr val="hlink"/>
                </a:solidFill>
              </a:rPr>
              <a:t>in a dimension</a:t>
            </a:r>
          </a:p>
          <a:p>
            <a:pPr marL="266700" lvl="2" indent="-266700" algn="l" eaLnBrk="0" hangingPunct="0">
              <a:lnSpc>
                <a:spcPct val="90000"/>
              </a:lnSpc>
              <a:spcBef>
                <a:spcPct val="10000"/>
              </a:spcBef>
              <a:buClr>
                <a:srgbClr val="FF0000"/>
              </a:buClr>
              <a:buSzPct val="90000"/>
              <a:buFont typeface="Wingdings" pitchFamily="2" charset="2"/>
              <a:buChar char="l"/>
              <a:defRPr/>
            </a:pPr>
            <a:endParaRPr lang="fr-FR" sz="2000" dirty="0">
              <a:solidFill>
                <a:schemeClr val="hlink"/>
              </a:solidFill>
            </a:endParaRPr>
          </a:p>
        </p:txBody>
      </p:sp>
      <p:sp>
        <p:nvSpPr>
          <p:cNvPr id="29" name="Rectangle 28"/>
          <p:cNvSpPr/>
          <p:nvPr/>
        </p:nvSpPr>
        <p:spPr>
          <a:xfrm>
            <a:off x="1102708" y="1181360"/>
            <a:ext cx="6572248" cy="590931"/>
          </a:xfrm>
          <a:prstGeom prst="rect">
            <a:avLst/>
          </a:prstGeom>
        </p:spPr>
        <p:txBody>
          <a:bodyPr wrap="square">
            <a:spAutoFit/>
          </a:bodyPr>
          <a:lstStyle/>
          <a:p>
            <a:pPr marL="0" lvl="1" algn="l" eaLnBrk="0" hangingPunct="0">
              <a:lnSpc>
                <a:spcPct val="90000"/>
              </a:lnSpc>
              <a:spcBef>
                <a:spcPct val="20000"/>
              </a:spcBef>
              <a:buClr>
                <a:srgbClr val="CC0000"/>
              </a:buClr>
              <a:defRPr/>
            </a:pPr>
            <a:r>
              <a:rPr lang="fr-FR" b="1" dirty="0" err="1">
                <a:solidFill>
                  <a:srgbClr val="FF0000"/>
                </a:solidFill>
              </a:rPr>
              <a:t>Create</a:t>
            </a:r>
            <a:r>
              <a:rPr lang="fr-FR" b="1" dirty="0">
                <a:solidFill>
                  <a:srgbClr val="FF0000"/>
                </a:solidFill>
              </a:rPr>
              <a:t> a new </a:t>
            </a:r>
            <a:r>
              <a:rPr lang="fr-FR" b="1" dirty="0" err="1">
                <a:solidFill>
                  <a:srgbClr val="FF0000"/>
                </a:solidFill>
              </a:rPr>
              <a:t>subset</a:t>
            </a:r>
            <a:r>
              <a:rPr lang="fr-FR" b="1" dirty="0">
                <a:solidFill>
                  <a:srgbClr val="FF0000"/>
                </a:solidFill>
              </a:rPr>
              <a:t> by </a:t>
            </a:r>
            <a:r>
              <a:rPr lang="fr-FR" b="1" dirty="0" err="1">
                <a:solidFill>
                  <a:srgbClr val="FF0000"/>
                </a:solidFill>
              </a:rPr>
              <a:t>inserting</a:t>
            </a:r>
            <a:r>
              <a:rPr lang="fr-FR" b="1" dirty="0">
                <a:solidFill>
                  <a:srgbClr val="FF0000"/>
                </a:solidFill>
              </a:rPr>
              <a:t> an </a:t>
            </a:r>
            <a:r>
              <a:rPr lang="fr-FR" b="1" dirty="0" err="1">
                <a:solidFill>
                  <a:srgbClr val="FF0000"/>
                </a:solidFill>
              </a:rPr>
              <a:t>existing</a:t>
            </a:r>
            <a:r>
              <a:rPr lang="fr-FR" b="1" dirty="0">
                <a:solidFill>
                  <a:srgbClr val="FF0000"/>
                </a:solidFill>
              </a:rPr>
              <a:t> </a:t>
            </a:r>
            <a:r>
              <a:rPr lang="fr-FR" b="1" dirty="0" err="1">
                <a:solidFill>
                  <a:srgbClr val="FF0000"/>
                </a:solidFill>
              </a:rPr>
              <a:t>subset</a:t>
            </a:r>
            <a:r>
              <a:rPr lang="fr-FR" b="1" dirty="0">
                <a:solidFill>
                  <a:srgbClr val="FF0000"/>
                </a:solidFill>
              </a:rPr>
              <a:t> (Edit &gt; Insert </a:t>
            </a:r>
            <a:r>
              <a:rPr lang="fr-FR" b="1" dirty="0" err="1">
                <a:solidFill>
                  <a:srgbClr val="FF0000"/>
                </a:solidFill>
              </a:rPr>
              <a:t>Subset</a:t>
            </a:r>
            <a:r>
              <a:rPr lang="fr-FR" b="1" dirty="0">
                <a:solidFill>
                  <a:srgbClr val="FF0000"/>
                </a:solidFill>
              </a:rPr>
              <a:t>…)</a:t>
            </a:r>
          </a:p>
        </p:txBody>
      </p:sp>
      <p:sp>
        <p:nvSpPr>
          <p:cNvPr id="30" name="Heptagon 13"/>
          <p:cNvSpPr>
            <a:spLocks noChangeArrowheads="1"/>
          </p:cNvSpPr>
          <p:nvPr/>
        </p:nvSpPr>
        <p:spPr bwMode="auto">
          <a:xfrm>
            <a:off x="678844" y="1233193"/>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3</a:t>
            </a:r>
          </a:p>
        </p:txBody>
      </p:sp>
      <p:sp>
        <p:nvSpPr>
          <p:cNvPr id="31" name="Rectangle 30"/>
          <p:cNvSpPr/>
          <p:nvPr/>
        </p:nvSpPr>
        <p:spPr bwMode="auto">
          <a:xfrm>
            <a:off x="1105090" y="1880559"/>
            <a:ext cx="217488" cy="219751"/>
          </a:xfrm>
          <a:prstGeom prst="rect">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32" name="Rectangle 31"/>
          <p:cNvSpPr/>
          <p:nvPr/>
        </p:nvSpPr>
        <p:spPr bwMode="auto">
          <a:xfrm>
            <a:off x="1211450" y="3474077"/>
            <a:ext cx="1567655" cy="219751"/>
          </a:xfrm>
          <a:prstGeom prst="rect">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pic>
        <p:nvPicPr>
          <p:cNvPr id="33" name="Image 32"/>
          <p:cNvPicPr/>
          <p:nvPr/>
        </p:nvPicPr>
        <p:blipFill rotWithShape="1">
          <a:blip r:embed="rId3"/>
          <a:srcRect l="66362" t="31875" r="18775" b="47472"/>
          <a:stretch/>
        </p:blipFill>
        <p:spPr bwMode="auto">
          <a:xfrm>
            <a:off x="506602" y="4315987"/>
            <a:ext cx="4130040" cy="1613920"/>
          </a:xfrm>
          <a:prstGeom prst="rect">
            <a:avLst/>
          </a:prstGeom>
          <a:ln>
            <a:noFill/>
          </a:ln>
          <a:extLst>
            <a:ext uri="{53640926-AAD7-44D8-BBD7-CCE9431645EC}">
              <a14:shadowObscured xmlns:a14="http://schemas.microsoft.com/office/drawing/2010/main"/>
            </a:ext>
          </a:extLst>
        </p:spPr>
      </p:pic>
      <p:sp>
        <p:nvSpPr>
          <p:cNvPr id="34" name="Rectangle 33"/>
          <p:cNvSpPr/>
          <p:nvPr/>
        </p:nvSpPr>
        <p:spPr>
          <a:xfrm>
            <a:off x="1102708" y="3857885"/>
            <a:ext cx="6572248" cy="341632"/>
          </a:xfrm>
          <a:prstGeom prst="rect">
            <a:avLst/>
          </a:prstGeom>
        </p:spPr>
        <p:txBody>
          <a:bodyPr wrap="square">
            <a:spAutoFit/>
          </a:bodyPr>
          <a:lstStyle/>
          <a:p>
            <a:pPr marL="0" lvl="1" algn="l" eaLnBrk="0" hangingPunct="0">
              <a:lnSpc>
                <a:spcPct val="90000"/>
              </a:lnSpc>
              <a:spcBef>
                <a:spcPct val="20000"/>
              </a:spcBef>
              <a:buClr>
                <a:srgbClr val="CC0000"/>
              </a:buClr>
              <a:defRPr/>
            </a:pPr>
            <a:r>
              <a:rPr lang="fr-FR" b="1" dirty="0">
                <a:solidFill>
                  <a:srgbClr val="FF0000"/>
                </a:solidFill>
              </a:rPr>
              <a:t>Select the </a:t>
            </a:r>
            <a:r>
              <a:rPr lang="fr-FR" b="1" dirty="0" err="1">
                <a:solidFill>
                  <a:srgbClr val="FF0000"/>
                </a:solidFill>
              </a:rPr>
              <a:t>subset</a:t>
            </a:r>
            <a:r>
              <a:rPr lang="fr-FR" b="1" dirty="0">
                <a:solidFill>
                  <a:srgbClr val="FF0000"/>
                </a:solidFill>
              </a:rPr>
              <a:t> </a:t>
            </a:r>
            <a:r>
              <a:rPr lang="fr-FR" b="1" dirty="0" err="1">
                <a:solidFill>
                  <a:srgbClr val="FF0000"/>
                </a:solidFill>
              </a:rPr>
              <a:t>previously</a:t>
            </a:r>
            <a:r>
              <a:rPr lang="fr-FR" b="1" dirty="0">
                <a:solidFill>
                  <a:srgbClr val="FF0000"/>
                </a:solidFill>
              </a:rPr>
              <a:t> </a:t>
            </a:r>
            <a:r>
              <a:rPr lang="fr-FR" b="1" dirty="0" err="1">
                <a:solidFill>
                  <a:srgbClr val="FF0000"/>
                </a:solidFill>
              </a:rPr>
              <a:t>created</a:t>
            </a:r>
            <a:r>
              <a:rPr lang="fr-FR" b="1" dirty="0">
                <a:solidFill>
                  <a:srgbClr val="FF0000"/>
                </a:solidFill>
              </a:rPr>
              <a:t> and </a:t>
            </a:r>
            <a:r>
              <a:rPr lang="fr-FR" b="1" dirty="0" err="1">
                <a:solidFill>
                  <a:srgbClr val="FF0000"/>
                </a:solidFill>
              </a:rPr>
              <a:t>validate</a:t>
            </a:r>
            <a:endParaRPr lang="fr-FR" b="1" dirty="0">
              <a:solidFill>
                <a:srgbClr val="FF0000"/>
              </a:solidFill>
            </a:endParaRPr>
          </a:p>
        </p:txBody>
      </p:sp>
      <p:sp>
        <p:nvSpPr>
          <p:cNvPr id="35" name="Heptagon 13"/>
          <p:cNvSpPr>
            <a:spLocks noChangeArrowheads="1"/>
          </p:cNvSpPr>
          <p:nvPr/>
        </p:nvSpPr>
        <p:spPr bwMode="auto">
          <a:xfrm>
            <a:off x="678844" y="3909718"/>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4</a:t>
            </a:r>
          </a:p>
        </p:txBody>
      </p:sp>
      <p:pic>
        <p:nvPicPr>
          <p:cNvPr id="3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3769" y="4298230"/>
            <a:ext cx="4234815" cy="16630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7" name="Rectangle 36"/>
          <p:cNvSpPr/>
          <p:nvPr/>
        </p:nvSpPr>
        <p:spPr bwMode="auto">
          <a:xfrm>
            <a:off x="1322578" y="5013071"/>
            <a:ext cx="1567655" cy="219751"/>
          </a:xfrm>
          <a:prstGeom prst="rect">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38" name="Rectangle 37"/>
          <p:cNvSpPr/>
          <p:nvPr/>
        </p:nvSpPr>
        <p:spPr bwMode="auto">
          <a:xfrm>
            <a:off x="2810064" y="4652334"/>
            <a:ext cx="217488" cy="219751"/>
          </a:xfrm>
          <a:prstGeom prst="rect">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39" name="Rectangle 38"/>
          <p:cNvSpPr/>
          <p:nvPr/>
        </p:nvSpPr>
        <p:spPr bwMode="auto">
          <a:xfrm>
            <a:off x="4801266" y="5305425"/>
            <a:ext cx="1567655" cy="624482"/>
          </a:xfrm>
          <a:prstGeom prst="rect">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40" name="Heptagon 13"/>
          <p:cNvSpPr>
            <a:spLocks noChangeArrowheads="1"/>
          </p:cNvSpPr>
          <p:nvPr/>
        </p:nvSpPr>
        <p:spPr bwMode="auto">
          <a:xfrm>
            <a:off x="678844" y="6071893"/>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5</a:t>
            </a:r>
          </a:p>
        </p:txBody>
      </p:sp>
      <p:sp>
        <p:nvSpPr>
          <p:cNvPr id="41" name="Rectangle 40"/>
          <p:cNvSpPr/>
          <p:nvPr/>
        </p:nvSpPr>
        <p:spPr>
          <a:xfrm>
            <a:off x="1102708" y="6020060"/>
            <a:ext cx="6572248" cy="341632"/>
          </a:xfrm>
          <a:prstGeom prst="rect">
            <a:avLst/>
          </a:prstGeom>
        </p:spPr>
        <p:txBody>
          <a:bodyPr wrap="square">
            <a:spAutoFit/>
          </a:bodyPr>
          <a:lstStyle/>
          <a:p>
            <a:pPr marL="0" lvl="1" algn="l" eaLnBrk="0" hangingPunct="0">
              <a:lnSpc>
                <a:spcPct val="90000"/>
              </a:lnSpc>
              <a:spcBef>
                <a:spcPct val="20000"/>
              </a:spcBef>
              <a:buClr>
                <a:srgbClr val="CC0000"/>
              </a:buClr>
              <a:defRPr/>
            </a:pPr>
            <a:r>
              <a:rPr lang="fr-FR" b="1" dirty="0">
                <a:solidFill>
                  <a:srgbClr val="FF0000"/>
                </a:solidFill>
              </a:rPr>
              <a:t>Save the </a:t>
            </a:r>
            <a:r>
              <a:rPr lang="fr-FR" b="1" dirty="0" err="1">
                <a:solidFill>
                  <a:srgbClr val="FF0000"/>
                </a:solidFill>
              </a:rPr>
              <a:t>aggregated</a:t>
            </a:r>
            <a:r>
              <a:rPr lang="fr-FR" b="1" dirty="0">
                <a:solidFill>
                  <a:srgbClr val="FF0000"/>
                </a:solidFill>
              </a:rPr>
              <a:t> </a:t>
            </a:r>
            <a:r>
              <a:rPr lang="fr-FR" b="1" dirty="0" err="1">
                <a:solidFill>
                  <a:srgbClr val="FF0000"/>
                </a:solidFill>
              </a:rPr>
              <a:t>subset</a:t>
            </a:r>
            <a:r>
              <a:rPr lang="fr-FR" b="1" dirty="0">
                <a:solidFill>
                  <a:srgbClr val="FF0000"/>
                </a:solidFill>
              </a:rPr>
              <a:t> </a:t>
            </a:r>
          </a:p>
        </p:txBody>
      </p:sp>
      <p:sp>
        <p:nvSpPr>
          <p:cNvPr id="42" name="Rectangle 2"/>
          <p:cNvSpPr>
            <a:spLocks noChangeArrowheads="1"/>
          </p:cNvSpPr>
          <p:nvPr/>
        </p:nvSpPr>
        <p:spPr bwMode="auto">
          <a:xfrm>
            <a:off x="614363" y="98425"/>
            <a:ext cx="8278812"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fr-FR" altLang="fr-FR" dirty="0" err="1"/>
              <a:t>Aggregate</a:t>
            </a:r>
            <a:r>
              <a:rPr lang="fr-FR" altLang="fr-FR" dirty="0"/>
              <a:t> </a:t>
            </a:r>
            <a:r>
              <a:rPr lang="fr-FR" altLang="fr-FR" dirty="0" err="1"/>
              <a:t>elements</a:t>
            </a:r>
            <a:r>
              <a:rPr lang="fr-FR" altLang="fr-FR" dirty="0"/>
              <a:t> in a </a:t>
            </a:r>
            <a:r>
              <a:rPr lang="fr-FR" altLang="fr-FR" dirty="0" err="1"/>
              <a:t>subset</a:t>
            </a:r>
            <a:r>
              <a:rPr lang="fr-FR" altLang="fr-FR" dirty="0"/>
              <a:t> (4/4)</a:t>
            </a:r>
          </a:p>
        </p:txBody>
      </p:sp>
    </p:spTree>
    <p:extLst>
      <p:ext uri="{BB962C8B-B14F-4D97-AF65-F5344CB8AC3E}">
        <p14:creationId xmlns:p14="http://schemas.microsoft.com/office/powerpoint/2010/main" val="262892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arn(inVertical)">
                                      <p:cBhvr>
                                        <p:cTn id="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116958" y="4604602"/>
            <a:ext cx="8644270" cy="420291"/>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71685"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A3ECDBAD-ED16-4D67-B24F-8C883F007E16}" type="slidenum">
              <a:rPr lang="fr-FR" altLang="fr-FR" sz="900" b="0">
                <a:solidFill>
                  <a:schemeClr val="bg1"/>
                </a:solidFill>
              </a:rPr>
              <a:pPr algn="r" eaLnBrk="1" hangingPunct="1">
                <a:spcBef>
                  <a:spcPct val="0"/>
                </a:spcBef>
              </a:pPr>
              <a:t>38</a:t>
            </a:fld>
            <a:r>
              <a:rPr lang="fr-FR" altLang="fr-FR" sz="900" b="0">
                <a:solidFill>
                  <a:schemeClr val="bg1"/>
                </a:solidFill>
              </a:rPr>
              <a:t> •</a:t>
            </a:r>
          </a:p>
        </p:txBody>
      </p:sp>
      <p:pic>
        <p:nvPicPr>
          <p:cNvPr id="71686" name="Picture 7" descr="visuel_chapitre"/>
          <p:cNvPicPr>
            <a:picLocks noChangeAspect="1" noChangeArrowheads="1"/>
          </p:cNvPicPr>
          <p:nvPr/>
        </p:nvPicPr>
        <p:blipFill>
          <a:blip r:embed="rId3">
            <a:extLst>
              <a:ext uri="{28A0092B-C50C-407E-A947-70E740481C1C}">
                <a14:useLocalDpi xmlns:a14="http://schemas.microsoft.com/office/drawing/2010/main" val="0"/>
              </a:ext>
            </a:extLst>
          </a:blip>
          <a:srcRect l="4631" t="10364" r="4631" b="9990"/>
          <a:stretch>
            <a:fillRect/>
          </a:stretch>
        </p:blipFill>
        <p:spPr bwMode="auto">
          <a:xfrm>
            <a:off x="0" y="0"/>
            <a:ext cx="9144000"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687"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71688" name="Rectangle 10"/>
          <p:cNvSpPr txBox="1">
            <a:spLocks noChangeArrowheads="1"/>
          </p:cNvSpPr>
          <p:nvPr/>
        </p:nvSpPr>
        <p:spPr bwMode="gray">
          <a:xfrm>
            <a:off x="654050" y="3021829"/>
            <a:ext cx="7835900" cy="315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marL="514350" indent="-514350"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buFontTx/>
              <a:buAutoNum type="arabicPeriod"/>
            </a:pPr>
            <a:r>
              <a:rPr lang="fr-FR" altLang="fr-FR" dirty="0"/>
              <a:t>Introduction</a:t>
            </a:r>
            <a:endParaRPr lang="en-US" altLang="fr-FR" dirty="0"/>
          </a:p>
          <a:p>
            <a:pPr eaLnBrk="1" hangingPunct="1">
              <a:buFontTx/>
              <a:buAutoNum type="arabicPeriod"/>
            </a:pPr>
            <a:r>
              <a:rPr lang="en-US" altLang="fr-FR" dirty="0"/>
              <a:t>Connection</a:t>
            </a:r>
            <a:r>
              <a:rPr lang="fr-FR" altLang="fr-FR" dirty="0"/>
              <a:t> to Tango</a:t>
            </a:r>
            <a:endParaRPr lang="en-US" altLang="fr-FR" dirty="0"/>
          </a:p>
          <a:p>
            <a:pPr eaLnBrk="1" hangingPunct="1">
              <a:buFontTx/>
              <a:buAutoNum type="arabicPeriod"/>
            </a:pPr>
            <a:r>
              <a:rPr lang="en-US" altLang="fr-FR" dirty="0"/>
              <a:t>Tango Core Model Dimension</a:t>
            </a:r>
          </a:p>
          <a:p>
            <a:pPr eaLnBrk="1" hangingPunct="1">
              <a:buFontTx/>
              <a:buAutoNum type="arabicPeriod"/>
            </a:pPr>
            <a:r>
              <a:rPr lang="en-US" altLang="fr-FR" dirty="0"/>
              <a:t>Tango Core Model Navigation</a:t>
            </a:r>
          </a:p>
          <a:p>
            <a:pPr eaLnBrk="1" hangingPunct="1">
              <a:buFontTx/>
              <a:buAutoNum type="arabicPeriod"/>
            </a:pPr>
            <a:r>
              <a:rPr lang="en-US" altLang="fr-FR" dirty="0"/>
              <a:t>Data input process</a:t>
            </a:r>
          </a:p>
          <a:p>
            <a:pPr eaLnBrk="1" hangingPunct="1">
              <a:buFontTx/>
              <a:buAutoNum type="arabicPeriod"/>
            </a:pPr>
            <a:r>
              <a:rPr lang="en-US" altLang="fr-FR" dirty="0"/>
              <a:t>Standard reports presentation</a:t>
            </a:r>
          </a:p>
          <a:p>
            <a:pPr eaLnBrk="1" hangingPunct="1">
              <a:buFontTx/>
              <a:buAutoNum type="arabicPeriod"/>
            </a:pPr>
            <a:r>
              <a:rPr lang="en-US" altLang="fr-FR" dirty="0"/>
              <a:t>Main cubes in Tango Core Model</a:t>
            </a:r>
          </a:p>
          <a:p>
            <a:pPr eaLnBrk="1" hangingPunct="1">
              <a:buFontTx/>
              <a:buAutoNum type="arabicPeriod"/>
            </a:pPr>
            <a:r>
              <a:rPr lang="en-US" altLang="fr-FR" dirty="0"/>
              <a:t>Reports customizing</a:t>
            </a:r>
          </a:p>
        </p:txBody>
      </p:sp>
      <p:pic>
        <p:nvPicPr>
          <p:cNvPr id="71689" name="Imag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66038" y="146050"/>
            <a:ext cx="1169987"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39</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22" name="Rectangle 2"/>
          <p:cNvSpPr txBox="1">
            <a:spLocks noChangeArrowheads="1"/>
          </p:cNvSpPr>
          <p:nvPr/>
        </p:nvSpPr>
        <p:spPr>
          <a:xfrm>
            <a:off x="682625" y="211138"/>
            <a:ext cx="7839075" cy="806450"/>
          </a:xfrm>
          <a:prstGeom prst="rect">
            <a:avLst/>
          </a:prstGeom>
        </p:spPr>
        <p:txBody>
          <a:bodyPr/>
          <a:lst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a:lstStyle>
          <a:p>
            <a:r>
              <a:rPr lang="en-US" altLang="fr-FR" sz="2400" kern="0"/>
              <a:t>Data input process into Tango Core Model</a:t>
            </a:r>
            <a:endParaRPr lang="en-US" altLang="fr-FR" sz="2400" kern="0" dirty="0"/>
          </a:p>
        </p:txBody>
      </p:sp>
      <p:sp>
        <p:nvSpPr>
          <p:cNvPr id="23" name="Rectangle 3"/>
          <p:cNvSpPr txBox="1">
            <a:spLocks noChangeArrowheads="1"/>
          </p:cNvSpPr>
          <p:nvPr/>
        </p:nvSpPr>
        <p:spPr>
          <a:xfrm>
            <a:off x="682625" y="1131888"/>
            <a:ext cx="7839075" cy="4230687"/>
          </a:xfrm>
          <a:prstGeom prst="rect">
            <a:avLst/>
          </a:prstGeom>
        </p:spPr>
        <p:txBody>
          <a:bodyPr/>
          <a:lst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0" indent="0">
              <a:tabLst>
                <a:tab pos="712788" algn="l"/>
              </a:tabLst>
            </a:pPr>
            <a:r>
              <a:rPr lang="en-US" altLang="fr-FR" sz="1800" kern="0"/>
              <a:t>Financial data will be loaded into Tango </a:t>
            </a:r>
            <a:r>
              <a:rPr lang="en-US" altLang="fr-FR" sz="1600" kern="0"/>
              <a:t>from Local Management tools.</a:t>
            </a:r>
          </a:p>
          <a:p>
            <a:pPr marL="712788" lvl="1" indent="-171450">
              <a:tabLst>
                <a:tab pos="712788" algn="l"/>
              </a:tabLst>
            </a:pPr>
            <a:endParaRPr lang="en-US" altLang="fr-FR" sz="1600" kern="0"/>
          </a:p>
          <a:p>
            <a:pPr marL="0" indent="0">
              <a:tabLst>
                <a:tab pos="712788" algn="l"/>
              </a:tabLst>
            </a:pPr>
            <a:r>
              <a:rPr lang="en-US" altLang="fr-FR" sz="1800" kern="0"/>
              <a:t>Operational data will be either:</a:t>
            </a:r>
          </a:p>
          <a:p>
            <a:pPr marL="712788" lvl="1" indent="-171450">
              <a:tabLst>
                <a:tab pos="712788" algn="l"/>
              </a:tabLst>
            </a:pPr>
            <a:r>
              <a:rPr lang="en-US" altLang="fr-FR" sz="1600" kern="0"/>
              <a:t>Loaded into Tango from local management tools (input of a csv file consolidating data from different operational tools)</a:t>
            </a:r>
          </a:p>
          <a:p>
            <a:pPr marL="712788" lvl="1" indent="-171450">
              <a:tabLst>
                <a:tab pos="712788" algn="l"/>
              </a:tabLst>
            </a:pPr>
            <a:r>
              <a:rPr lang="en-US" altLang="fr-FR" sz="1600" kern="0"/>
              <a:t>or manually entered into Tango for data not available in local management tool (use of Tango input report)</a:t>
            </a:r>
          </a:p>
          <a:p>
            <a:pPr marL="541338" lvl="1" indent="0">
              <a:buFont typeface="Courier New" pitchFamily="49" charset="0"/>
              <a:buNone/>
              <a:tabLst>
                <a:tab pos="712788" algn="l"/>
              </a:tabLst>
            </a:pPr>
            <a:endParaRPr lang="en-US" altLang="fr-FR" sz="1600" kern="0"/>
          </a:p>
          <a:p>
            <a:pPr marL="541338" lvl="1" indent="0">
              <a:buFont typeface="Courier New" pitchFamily="49" charset="0"/>
              <a:buNone/>
              <a:tabLst>
                <a:tab pos="712788" algn="l"/>
              </a:tabLst>
            </a:pPr>
            <a:endParaRPr lang="en-US" altLang="fr-FR" sz="1600" kern="0"/>
          </a:p>
          <a:p>
            <a:pPr marL="1452563" lvl="2">
              <a:buFont typeface="Wingdings" pitchFamily="2" charset="2"/>
              <a:buChar char="è"/>
              <a:tabLst>
                <a:tab pos="712788" algn="l"/>
              </a:tabLst>
            </a:pPr>
            <a:endParaRPr lang="en-US" altLang="fr-FR" sz="1600" kern="0">
              <a:solidFill>
                <a:srgbClr val="FF0000"/>
              </a:solidFill>
              <a:sym typeface="Wingdings" pitchFamily="2" charset="2"/>
            </a:endParaRPr>
          </a:p>
          <a:p>
            <a:pPr marL="1452563" lvl="2">
              <a:buFont typeface="Wingdings" pitchFamily="2" charset="2"/>
              <a:buNone/>
              <a:tabLst>
                <a:tab pos="712788" algn="l"/>
              </a:tabLst>
            </a:pPr>
            <a:endParaRPr lang="en-US" altLang="fr-FR" b="1" kern="0">
              <a:solidFill>
                <a:schemeClr val="accent2"/>
              </a:solidFill>
              <a:sym typeface="Wingdings" pitchFamily="2" charset="2"/>
            </a:endParaRPr>
          </a:p>
          <a:p>
            <a:pPr marL="0" indent="0">
              <a:tabLst>
                <a:tab pos="712788" algn="l"/>
              </a:tabLst>
            </a:pPr>
            <a:r>
              <a:rPr lang="en-US" altLang="fr-FR" sz="1400" kern="0">
                <a:sym typeface="Wingdings" pitchFamily="2" charset="2"/>
              </a:rPr>
              <a:t>When performed in Vector, consolidation operations (IFRS restatements, adjustments and neutralizations) will be imported into Tango Core Model at entity level and at 1</a:t>
            </a:r>
            <a:r>
              <a:rPr lang="en-US" altLang="fr-FR" sz="1400" kern="0" baseline="30000">
                <a:sym typeface="Wingdings" pitchFamily="2" charset="2"/>
              </a:rPr>
              <a:t>st</a:t>
            </a:r>
            <a:r>
              <a:rPr lang="en-US" altLang="fr-FR" sz="1400" kern="0">
                <a:sym typeface="Wingdings" pitchFamily="2" charset="2"/>
              </a:rPr>
              <a:t>	 financial indicator level</a:t>
            </a:r>
            <a:endParaRPr lang="en-US" altLang="fr-FR" sz="1400" kern="0" dirty="0">
              <a:sym typeface="Wingdings" pitchFamily="2" charset="2"/>
            </a:endParaRPr>
          </a:p>
        </p:txBody>
      </p:sp>
    </p:spTree>
    <p:extLst>
      <p:ext uri="{BB962C8B-B14F-4D97-AF65-F5344CB8AC3E}">
        <p14:creationId xmlns:p14="http://schemas.microsoft.com/office/powerpoint/2010/main" val="3513215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B1AEAEA9-99AB-48FD-BB9A-1F79D86EF2C5}" type="slidenum">
              <a:rPr lang="fr-FR" altLang="fr-FR" sz="900" b="0">
                <a:solidFill>
                  <a:srgbClr val="FFFFFF"/>
                </a:solidFill>
              </a:rPr>
              <a:pPr algn="r" eaLnBrk="1" hangingPunct="1">
                <a:spcBef>
                  <a:spcPct val="0"/>
                </a:spcBef>
              </a:pPr>
              <a:t>4</a:t>
            </a:fld>
            <a:r>
              <a:rPr lang="fr-FR" altLang="fr-FR" sz="900" b="0">
                <a:solidFill>
                  <a:srgbClr val="FFFFFF"/>
                </a:solidFill>
              </a:rPr>
              <a:t> •</a:t>
            </a:r>
          </a:p>
        </p:txBody>
      </p:sp>
      <p:sp>
        <p:nvSpPr>
          <p:cNvPr id="36867" name="Rectangle 2"/>
          <p:cNvSpPr>
            <a:spLocks noGrp="1" noChangeArrowheads="1"/>
          </p:cNvSpPr>
          <p:nvPr>
            <p:ph type="title" idx="4294967295"/>
          </p:nvPr>
        </p:nvSpPr>
        <p:spPr>
          <a:xfrm>
            <a:off x="682625" y="-55563"/>
            <a:ext cx="8461375" cy="806451"/>
          </a:xfrm>
        </p:spPr>
        <p:txBody>
          <a:bodyPr/>
          <a:lstStyle/>
          <a:p>
            <a:pPr eaLnBrk="1" hangingPunct="1"/>
            <a:r>
              <a:rPr lang="en-US" altLang="fr-FR" sz="2400" dirty="0">
                <a:cs typeface="Arial" pitchFamily="34" charset="0"/>
              </a:rPr>
              <a:t>Tango Core Model collects data from local management tools and from Vector</a:t>
            </a:r>
            <a:endParaRPr lang="fr-FR" altLang="fr-FR" sz="2400" dirty="0">
              <a:cs typeface="Arial" pitchFamily="34" charset="0"/>
            </a:endParaRPr>
          </a:p>
        </p:txBody>
      </p:sp>
      <p:sp>
        <p:nvSpPr>
          <p:cNvPr id="3686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rgbClr val="FFFFFF"/>
                </a:solidFill>
              </a:rPr>
              <a:t> TANGO training</a:t>
            </a:r>
          </a:p>
        </p:txBody>
      </p:sp>
      <p:sp>
        <p:nvSpPr>
          <p:cNvPr id="81" name="Rounded Rectangle 80"/>
          <p:cNvSpPr/>
          <p:nvPr/>
        </p:nvSpPr>
        <p:spPr bwMode="auto">
          <a:xfrm>
            <a:off x="107950" y="750888"/>
            <a:ext cx="8964613" cy="5293554"/>
          </a:xfrm>
          <a:prstGeom prst="roundRect">
            <a:avLst>
              <a:gd name="adj" fmla="val 2974"/>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a:lstStyle/>
          <a:p>
            <a:pPr>
              <a:defRPr/>
            </a:pPr>
            <a:endParaRPr lang="en-US">
              <a:solidFill>
                <a:srgbClr val="000000"/>
              </a:solidFill>
            </a:endParaRPr>
          </a:p>
        </p:txBody>
      </p:sp>
      <p:grpSp>
        <p:nvGrpSpPr>
          <p:cNvPr id="51244" name="Group 76"/>
          <p:cNvGrpSpPr>
            <a:grpSpLocks/>
          </p:cNvGrpSpPr>
          <p:nvPr/>
        </p:nvGrpSpPr>
        <p:grpSpPr bwMode="auto">
          <a:xfrm>
            <a:off x="6694488" y="1169988"/>
            <a:ext cx="1860550" cy="642937"/>
            <a:chOff x="1114426" y="2185988"/>
            <a:chExt cx="1714499" cy="642937"/>
          </a:xfrm>
        </p:grpSpPr>
        <p:sp>
          <p:nvSpPr>
            <p:cNvPr id="42" name="Can 223"/>
            <p:cNvSpPr>
              <a:spLocks noChangeArrowheads="1"/>
            </p:cNvSpPr>
            <p:nvPr/>
          </p:nvSpPr>
          <p:spPr bwMode="auto">
            <a:xfrm>
              <a:off x="1114426" y="2185988"/>
              <a:ext cx="1714499" cy="642937"/>
            </a:xfrm>
            <a:prstGeom prst="can">
              <a:avLst>
                <a:gd name="adj" fmla="val 9852"/>
              </a:avLst>
            </a:prstGeom>
            <a:solidFill>
              <a:srgbClr val="D7D7D7"/>
            </a:solidFill>
            <a:ln w="12700">
              <a:solidFill>
                <a:srgbClr val="FFFFFF">
                  <a:lumMod val="75000"/>
                </a:srgbClr>
              </a:solidFill>
              <a:round/>
              <a:headEnd/>
              <a:tailEnd/>
            </a:ln>
            <a:effectLst>
              <a:outerShdw blurRad="50800" dist="38100" dir="2700000" algn="tl" rotWithShape="0">
                <a:prstClr val="black">
                  <a:alpha val="40000"/>
                </a:prstClr>
              </a:outerShdw>
            </a:effectLst>
          </p:spPr>
          <p:txBody>
            <a:bodyPr lIns="54000" rIns="54000" bIns="10800" anchor="ctr"/>
            <a:lstStyle/>
            <a:p>
              <a:pPr algn="l">
                <a:spcBef>
                  <a:spcPct val="15000"/>
                </a:spcBef>
                <a:buClr>
                  <a:srgbClr val="213C5D"/>
                </a:buClr>
                <a:buSzPct val="85000"/>
                <a:defRPr/>
              </a:pPr>
              <a:endParaRPr lang="en-US" sz="1200" b="1" kern="0" dirty="0">
                <a:solidFill>
                  <a:srgbClr val="213C5D"/>
                </a:solidFill>
                <a:latin typeface="Arial"/>
                <a:ea typeface="굴림" charset="-127"/>
              </a:endParaRPr>
            </a:p>
            <a:p>
              <a:pPr algn="l">
                <a:spcBef>
                  <a:spcPct val="15000"/>
                </a:spcBef>
                <a:buClr>
                  <a:srgbClr val="213C5D"/>
                </a:buClr>
                <a:buSzPct val="85000"/>
                <a:defRPr/>
              </a:pPr>
              <a:endParaRPr lang="en-US" sz="1200" b="1" kern="0" dirty="0">
                <a:solidFill>
                  <a:srgbClr val="213C5D"/>
                </a:solidFill>
                <a:latin typeface="Arial"/>
                <a:ea typeface="굴림" charset="-127"/>
              </a:endParaRPr>
            </a:p>
          </p:txBody>
        </p:sp>
        <p:pic>
          <p:nvPicPr>
            <p:cNvPr id="36899" name="Picture 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4416" y="2261119"/>
              <a:ext cx="594518" cy="265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grpSp>
      <p:pic>
        <p:nvPicPr>
          <p:cNvPr id="45" name="Picture 13" descr="cube"/>
          <p:cNvPicPr>
            <a:picLocks noChangeAspect="1" noChangeArrowheads="1"/>
          </p:cNvPicPr>
          <p:nvPr/>
        </p:nvPicPr>
        <p:blipFill>
          <a:blip r:embed="rId3" cstate="print">
            <a:duotone>
              <a:srgbClr val="FFFFFF">
                <a:shade val="45000"/>
                <a:satMod val="135000"/>
              </a:srgbClr>
              <a:prstClr val="white"/>
            </a:duotone>
          </a:blip>
          <a:srcRect/>
          <a:stretch>
            <a:fillRect/>
          </a:stretch>
        </p:blipFill>
        <p:spPr bwMode="auto">
          <a:xfrm>
            <a:off x="3438525" y="3401566"/>
            <a:ext cx="2024946" cy="854272"/>
          </a:xfrm>
          <a:prstGeom prst="rect">
            <a:avLst/>
          </a:prstGeom>
          <a:noFill/>
        </p:spPr>
      </p:pic>
      <p:sp>
        <p:nvSpPr>
          <p:cNvPr id="36872" name="Rectangle 70"/>
          <p:cNvSpPr>
            <a:spLocks noChangeArrowheads="1"/>
          </p:cNvSpPr>
          <p:nvPr/>
        </p:nvSpPr>
        <p:spPr bwMode="auto">
          <a:xfrm>
            <a:off x="3644772" y="3549586"/>
            <a:ext cx="1536700"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0">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en-US" altLang="fr-FR" sz="1600" dirty="0">
                <a:ea typeface="Gulim" pitchFamily="34" charset="-127"/>
                <a:cs typeface="Arial" pitchFamily="34" charset="0"/>
              </a:rPr>
              <a:t>TANGO CORE MODEL</a:t>
            </a:r>
          </a:p>
        </p:txBody>
      </p:sp>
      <p:sp>
        <p:nvSpPr>
          <p:cNvPr id="47" name="TextBox 62"/>
          <p:cNvSpPr txBox="1">
            <a:spLocks noChangeArrowheads="1"/>
          </p:cNvSpPr>
          <p:nvPr/>
        </p:nvSpPr>
        <p:spPr bwMode="auto">
          <a:xfrm>
            <a:off x="6229350" y="2301875"/>
            <a:ext cx="2726531" cy="873125"/>
          </a:xfrm>
          <a:prstGeom prst="rect">
            <a:avLst/>
          </a:prstGeom>
          <a:noFill/>
          <a:ln w="9525">
            <a:noFill/>
            <a:miter lim="800000"/>
            <a:headEnd/>
            <a:tailEnd/>
          </a:ln>
        </p:spPr>
        <p:txBody>
          <a:bodyPr lIns="0" tIns="0" rIns="0" bIns="0" anchor="ctr"/>
          <a:lstStyle/>
          <a:p>
            <a:pPr algn="ctr">
              <a:defRPr/>
            </a:pPr>
            <a:r>
              <a:rPr lang="en-US" sz="1200" i="1" kern="0" dirty="0">
                <a:solidFill>
                  <a:srgbClr val="808080"/>
                </a:solidFill>
                <a:latin typeface="Arial"/>
              </a:rPr>
              <a:t>Metadata (Entity, currency, entity rates)</a:t>
            </a:r>
          </a:p>
          <a:p>
            <a:pPr algn="ctr">
              <a:defRPr/>
            </a:pPr>
            <a:r>
              <a:rPr lang="en-US" sz="1200" i="1" kern="0" dirty="0">
                <a:solidFill>
                  <a:srgbClr val="808080"/>
                </a:solidFill>
                <a:latin typeface="Arial"/>
              </a:rPr>
              <a:t>Local </a:t>
            </a:r>
            <a:r>
              <a:rPr lang="en-US" sz="1200" i="1" kern="0" dirty="0" err="1">
                <a:solidFill>
                  <a:srgbClr val="808080"/>
                </a:solidFill>
                <a:latin typeface="Arial"/>
              </a:rPr>
              <a:t>gaap</a:t>
            </a:r>
            <a:r>
              <a:rPr lang="en-US" sz="1200" i="1" kern="0" dirty="0">
                <a:solidFill>
                  <a:srgbClr val="808080"/>
                </a:solidFill>
                <a:latin typeface="Arial"/>
              </a:rPr>
              <a:t> P&amp;L / IFRS restatements / Interco eliminations</a:t>
            </a:r>
          </a:p>
          <a:p>
            <a:pPr algn="ctr">
              <a:defRPr/>
            </a:pPr>
            <a:r>
              <a:rPr lang="en-US" sz="1200" i="1" kern="0" dirty="0">
                <a:solidFill>
                  <a:srgbClr val="808080"/>
                </a:solidFill>
                <a:latin typeface="Arial"/>
              </a:rPr>
              <a:t> (All phases)</a:t>
            </a:r>
          </a:p>
        </p:txBody>
      </p:sp>
      <p:cxnSp>
        <p:nvCxnSpPr>
          <p:cNvPr id="59" name="Straight Arrow Connector 57"/>
          <p:cNvCxnSpPr/>
          <p:nvPr/>
        </p:nvCxnSpPr>
        <p:spPr bwMode="auto">
          <a:xfrm>
            <a:off x="4803423" y="1469482"/>
            <a:ext cx="1876691" cy="16071"/>
          </a:xfrm>
          <a:prstGeom prst="straightConnector1">
            <a:avLst/>
          </a:prstGeom>
          <a:ln>
            <a:solidFill>
              <a:srgbClr val="FF0000"/>
            </a:solidFill>
            <a:headEnd type="none" w="med" len="med"/>
            <a:tailEnd type="arrow"/>
          </a:ln>
        </p:spPr>
        <p:style>
          <a:lnRef idx="2">
            <a:schemeClr val="accent2"/>
          </a:lnRef>
          <a:fillRef idx="0">
            <a:schemeClr val="accent2"/>
          </a:fillRef>
          <a:effectRef idx="1">
            <a:schemeClr val="accent2"/>
          </a:effectRef>
          <a:fontRef idx="minor">
            <a:schemeClr val="tx1"/>
          </a:fontRef>
        </p:style>
      </p:cxnSp>
      <p:cxnSp>
        <p:nvCxnSpPr>
          <p:cNvPr id="60" name="Elbow Connector 60"/>
          <p:cNvCxnSpPr>
            <a:cxnSpLocks noChangeShapeType="1"/>
            <a:endCxn id="42" idx="3"/>
          </p:cNvCxnSpPr>
          <p:nvPr/>
        </p:nvCxnSpPr>
        <p:spPr bwMode="auto">
          <a:xfrm rot="16200000" flipV="1">
            <a:off x="7366002" y="2071687"/>
            <a:ext cx="517525" cy="1"/>
          </a:xfrm>
          <a:prstGeom prst="bentConnector3">
            <a:avLst>
              <a:gd name="adj1" fmla="val 50000"/>
            </a:avLst>
          </a:prstGeom>
          <a:noFill/>
          <a:ln w="25400" algn="ctr">
            <a:solidFill>
              <a:srgbClr val="FF0000"/>
            </a:solidFill>
            <a:miter lim="800000"/>
            <a:headEnd type="none"/>
            <a:tailEnd type="none" w="med" len="med"/>
          </a:ln>
          <a:effectLst>
            <a:outerShdw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61" name="TextBox 62"/>
          <p:cNvSpPr txBox="1">
            <a:spLocks noChangeArrowheads="1"/>
          </p:cNvSpPr>
          <p:nvPr/>
        </p:nvSpPr>
        <p:spPr bwMode="auto">
          <a:xfrm>
            <a:off x="3760435" y="1240731"/>
            <a:ext cx="1042988" cy="460375"/>
          </a:xfrm>
          <a:prstGeom prst="rect">
            <a:avLst/>
          </a:prstGeom>
          <a:noFill/>
          <a:ln w="9525">
            <a:noFill/>
            <a:miter lim="800000"/>
            <a:headEnd/>
            <a:tailEnd/>
          </a:ln>
        </p:spPr>
        <p:txBody>
          <a:bodyPr lIns="0" tIns="0" rIns="0" bIns="0" anchor="ctr"/>
          <a:lstStyle/>
          <a:p>
            <a:pPr algn="ctr">
              <a:defRPr/>
            </a:pPr>
            <a:r>
              <a:rPr lang="en-US" sz="1200" i="1" kern="0" dirty="0">
                <a:solidFill>
                  <a:srgbClr val="808080"/>
                </a:solidFill>
                <a:latin typeface="Arial"/>
              </a:rPr>
              <a:t>Financial data</a:t>
            </a:r>
          </a:p>
          <a:p>
            <a:pPr algn="ctr">
              <a:defRPr/>
            </a:pPr>
            <a:r>
              <a:rPr lang="en-US" sz="1200" i="1" kern="0" dirty="0">
                <a:solidFill>
                  <a:srgbClr val="808080"/>
                </a:solidFill>
                <a:latin typeface="Arial"/>
              </a:rPr>
              <a:t>(All phases)</a:t>
            </a:r>
          </a:p>
        </p:txBody>
      </p:sp>
      <p:sp>
        <p:nvSpPr>
          <p:cNvPr id="62" name="TextBox 62"/>
          <p:cNvSpPr txBox="1">
            <a:spLocks noChangeArrowheads="1"/>
          </p:cNvSpPr>
          <p:nvPr/>
        </p:nvSpPr>
        <p:spPr bwMode="auto">
          <a:xfrm>
            <a:off x="225601" y="2289412"/>
            <a:ext cx="2338035" cy="1069564"/>
          </a:xfrm>
          <a:prstGeom prst="rect">
            <a:avLst/>
          </a:prstGeom>
          <a:noFill/>
          <a:ln w="9525">
            <a:noFill/>
            <a:miter lim="800000"/>
            <a:headEnd/>
            <a:tailEnd/>
          </a:ln>
        </p:spPr>
        <p:txBody>
          <a:bodyPr lIns="0" tIns="0" rIns="0" bIns="0" anchor="ctr"/>
          <a:lstStyle/>
          <a:p>
            <a:pPr algn="l">
              <a:defRPr/>
            </a:pPr>
            <a:r>
              <a:rPr lang="en-US" sz="1200" i="1" kern="0" dirty="0">
                <a:solidFill>
                  <a:srgbClr val="808080"/>
                </a:solidFill>
                <a:latin typeface="Arial"/>
              </a:rPr>
              <a:t>Financial &amp; operational data by contract and activity</a:t>
            </a:r>
          </a:p>
          <a:p>
            <a:pPr algn="l">
              <a:defRPr/>
            </a:pPr>
            <a:r>
              <a:rPr lang="en-US" sz="1200" i="1" kern="0" dirty="0">
                <a:solidFill>
                  <a:srgbClr val="808080"/>
                </a:solidFill>
                <a:latin typeface="Arial"/>
              </a:rPr>
              <a:t>Local </a:t>
            </a:r>
            <a:r>
              <a:rPr lang="en-US" sz="1200" i="1" kern="0" dirty="0" err="1">
                <a:solidFill>
                  <a:srgbClr val="808080"/>
                </a:solidFill>
                <a:latin typeface="Arial"/>
              </a:rPr>
              <a:t>gaap</a:t>
            </a:r>
            <a:r>
              <a:rPr lang="en-US" sz="1200" i="1" kern="0" dirty="0">
                <a:solidFill>
                  <a:srgbClr val="808080"/>
                </a:solidFill>
                <a:latin typeface="Arial"/>
              </a:rPr>
              <a:t> P&amp;L / IFRS restatements / Interco eliminations</a:t>
            </a:r>
          </a:p>
          <a:p>
            <a:pPr algn="l">
              <a:defRPr/>
            </a:pPr>
            <a:r>
              <a:rPr lang="en-US" sz="1200" i="1" kern="0" dirty="0">
                <a:solidFill>
                  <a:srgbClr val="808080"/>
                </a:solidFill>
                <a:latin typeface="Arial"/>
              </a:rPr>
              <a:t>(All phases)</a:t>
            </a:r>
          </a:p>
        </p:txBody>
      </p:sp>
      <p:cxnSp>
        <p:nvCxnSpPr>
          <p:cNvPr id="73" name="Elbow Connector 60"/>
          <p:cNvCxnSpPr>
            <a:cxnSpLocks noChangeShapeType="1"/>
            <a:stCxn id="62" idx="2"/>
            <a:endCxn id="45" idx="1"/>
          </p:cNvCxnSpPr>
          <p:nvPr/>
        </p:nvCxnSpPr>
        <p:spPr bwMode="auto">
          <a:xfrm rot="16200000" flipH="1">
            <a:off x="2181709" y="2571886"/>
            <a:ext cx="469726" cy="2043906"/>
          </a:xfrm>
          <a:prstGeom prst="bentConnector2">
            <a:avLst/>
          </a:prstGeom>
          <a:noFill/>
          <a:ln w="25400" algn="ctr">
            <a:solidFill>
              <a:srgbClr val="FF0000"/>
            </a:solidFill>
            <a:miter lim="800000"/>
            <a:headEnd/>
            <a:tailEnd type="arrow" w="med" len="me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15" name="Rectangle 114"/>
          <p:cNvSpPr>
            <a:spLocks noChangeArrowheads="1"/>
          </p:cNvSpPr>
          <p:nvPr/>
        </p:nvSpPr>
        <p:spPr bwMode="auto">
          <a:xfrm>
            <a:off x="6694488" y="1511300"/>
            <a:ext cx="188912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15000"/>
              </a:spcBef>
              <a:buClr>
                <a:srgbClr val="213C5D"/>
              </a:buClr>
              <a:buSzPct val="85000"/>
            </a:pPr>
            <a:r>
              <a:rPr lang="en-US" altLang="fr-FR" sz="1200" dirty="0">
                <a:solidFill>
                  <a:srgbClr val="6F7072"/>
                </a:solidFill>
                <a:ea typeface="Gulim" pitchFamily="34" charset="-127"/>
                <a:cs typeface="Arial" pitchFamily="34" charset="0"/>
              </a:rPr>
              <a:t>Statutory consolidation</a:t>
            </a:r>
          </a:p>
        </p:txBody>
      </p:sp>
      <p:pic>
        <p:nvPicPr>
          <p:cNvPr id="43" name="Picture 13" descr="cube"/>
          <p:cNvPicPr>
            <a:picLocks noChangeAspect="1" noChangeArrowheads="1"/>
          </p:cNvPicPr>
          <p:nvPr/>
        </p:nvPicPr>
        <p:blipFill>
          <a:blip r:embed="rId3" cstate="print">
            <a:duotone>
              <a:srgbClr val="FFFFFF">
                <a:shade val="45000"/>
                <a:satMod val="135000"/>
              </a:srgbClr>
              <a:prstClr val="white"/>
            </a:duotone>
          </a:blip>
          <a:srcRect/>
          <a:stretch>
            <a:fillRect/>
          </a:stretch>
        </p:blipFill>
        <p:spPr bwMode="auto">
          <a:xfrm>
            <a:off x="382145" y="1043782"/>
            <a:ext cx="2024946" cy="854272"/>
          </a:xfrm>
          <a:prstGeom prst="rect">
            <a:avLst/>
          </a:prstGeom>
          <a:noFill/>
        </p:spPr>
      </p:pic>
      <p:sp>
        <p:nvSpPr>
          <p:cNvPr id="44" name="Rectangle 70"/>
          <p:cNvSpPr>
            <a:spLocks noChangeArrowheads="1"/>
          </p:cNvSpPr>
          <p:nvPr/>
        </p:nvSpPr>
        <p:spPr bwMode="auto">
          <a:xfrm>
            <a:off x="279400" y="1209308"/>
            <a:ext cx="223043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36000" rIns="0">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a:defRPr/>
            </a:pPr>
            <a:r>
              <a:rPr lang="en-US" sz="1400" kern="0" dirty="0">
                <a:latin typeface="Arial"/>
              </a:rPr>
              <a:t>local management / financial  tools</a:t>
            </a:r>
          </a:p>
        </p:txBody>
      </p:sp>
      <p:cxnSp>
        <p:nvCxnSpPr>
          <p:cNvPr id="16" name="Connecteur en angle 15"/>
          <p:cNvCxnSpPr>
            <a:stCxn id="45" idx="3"/>
            <a:endCxn id="47" idx="2"/>
          </p:cNvCxnSpPr>
          <p:nvPr/>
        </p:nvCxnSpPr>
        <p:spPr bwMode="auto">
          <a:xfrm flipV="1">
            <a:off x="5463471" y="3175000"/>
            <a:ext cx="2129145" cy="653702"/>
          </a:xfrm>
          <a:prstGeom prst="bentConnector2">
            <a:avLst/>
          </a:prstGeom>
          <a:solidFill>
            <a:schemeClr val="accent1"/>
          </a:solidFill>
          <a:ln w="25400" cap="flat" cmpd="sng" algn="ctr">
            <a:solidFill>
              <a:srgbClr val="FF0000"/>
            </a:solidFill>
            <a:prstDash val="solid"/>
            <a:round/>
            <a:headEnd type="arrow" w="med" len="med"/>
            <a:tailEnd type="none" w="med" len="med"/>
          </a:ln>
          <a:effectLst/>
        </p:spPr>
      </p:cxnSp>
      <p:cxnSp>
        <p:nvCxnSpPr>
          <p:cNvPr id="82" name="Connecteur en angle 81"/>
          <p:cNvCxnSpPr>
            <a:stCxn id="43" idx="3"/>
            <a:endCxn id="61" idx="1"/>
          </p:cNvCxnSpPr>
          <p:nvPr/>
        </p:nvCxnSpPr>
        <p:spPr bwMode="auto">
          <a:xfrm>
            <a:off x="2407091" y="1470918"/>
            <a:ext cx="1353344" cy="1"/>
          </a:xfrm>
          <a:prstGeom prst="bentConnector3">
            <a:avLst>
              <a:gd name="adj1" fmla="val 50000"/>
            </a:avLst>
          </a:prstGeom>
          <a:solidFill>
            <a:schemeClr val="accent1"/>
          </a:solidFill>
          <a:ln w="25400" cap="flat" cmpd="sng" algn="ctr">
            <a:solidFill>
              <a:srgbClr val="FF0000"/>
            </a:solidFill>
            <a:prstDash val="solid"/>
            <a:round/>
            <a:headEnd type="none" w="med" len="med"/>
            <a:tailEnd type="none" w="med" len="med"/>
          </a:ln>
          <a:effectLst/>
        </p:spPr>
      </p:cxnSp>
      <p:cxnSp>
        <p:nvCxnSpPr>
          <p:cNvPr id="93" name="Connecteur en angle 92"/>
          <p:cNvCxnSpPr>
            <a:stCxn id="43" idx="2"/>
            <a:endCxn id="62" idx="0"/>
          </p:cNvCxnSpPr>
          <p:nvPr/>
        </p:nvCxnSpPr>
        <p:spPr bwMode="auto">
          <a:xfrm rot="16200000" flipH="1">
            <a:off x="1198939" y="2093732"/>
            <a:ext cx="391358" cy="1"/>
          </a:xfrm>
          <a:prstGeom prst="bentConnector3">
            <a:avLst>
              <a:gd name="adj1" fmla="val 50000"/>
            </a:avLst>
          </a:prstGeom>
          <a:solidFill>
            <a:schemeClr val="accent1"/>
          </a:solidFill>
          <a:ln w="25400" cap="flat" cmpd="sng" algn="ctr">
            <a:solidFill>
              <a:srgbClr val="FF0000"/>
            </a:solidFill>
            <a:prstDash val="solid"/>
            <a:round/>
            <a:headEnd type="none" w="med" len="med"/>
            <a:tailEnd type="none" w="med" len="med"/>
          </a:ln>
          <a:effectLst/>
        </p:spPr>
      </p:cxnSp>
      <p:sp>
        <p:nvSpPr>
          <p:cNvPr id="97" name="Content Placeholder 2"/>
          <p:cNvSpPr txBox="1">
            <a:spLocks/>
          </p:cNvSpPr>
          <p:nvPr/>
        </p:nvSpPr>
        <p:spPr bwMode="auto">
          <a:xfrm>
            <a:off x="2817812" y="4471988"/>
            <a:ext cx="3287713" cy="1505779"/>
          </a:xfrm>
          <a:prstGeom prst="rect">
            <a:avLst/>
          </a:prstGeom>
          <a:ln>
            <a:headEnd/>
            <a:tailEnd/>
          </a:ln>
        </p:spPr>
        <p:style>
          <a:lnRef idx="1">
            <a:schemeClr val="accent3"/>
          </a:lnRef>
          <a:fillRef idx="2">
            <a:schemeClr val="accent3"/>
          </a:fillRef>
          <a:effectRef idx="1">
            <a:schemeClr val="accent3"/>
          </a:effectRef>
          <a:fontRef idx="minor">
            <a:schemeClr val="dk1"/>
          </a:fontRef>
        </p:style>
        <p:txBody>
          <a:bodyPr lIns="72000" tIns="72000" rIns="72000" bIns="72000">
            <a:spAutoFit/>
          </a:bodyPr>
          <a:lstStyle>
            <a:defPPr>
              <a:defRPr lang="fr-FR"/>
            </a:defPPr>
            <a:lvl1pPr marL="271463" indent="-271463" algn="l" eaLnBrk="1" hangingPunct="1">
              <a:lnSpc>
                <a:spcPct val="80000"/>
              </a:lnSpc>
              <a:spcBef>
                <a:spcPct val="10000"/>
              </a:spcBef>
              <a:buClr>
                <a:srgbClr val="D7D7D7"/>
              </a:buClr>
              <a:buSzPct val="60000"/>
              <a:defRPr sz="1600" b="1">
                <a:solidFill>
                  <a:srgbClr val="FF0000"/>
                </a:solidFill>
                <a:latin typeface="Arial" pitchFamily="34" charset="0"/>
                <a:cs typeface="Arial" pitchFamily="34" charset="0"/>
              </a:defRPr>
            </a:lvl1pPr>
            <a:lvl2pPr marL="273050" lvl="1" indent="-271463" algn="l" eaLnBrk="1" hangingPunct="1">
              <a:lnSpc>
                <a:spcPct val="80000"/>
              </a:lnSpc>
              <a:spcBef>
                <a:spcPct val="10000"/>
              </a:spcBef>
              <a:buClr>
                <a:srgbClr val="FF0000"/>
              </a:buClr>
              <a:buSzPct val="90000"/>
              <a:buFont typeface="Wingdings" pitchFamily="2" charset="2"/>
              <a:buChar char="l"/>
              <a:defRPr sz="1400" b="1">
                <a:solidFill>
                  <a:schemeClr val="hlink"/>
                </a:solidFill>
                <a:latin typeface="Arial" pitchFamily="34" charset="0"/>
                <a:cs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a:defRPr/>
            </a:pPr>
            <a:r>
              <a:rPr lang="en-US" dirty="0"/>
              <a:t>… to provide</a:t>
            </a:r>
          </a:p>
          <a:p>
            <a:pPr lvl="1">
              <a:defRPr/>
            </a:pPr>
            <a:r>
              <a:rPr lang="en-US" dirty="0"/>
              <a:t>P&amp;L aggregated</a:t>
            </a:r>
          </a:p>
          <a:p>
            <a:pPr lvl="1">
              <a:defRPr/>
            </a:pPr>
            <a:r>
              <a:rPr lang="en-US" dirty="0"/>
              <a:t>P&amp;L by contract / activity</a:t>
            </a:r>
          </a:p>
          <a:p>
            <a:pPr lvl="1">
              <a:defRPr/>
            </a:pPr>
            <a:r>
              <a:rPr lang="en-US" dirty="0"/>
              <a:t>SG&amp;A by function</a:t>
            </a:r>
          </a:p>
          <a:p>
            <a:pPr lvl="1">
              <a:defRPr/>
            </a:pPr>
            <a:r>
              <a:rPr lang="en-US" dirty="0"/>
              <a:t>PMM analysis</a:t>
            </a:r>
          </a:p>
          <a:p>
            <a:pPr lvl="1">
              <a:defRPr/>
            </a:pPr>
            <a:r>
              <a:rPr lang="en-US" dirty="0">
                <a:solidFill>
                  <a:srgbClr val="FF0000"/>
                </a:solidFill>
              </a:rPr>
              <a:t>Passage social / </a:t>
            </a:r>
            <a:r>
              <a:rPr lang="en-US" dirty="0" err="1">
                <a:solidFill>
                  <a:srgbClr val="FF0000"/>
                </a:solidFill>
              </a:rPr>
              <a:t>Conso</a:t>
            </a:r>
            <a:endParaRPr lang="en-US" dirty="0">
              <a:solidFill>
                <a:srgbClr val="FF0000"/>
              </a:solidFill>
            </a:endParaRPr>
          </a:p>
          <a:p>
            <a:pPr lvl="1">
              <a:defRPr/>
            </a:pPr>
            <a:r>
              <a:rPr lang="en-US" dirty="0"/>
              <a:t>Vector reconciliation</a:t>
            </a:r>
          </a:p>
        </p:txBody>
      </p:sp>
      <p:cxnSp>
        <p:nvCxnSpPr>
          <p:cNvPr id="98" name="Straight Arrow Connector 57"/>
          <p:cNvCxnSpPr>
            <a:stCxn id="45" idx="2"/>
            <a:endCxn id="97" idx="0"/>
          </p:cNvCxnSpPr>
          <p:nvPr/>
        </p:nvCxnSpPr>
        <p:spPr bwMode="auto">
          <a:xfrm>
            <a:off x="4450998" y="4255838"/>
            <a:ext cx="10671" cy="216150"/>
          </a:xfrm>
          <a:prstGeom prst="straightConnector1">
            <a:avLst/>
          </a:prstGeom>
          <a:ln>
            <a:solidFill>
              <a:srgbClr val="FF0000"/>
            </a:solidFill>
            <a:headEnd type="none" w="med" len="med"/>
            <a:tailEnd type="arrow"/>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482576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124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5"/>
                                        </p:tgtEl>
                                        <p:attrNameLst>
                                          <p:attrName>style.visibility</p:attrName>
                                        </p:attrNameLst>
                                      </p:cBhvr>
                                      <p:to>
                                        <p:strVal val="visible"/>
                                      </p:to>
                                    </p:set>
                                  </p:childTnLst>
                                </p:cTn>
                              </p:par>
                              <p:par>
                                <p:cTn id="9" presetID="12" presetClass="entr" presetSubtype="4" fill="hold" nodeType="withEffect">
                                  <p:stCondLst>
                                    <p:cond delay="0"/>
                                  </p:stCondLst>
                                  <p:childTnLst>
                                    <p:set>
                                      <p:cBhvr>
                                        <p:cTn id="10" dur="1" fill="hold">
                                          <p:stCondLst>
                                            <p:cond delay="0"/>
                                          </p:stCondLst>
                                        </p:cTn>
                                        <p:tgtEl>
                                          <p:spTgt spid="73"/>
                                        </p:tgtEl>
                                        <p:attrNameLst>
                                          <p:attrName>style.visibility</p:attrName>
                                        </p:attrNameLst>
                                      </p:cBhvr>
                                      <p:to>
                                        <p:strVal val="visible"/>
                                      </p:to>
                                    </p:set>
                                    <p:animEffect transition="in" filter="slide(fromBottom)">
                                      <p:cBhvr>
                                        <p:cTn id="11" dur="500"/>
                                        <p:tgtEl>
                                          <p:spTgt spid="73"/>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62"/>
                                        </p:tgtEl>
                                        <p:attrNameLst>
                                          <p:attrName>style.visibility</p:attrName>
                                        </p:attrNameLst>
                                      </p:cBhvr>
                                      <p:to>
                                        <p:strVal val="visible"/>
                                      </p:to>
                                    </p:set>
                                    <p:animEffect transition="in" filter="slide(fromBottom)">
                                      <p:cBhvr>
                                        <p:cTn id="14" dur="500"/>
                                        <p:tgtEl>
                                          <p:spTgt spid="62"/>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slide(fromBottom)">
                                      <p:cBhvr>
                                        <p:cTn id="19" dur="500"/>
                                        <p:tgtEl>
                                          <p:spTgt spid="61"/>
                                        </p:tgtEl>
                                      </p:cBhvr>
                                    </p:animEffect>
                                  </p:childTnLst>
                                </p:cTn>
                              </p:par>
                              <p:par>
                                <p:cTn id="20" presetID="12" presetClass="entr" presetSubtype="4" fill="hold" nodeType="withEffect">
                                  <p:stCondLst>
                                    <p:cond delay="0"/>
                                  </p:stCondLst>
                                  <p:childTnLst>
                                    <p:set>
                                      <p:cBhvr>
                                        <p:cTn id="21" dur="1" fill="hold">
                                          <p:stCondLst>
                                            <p:cond delay="0"/>
                                          </p:stCondLst>
                                        </p:cTn>
                                        <p:tgtEl>
                                          <p:spTgt spid="60"/>
                                        </p:tgtEl>
                                        <p:attrNameLst>
                                          <p:attrName>style.visibility</p:attrName>
                                        </p:attrNameLst>
                                      </p:cBhvr>
                                      <p:to>
                                        <p:strVal val="visible"/>
                                      </p:to>
                                    </p:set>
                                    <p:animEffect transition="in" filter="slide(fromBottom)">
                                      <p:cBhvr>
                                        <p:cTn id="22" dur="500"/>
                                        <p:tgtEl>
                                          <p:spTgt spid="60"/>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2" presetClass="entr" presetSubtype="4" fill="hold"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slide(fromBottom)">
                                      <p:cBhvr>
                                        <p:cTn id="27" dur="500"/>
                                        <p:tgtEl>
                                          <p:spTgt spid="59"/>
                                        </p:tgtEl>
                                      </p:cBhvr>
                                    </p:animEffect>
                                  </p:childTnLst>
                                </p:cTn>
                              </p:par>
                              <p:par>
                                <p:cTn id="28" presetID="12" presetClass="entr" presetSubtype="4" fill="hold" grpId="0" nodeType="withEffect">
                                  <p:stCondLst>
                                    <p:cond delay="0"/>
                                  </p:stCondLst>
                                  <p:childTnLst>
                                    <p:set>
                                      <p:cBhvr>
                                        <p:cTn id="29" dur="1" fill="hold">
                                          <p:stCondLst>
                                            <p:cond delay="0"/>
                                          </p:stCondLst>
                                        </p:cTn>
                                        <p:tgtEl>
                                          <p:spTgt spid="47"/>
                                        </p:tgtEl>
                                        <p:attrNameLst>
                                          <p:attrName>style.visibility</p:attrName>
                                        </p:attrNameLst>
                                      </p:cBhvr>
                                      <p:to>
                                        <p:strVal val="visible"/>
                                      </p:to>
                                    </p:set>
                                    <p:animEffect transition="in" filter="slide(fromBottom)">
                                      <p:cBhvr>
                                        <p:cTn id="30" dur="500"/>
                                        <p:tgtEl>
                                          <p:spTgt spid="47"/>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2" presetClass="entr" presetSubtype="4" fill="hold" nodeType="clickEffect">
                                  <p:stCondLst>
                                    <p:cond delay="0"/>
                                  </p:stCondLst>
                                  <p:childTnLst>
                                    <p:set>
                                      <p:cBhvr>
                                        <p:cTn id="38" dur="1" fill="hold">
                                          <p:stCondLst>
                                            <p:cond delay="0"/>
                                          </p:stCondLst>
                                        </p:cTn>
                                        <p:tgtEl>
                                          <p:spTgt spid="98"/>
                                        </p:tgtEl>
                                        <p:attrNameLst>
                                          <p:attrName>style.visibility</p:attrName>
                                        </p:attrNameLst>
                                      </p:cBhvr>
                                      <p:to>
                                        <p:strVal val="visible"/>
                                      </p:to>
                                    </p:set>
                                    <p:animEffect transition="in" filter="slide(fromBottom)">
                                      <p:cBhvr>
                                        <p:cTn id="39"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61" grpId="0"/>
      <p:bldP spid="62" grpId="0"/>
      <p:bldP spid="115" grpId="0"/>
      <p:bldP spid="97"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40</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7" name="Titre 1"/>
          <p:cNvSpPr txBox="1">
            <a:spLocks/>
          </p:cNvSpPr>
          <p:nvPr/>
        </p:nvSpPr>
        <p:spPr>
          <a:xfrm>
            <a:off x="682625" y="182563"/>
            <a:ext cx="7839075" cy="806450"/>
          </a:xfrm>
          <a:prstGeom prst="rect">
            <a:avLst/>
          </a:prstGeom>
        </p:spPr>
        <p:txBody>
          <a:bodyPr/>
          <a:lst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a:lstStyle>
          <a:p>
            <a:pPr algn="ctr"/>
            <a:r>
              <a:rPr lang="fr-FR" kern="0" dirty="0"/>
              <a:t>Planning </a:t>
            </a:r>
            <a:r>
              <a:rPr lang="fr-FR" kern="0" dirty="0" err="1"/>
              <a:t>process</a:t>
            </a:r>
            <a:endParaRPr lang="fr-FR" kern="0" dirty="0"/>
          </a:p>
        </p:txBody>
      </p:sp>
      <p:pic>
        <p:nvPicPr>
          <p:cNvPr id="2" name="Image 1">
            <a:extLst>
              <a:ext uri="{FF2B5EF4-FFF2-40B4-BE49-F238E27FC236}">
                <a16:creationId xmlns:a16="http://schemas.microsoft.com/office/drawing/2014/main" id="{874A8CD0-4DA0-4D54-B3BE-27427CAA4890}"/>
              </a:ext>
            </a:extLst>
          </p:cNvPr>
          <p:cNvPicPr>
            <a:picLocks noChangeAspect="1"/>
          </p:cNvPicPr>
          <p:nvPr/>
        </p:nvPicPr>
        <p:blipFill>
          <a:blip r:embed="rId2"/>
          <a:stretch>
            <a:fillRect/>
          </a:stretch>
        </p:blipFill>
        <p:spPr>
          <a:xfrm>
            <a:off x="133445" y="706609"/>
            <a:ext cx="8877110" cy="5684711"/>
          </a:xfrm>
          <a:prstGeom prst="rect">
            <a:avLst/>
          </a:prstGeom>
        </p:spPr>
      </p:pic>
    </p:spTree>
    <p:extLst>
      <p:ext uri="{BB962C8B-B14F-4D97-AF65-F5344CB8AC3E}">
        <p14:creationId xmlns:p14="http://schemas.microsoft.com/office/powerpoint/2010/main" val="15347098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41</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7" name="Rectangle 2"/>
          <p:cNvSpPr txBox="1">
            <a:spLocks noChangeArrowheads="1"/>
          </p:cNvSpPr>
          <p:nvPr/>
        </p:nvSpPr>
        <p:spPr>
          <a:xfrm>
            <a:off x="682625" y="-55563"/>
            <a:ext cx="7839075" cy="806451"/>
          </a:xfrm>
          <a:prstGeom prst="rect">
            <a:avLst/>
          </a:prstGeom>
        </p:spPr>
        <p:txBody>
          <a:bodyPr/>
          <a:lst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a:lstStyle>
          <a:p>
            <a:r>
              <a:rPr lang="en-US" altLang="fr-FR" sz="2400" kern="0" dirty="0"/>
              <a:t>Automated data &amp; master data integration through interface with local management tools</a:t>
            </a:r>
            <a:endParaRPr lang="fr-FR" altLang="fr-FR" sz="2400" kern="0" dirty="0"/>
          </a:p>
        </p:txBody>
      </p:sp>
      <p:sp>
        <p:nvSpPr>
          <p:cNvPr id="8" name="Rectangle 3"/>
          <p:cNvSpPr txBox="1">
            <a:spLocks noChangeArrowheads="1"/>
          </p:cNvSpPr>
          <p:nvPr/>
        </p:nvSpPr>
        <p:spPr>
          <a:xfrm>
            <a:off x="682625" y="1243013"/>
            <a:ext cx="7839075" cy="4725987"/>
          </a:xfrm>
          <a:prstGeom prst="rect">
            <a:avLst/>
          </a:prstGeom>
        </p:spPr>
        <p:txBody>
          <a:bodyPr/>
          <a:lst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0" indent="0">
              <a:defRPr/>
            </a:pPr>
            <a:r>
              <a:rPr lang="en-US" sz="1800" kern="0" dirty="0">
                <a:solidFill>
                  <a:schemeClr val="bg1">
                    <a:lumMod val="50000"/>
                  </a:schemeClr>
                </a:solidFill>
              </a:rPr>
              <a:t>The country project managers have to manually launch the local data  integration.</a:t>
            </a:r>
          </a:p>
          <a:p>
            <a:pPr marL="0" indent="0">
              <a:defRPr/>
            </a:pPr>
            <a:r>
              <a:rPr lang="en-US" sz="1800" kern="0" dirty="0">
                <a:solidFill>
                  <a:schemeClr val="bg1">
                    <a:lumMod val="50000"/>
                  </a:schemeClr>
                </a:solidFill>
              </a:rPr>
              <a:t> A specific data loading user guide is available in order to explain the following processes : </a:t>
            </a:r>
            <a:endParaRPr lang="en-US" sz="1800" kern="0" dirty="0"/>
          </a:p>
        </p:txBody>
      </p:sp>
      <p:sp>
        <p:nvSpPr>
          <p:cNvPr id="9" name="Freeform 15"/>
          <p:cNvSpPr>
            <a:spLocks noEditPoints="1"/>
          </p:cNvSpPr>
          <p:nvPr/>
        </p:nvSpPr>
        <p:spPr bwMode="auto">
          <a:xfrm>
            <a:off x="1001713" y="3252788"/>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Rectangle à coins arrondis 8"/>
          <p:cNvSpPr>
            <a:spLocks noChangeArrowheads="1"/>
          </p:cNvSpPr>
          <p:nvPr/>
        </p:nvSpPr>
        <p:spPr bwMode="auto">
          <a:xfrm>
            <a:off x="2068513" y="2595563"/>
            <a:ext cx="6203950" cy="2054225"/>
          </a:xfrm>
          <a:prstGeom prst="roundRect">
            <a:avLst>
              <a:gd name="adj" fmla="val 4250"/>
            </a:avLst>
          </a:prstGeom>
          <a:gradFill rotWithShape="1">
            <a:gsLst>
              <a:gs pos="0">
                <a:srgbClr val="FFFFFF"/>
              </a:gs>
              <a:gs pos="35000">
                <a:srgbClr val="FFFFFF"/>
              </a:gs>
              <a:gs pos="100000">
                <a:srgbClr val="FFFFFF"/>
              </a:gs>
            </a:gsLst>
            <a:lin ang="16200000" scaled="1"/>
          </a:gradFill>
          <a:ln w="9525" algn="ctr">
            <a:solidFill>
              <a:srgbClr val="F9F9F9"/>
            </a:solidFill>
            <a:round/>
            <a:headEnd/>
            <a:tailEnd/>
          </a:ln>
          <a:effectLst>
            <a:outerShdw dist="20000" dir="5400000" rotWithShape="0">
              <a:srgbClr val="000000">
                <a:alpha val="37999"/>
              </a:srgbClr>
            </a:outerShdw>
          </a:effectLst>
        </p:spPr>
        <p:txBody>
          <a:bodyPr lIns="62690" tIns="31345" rIns="62690" bIns="31345" anchor="ctr"/>
          <a:lstStyle/>
          <a:p>
            <a:pPr marL="457200" indent="-457200" algn="l" defTabSz="925513">
              <a:spcBef>
                <a:spcPct val="10000"/>
              </a:spcBef>
              <a:buClr>
                <a:srgbClr val="00B050"/>
              </a:buClr>
              <a:buSzPct val="75000"/>
              <a:buFont typeface="Arial" pitchFamily="34" charset="0"/>
              <a:buAutoNum type="arabicPeriod"/>
              <a:defRPr/>
            </a:pPr>
            <a:r>
              <a:rPr lang="en-US" b="1" dirty="0">
                <a:solidFill>
                  <a:schemeClr val="bg1">
                    <a:lumMod val="50000"/>
                  </a:schemeClr>
                </a:solidFill>
                <a:latin typeface="Calibri" pitchFamily="34" charset="0"/>
              </a:rPr>
              <a:t>Manual launch of interface (data extraction file)</a:t>
            </a:r>
          </a:p>
          <a:p>
            <a:pPr marL="457200" indent="-457200" algn="l" defTabSz="925513">
              <a:spcBef>
                <a:spcPct val="10000"/>
              </a:spcBef>
              <a:buClr>
                <a:srgbClr val="00B050"/>
              </a:buClr>
              <a:buSzPct val="75000"/>
              <a:buFont typeface="Arial" pitchFamily="34" charset="0"/>
              <a:buAutoNum type="arabicPeriod"/>
              <a:defRPr/>
            </a:pPr>
            <a:r>
              <a:rPr lang="en-US" b="1" dirty="0">
                <a:solidFill>
                  <a:schemeClr val="bg1">
                    <a:lumMod val="50000"/>
                  </a:schemeClr>
                </a:solidFill>
                <a:latin typeface="Calibri" pitchFamily="34" charset="0"/>
              </a:rPr>
              <a:t>Analysis of reject log (P&amp;L and management unit issues)</a:t>
            </a:r>
            <a:endParaRPr lang="fr-FR" b="1" dirty="0">
              <a:solidFill>
                <a:schemeClr val="bg1">
                  <a:lumMod val="50000"/>
                </a:schemeClr>
              </a:solidFill>
              <a:latin typeface="Calibri" pitchFamily="34" charset="0"/>
            </a:endParaRPr>
          </a:p>
          <a:p>
            <a:pPr marL="457200" indent="-457200" algn="l" defTabSz="925513">
              <a:spcBef>
                <a:spcPct val="10000"/>
              </a:spcBef>
              <a:buClr>
                <a:srgbClr val="00B050"/>
              </a:buClr>
              <a:buSzPct val="75000"/>
              <a:buFont typeface="Arial" pitchFamily="34" charset="0"/>
              <a:buAutoNum type="arabicPeriod"/>
              <a:defRPr/>
            </a:pPr>
            <a:r>
              <a:rPr lang="en-US" b="1" dirty="0">
                <a:solidFill>
                  <a:schemeClr val="bg1">
                    <a:lumMod val="50000"/>
                  </a:schemeClr>
                </a:solidFill>
                <a:latin typeface="Calibri" pitchFamily="34" charset="0"/>
              </a:rPr>
              <a:t>Correction of errors (mapping defect, CSV file format or content defect, process defect)</a:t>
            </a:r>
          </a:p>
          <a:p>
            <a:pPr marL="457200" indent="-457200" algn="l" defTabSz="925513">
              <a:spcBef>
                <a:spcPct val="10000"/>
              </a:spcBef>
              <a:buClr>
                <a:srgbClr val="00B050"/>
              </a:buClr>
              <a:buSzPct val="75000"/>
              <a:buFont typeface="Arial" pitchFamily="34" charset="0"/>
              <a:buAutoNum type="arabicPeriod"/>
              <a:defRPr/>
            </a:pPr>
            <a:r>
              <a:rPr lang="en-US" b="1" dirty="0">
                <a:solidFill>
                  <a:schemeClr val="bg1">
                    <a:lumMod val="50000"/>
                  </a:schemeClr>
                </a:solidFill>
                <a:latin typeface="Calibri" pitchFamily="34" charset="0"/>
              </a:rPr>
              <a:t>Reload of data</a:t>
            </a:r>
            <a:r>
              <a:rPr lang="fr-FR" b="1" dirty="0">
                <a:solidFill>
                  <a:schemeClr val="bg1">
                    <a:lumMod val="50000"/>
                  </a:schemeClr>
                </a:solidFill>
                <a:latin typeface="Calibri" pitchFamily="34" charset="0"/>
              </a:rPr>
              <a:t> extraction file</a:t>
            </a:r>
            <a:endParaRPr lang="en-US" b="1" dirty="0">
              <a:solidFill>
                <a:schemeClr val="bg1">
                  <a:lumMod val="50000"/>
                </a:schemeClr>
              </a:solidFill>
              <a:latin typeface="Calibri" pitchFamily="34" charset="0"/>
            </a:endParaRPr>
          </a:p>
        </p:txBody>
      </p:sp>
      <p:sp>
        <p:nvSpPr>
          <p:cNvPr id="11" name="Rounded Rectangle 35"/>
          <p:cNvSpPr/>
          <p:nvPr/>
        </p:nvSpPr>
        <p:spPr bwMode="auto">
          <a:xfrm>
            <a:off x="849313" y="5273675"/>
            <a:ext cx="8042275" cy="801688"/>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marL="384175" lvl="1" algn="l">
              <a:spcBef>
                <a:spcPct val="10000"/>
              </a:spcBef>
              <a:buClr>
                <a:srgbClr val="7C408F"/>
              </a:buClr>
              <a:buSzPct val="90000"/>
              <a:defRPr/>
            </a:pPr>
            <a:r>
              <a:rPr lang="en-US" b="1" dirty="0">
                <a:solidFill>
                  <a:schemeClr val="hlink"/>
                </a:solidFill>
              </a:rPr>
              <a:t>Tango data quality is under the country’s responsibility</a:t>
            </a:r>
          </a:p>
          <a:p>
            <a:pPr marL="384175" lvl="1" algn="l">
              <a:spcBef>
                <a:spcPct val="10000"/>
              </a:spcBef>
              <a:buClr>
                <a:srgbClr val="7C408F"/>
              </a:buClr>
              <a:buSzPct val="90000"/>
              <a:defRPr/>
            </a:pPr>
            <a:r>
              <a:rPr lang="en-US" b="1" dirty="0">
                <a:solidFill>
                  <a:schemeClr val="hlink"/>
                </a:solidFill>
              </a:rPr>
              <a:t>Please refer to the country project manager for any update</a:t>
            </a:r>
          </a:p>
        </p:txBody>
      </p:sp>
      <p:pic>
        <p:nvPicPr>
          <p:cNvPr id="12" name="Picture 13"/>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00113" y="5516563"/>
            <a:ext cx="476250" cy="4286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233025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42</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3" name="Rectangle à coins arrondis 12"/>
          <p:cNvSpPr/>
          <p:nvPr/>
        </p:nvSpPr>
        <p:spPr>
          <a:xfrm>
            <a:off x="720000" y="1396029"/>
            <a:ext cx="7704000" cy="2484000"/>
          </a:xfrm>
          <a:prstGeom prst="roundRect">
            <a:avLst>
              <a:gd name="adj" fmla="val 3264"/>
            </a:avLst>
          </a:prstGeom>
          <a:solidFill>
            <a:schemeClr val="bg1"/>
          </a:solidFill>
          <a:ln w="9525" cap="flat" cmpd="sng" algn="ctr">
            <a:solidFill>
              <a:schemeClr val="bg1">
                <a:lumMod val="75000"/>
              </a:schemeClr>
            </a:solidFill>
            <a:prstDash val="solid"/>
            <a:headEnd type="none" w="med" len="med"/>
            <a:tailEnd type="none" w="med" len="med"/>
          </a:ln>
          <a:effectLst>
            <a:outerShdw blurRad="40000" dist="23000" dir="5400000" rotWithShape="0">
              <a:srgbClr val="000000">
                <a:alpha val="35000"/>
              </a:srgbClr>
            </a:outerShdw>
          </a:effectLst>
        </p:spPr>
        <p:txBody>
          <a:bodyPr lIns="0" tIns="0" rIns="0" bIns="0"/>
          <a:lstStyle/>
          <a:p>
            <a:pPr defTabSz="914400" fontAlgn="auto">
              <a:lnSpc>
                <a:spcPct val="85000"/>
              </a:lnSpc>
              <a:spcBef>
                <a:spcPct val="40000"/>
              </a:spcBef>
              <a:spcAft>
                <a:spcPts val="0"/>
              </a:spcAft>
              <a:buFontTx/>
              <a:buChar char="•"/>
            </a:pPr>
            <a:endParaRPr lang="en-US" sz="2000" kern="0">
              <a:solidFill>
                <a:srgbClr val="808080"/>
              </a:solidFill>
              <a:latin typeface="Calibri"/>
              <a:cs typeface="Arial"/>
            </a:endParaRPr>
          </a:p>
        </p:txBody>
      </p:sp>
      <p:sp>
        <p:nvSpPr>
          <p:cNvPr id="14" name="Rectangle 3"/>
          <p:cNvSpPr txBox="1">
            <a:spLocks noChangeArrowheads="1"/>
          </p:cNvSpPr>
          <p:nvPr/>
        </p:nvSpPr>
        <p:spPr bwMode="gray">
          <a:xfrm>
            <a:off x="625473" y="1441466"/>
            <a:ext cx="7798527" cy="2876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0" fontAlgn="base" hangingPunct="0">
              <a:spcBef>
                <a:spcPct val="10000"/>
              </a:spcBef>
              <a:spcAft>
                <a:spcPct val="0"/>
              </a:spcAft>
              <a:defRPr sz="2400" b="1">
                <a:solidFill>
                  <a:schemeClr val="accent2"/>
                </a:solidFill>
                <a:latin typeface="+mn-lt"/>
                <a:ea typeface="+mn-ea"/>
                <a:cs typeface="+mn-cs"/>
              </a:defRPr>
            </a:lvl1pPr>
            <a:lvl2pPr marL="273050" indent="-271463" algn="l" rtl="0" eaLnBrk="0" fontAlgn="base" hangingPunct="0">
              <a:spcBef>
                <a:spcPct val="10000"/>
              </a:spcBef>
              <a:spcAft>
                <a:spcPct val="0"/>
              </a:spcAft>
              <a:buClr>
                <a:schemeClr val="accent2"/>
              </a:buClr>
              <a:buSzPct val="90000"/>
              <a:buFont typeface="Wingdings" pitchFamily="2" charset="2"/>
              <a:buChar char="l"/>
              <a:defRPr sz="2000">
                <a:solidFill>
                  <a:schemeClr val="hlink"/>
                </a:solidFill>
                <a:latin typeface="+mn-lt"/>
              </a:defRPr>
            </a:lvl2pPr>
            <a:lvl3pPr marL="474663" indent="-200025" algn="l" rtl="0" eaLnBrk="0" fontAlgn="base" hangingPunct="0">
              <a:spcBef>
                <a:spcPct val="10000"/>
              </a:spcBef>
              <a:spcAft>
                <a:spcPct val="0"/>
              </a:spcAft>
              <a:buClr>
                <a:schemeClr val="accent1"/>
              </a:buClr>
              <a:buFont typeface="Wingdings" pitchFamily="2" charset="2"/>
              <a:buChar char="§"/>
              <a:defRPr>
                <a:solidFill>
                  <a:schemeClr val="hlink"/>
                </a:solidFill>
                <a:latin typeface="+mn-lt"/>
              </a:defRPr>
            </a:lvl3pPr>
            <a:lvl4pPr marL="747713" indent="-153988" algn="l" rtl="0" eaLnBrk="0" fontAlgn="base" hangingPunct="0">
              <a:spcBef>
                <a:spcPct val="10000"/>
              </a:spcBef>
              <a:spcAft>
                <a:spcPct val="0"/>
              </a:spcAft>
              <a:buFont typeface="Arial" pitchFamily="34" charset="0"/>
              <a:buChar char="-"/>
              <a:defRPr sz="1400">
                <a:solidFill>
                  <a:schemeClr val="hlink"/>
                </a:solidFill>
                <a:latin typeface="+mn-lt"/>
              </a:defRPr>
            </a:lvl4pPr>
            <a:lvl5pPr marL="1068388" indent="-119063" algn="l" rtl="0" eaLnBrk="0" fontAlgn="base" hangingPunct="0">
              <a:spcBef>
                <a:spcPct val="10000"/>
              </a:spcBef>
              <a:spcAft>
                <a:spcPct val="0"/>
              </a:spcAft>
              <a:buFont typeface="Webdings" pitchFamily="18" charset="2"/>
              <a:buChar char="4"/>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355600" lvl="3" indent="-147638" defTabSz="914400">
              <a:spcBef>
                <a:spcPts val="600"/>
              </a:spcBef>
              <a:buClr>
                <a:schemeClr val="tx1">
                  <a:lumMod val="75000"/>
                  <a:lumOff val="25000"/>
                </a:schemeClr>
              </a:buClr>
              <a:buFont typeface="Arial" pitchFamily="34" charset="0"/>
              <a:buChar char="•"/>
              <a:defRPr/>
            </a:pPr>
            <a:r>
              <a:rPr lang="en-US" b="1" kern="0" dirty="0">
                <a:solidFill>
                  <a:schemeClr val="bg1">
                    <a:lumMod val="50000"/>
                  </a:schemeClr>
                </a:solidFill>
                <a:latin typeface="Arial"/>
                <a:ea typeface="+mn-ea"/>
                <a:sym typeface="Wingdings" pitchFamily="2" charset="2"/>
              </a:rPr>
              <a:t>Legal organization</a:t>
            </a:r>
            <a:r>
              <a:rPr lang="en-US" kern="0" dirty="0">
                <a:solidFill>
                  <a:schemeClr val="bg1">
                    <a:lumMod val="50000"/>
                  </a:schemeClr>
                </a:solidFill>
                <a:latin typeface="Arial"/>
                <a:ea typeface="+mn-ea"/>
                <a:sym typeface="Wingdings" pitchFamily="2" charset="2"/>
              </a:rPr>
              <a:t>  Vector entity code (</a:t>
            </a:r>
            <a:r>
              <a:rPr lang="en-US" kern="0" dirty="0" err="1">
                <a:solidFill>
                  <a:schemeClr val="bg1">
                    <a:lumMod val="50000"/>
                  </a:schemeClr>
                </a:solidFill>
                <a:latin typeface="Arial"/>
                <a:ea typeface="+mn-ea"/>
                <a:sym typeface="Wingdings" pitchFamily="2" charset="2"/>
              </a:rPr>
              <a:t>e.g</a:t>
            </a:r>
            <a:r>
              <a:rPr lang="en-US" kern="0" dirty="0">
                <a:solidFill>
                  <a:schemeClr val="bg1">
                    <a:lumMod val="50000"/>
                  </a:schemeClr>
                </a:solidFill>
                <a:latin typeface="Arial"/>
                <a:ea typeface="+mn-ea"/>
                <a:sym typeface="Wingdings" pitchFamily="2" charset="2"/>
              </a:rPr>
              <a:t> SU7603)</a:t>
            </a:r>
          </a:p>
          <a:p>
            <a:pPr marL="355600" lvl="3" indent="-147638" defTabSz="914400">
              <a:spcBef>
                <a:spcPts val="600"/>
              </a:spcBef>
              <a:buClr>
                <a:schemeClr val="tx1">
                  <a:lumMod val="75000"/>
                  <a:lumOff val="25000"/>
                </a:schemeClr>
              </a:buClr>
              <a:buFont typeface="Arial" pitchFamily="34" charset="0"/>
              <a:buChar char="•"/>
              <a:defRPr/>
            </a:pPr>
            <a:r>
              <a:rPr lang="en-US" b="1" kern="0" dirty="0">
                <a:solidFill>
                  <a:schemeClr val="bg1">
                    <a:lumMod val="50000"/>
                  </a:schemeClr>
                </a:solidFill>
                <a:latin typeface="Arial"/>
                <a:ea typeface="+mn-ea"/>
              </a:rPr>
              <a:t>Management Organization</a:t>
            </a:r>
            <a:r>
              <a:rPr lang="en-US" kern="0" dirty="0">
                <a:solidFill>
                  <a:schemeClr val="bg1">
                    <a:lumMod val="50000"/>
                  </a:schemeClr>
                </a:solidFill>
                <a:latin typeface="Arial"/>
                <a:ea typeface="+mn-ea"/>
              </a:rPr>
              <a:t> </a:t>
            </a:r>
            <a:r>
              <a:rPr lang="en-US" kern="0" dirty="0">
                <a:solidFill>
                  <a:schemeClr val="bg1">
                    <a:lumMod val="50000"/>
                  </a:schemeClr>
                </a:solidFill>
                <a:latin typeface="Arial"/>
                <a:ea typeface="+mn-ea"/>
                <a:sym typeface="Wingdings" pitchFamily="2" charset="2"/>
              </a:rPr>
              <a:t> Management unit code (to be created into Tango)</a:t>
            </a:r>
          </a:p>
          <a:p>
            <a:pPr marL="355600" lvl="3" indent="-147638" defTabSz="914400">
              <a:spcBef>
                <a:spcPts val="600"/>
              </a:spcBef>
              <a:buClr>
                <a:schemeClr val="tx1">
                  <a:lumMod val="75000"/>
                  <a:lumOff val="25000"/>
                </a:schemeClr>
              </a:buClr>
              <a:buFont typeface="Arial" pitchFamily="34" charset="0"/>
              <a:buChar char="•"/>
              <a:defRPr/>
            </a:pPr>
            <a:r>
              <a:rPr lang="en-US" b="1" kern="0" dirty="0">
                <a:solidFill>
                  <a:schemeClr val="bg1">
                    <a:lumMod val="50000"/>
                  </a:schemeClr>
                </a:solidFill>
                <a:latin typeface="Arial"/>
                <a:ea typeface="+mn-ea"/>
                <a:sym typeface="Wingdings" pitchFamily="2" charset="2"/>
              </a:rPr>
              <a:t>Activity </a:t>
            </a:r>
            <a:r>
              <a:rPr lang="en-US" kern="0" dirty="0">
                <a:solidFill>
                  <a:schemeClr val="bg1">
                    <a:lumMod val="50000"/>
                  </a:schemeClr>
                </a:solidFill>
                <a:latin typeface="Arial"/>
                <a:ea typeface="+mn-ea"/>
                <a:sym typeface="Wingdings" pitchFamily="2" charset="2"/>
              </a:rPr>
              <a:t> Sub-activity code (</a:t>
            </a:r>
            <a:r>
              <a:rPr lang="en-US" kern="0" dirty="0" err="1">
                <a:solidFill>
                  <a:schemeClr val="bg1">
                    <a:lumMod val="50000"/>
                  </a:schemeClr>
                </a:solidFill>
                <a:latin typeface="Arial"/>
                <a:ea typeface="+mn-ea"/>
                <a:sym typeface="Wingdings" pitchFamily="2" charset="2"/>
              </a:rPr>
              <a:t>e.g</a:t>
            </a:r>
            <a:r>
              <a:rPr lang="en-US" kern="0" dirty="0">
                <a:solidFill>
                  <a:schemeClr val="bg1">
                    <a:lumMod val="50000"/>
                  </a:schemeClr>
                </a:solidFill>
                <a:latin typeface="Arial"/>
                <a:ea typeface="+mn-ea"/>
                <a:sym typeface="Wingdings" pitchFamily="2" charset="2"/>
              </a:rPr>
              <a:t> UR_BU)</a:t>
            </a:r>
          </a:p>
          <a:p>
            <a:pPr marL="355600" lvl="3" indent="-147638" defTabSz="914400">
              <a:spcBef>
                <a:spcPts val="600"/>
              </a:spcBef>
              <a:buClr>
                <a:schemeClr val="tx1">
                  <a:lumMod val="75000"/>
                  <a:lumOff val="25000"/>
                </a:schemeClr>
              </a:buClr>
              <a:buFont typeface="Arial" pitchFamily="34" charset="0"/>
              <a:buChar char="•"/>
              <a:defRPr/>
            </a:pPr>
            <a:r>
              <a:rPr lang="en-US" b="1" kern="0" dirty="0">
                <a:solidFill>
                  <a:schemeClr val="bg1">
                    <a:lumMod val="50000"/>
                  </a:schemeClr>
                </a:solidFill>
                <a:latin typeface="Arial"/>
                <a:ea typeface="+mn-ea"/>
                <a:sym typeface="Wingdings" pitchFamily="2" charset="2"/>
              </a:rPr>
              <a:t>Indicator</a:t>
            </a:r>
            <a:r>
              <a:rPr lang="en-US" kern="0" dirty="0">
                <a:solidFill>
                  <a:schemeClr val="bg1">
                    <a:lumMod val="50000"/>
                  </a:schemeClr>
                </a:solidFill>
                <a:latin typeface="Arial"/>
                <a:ea typeface="+mn-ea"/>
                <a:sym typeface="Wingdings" pitchFamily="2" charset="2"/>
              </a:rPr>
              <a:t>  financial or operational indicator lowest level code (e.g. PL1110_DO_10)</a:t>
            </a:r>
          </a:p>
          <a:p>
            <a:pPr marL="355600" lvl="3" indent="-147638" defTabSz="914400">
              <a:spcBef>
                <a:spcPts val="600"/>
              </a:spcBef>
              <a:buClr>
                <a:schemeClr val="tx1">
                  <a:lumMod val="75000"/>
                  <a:lumOff val="25000"/>
                </a:schemeClr>
              </a:buClr>
              <a:buFont typeface="Arial" pitchFamily="34" charset="0"/>
              <a:buChar char="•"/>
              <a:defRPr/>
            </a:pPr>
            <a:r>
              <a:rPr lang="en-US" b="1" kern="0" dirty="0" err="1">
                <a:solidFill>
                  <a:schemeClr val="bg1">
                    <a:lumMod val="50000"/>
                  </a:schemeClr>
                </a:solidFill>
                <a:latin typeface="Arial"/>
                <a:ea typeface="+mn-ea"/>
                <a:sym typeface="Wingdings" pitchFamily="2" charset="2"/>
              </a:rPr>
              <a:t>Gaap</a:t>
            </a:r>
            <a:r>
              <a:rPr lang="en-US" kern="0" dirty="0">
                <a:solidFill>
                  <a:schemeClr val="bg1">
                    <a:lumMod val="50000"/>
                  </a:schemeClr>
                </a:solidFill>
                <a:latin typeface="Arial"/>
                <a:ea typeface="+mn-ea"/>
                <a:sym typeface="Wingdings" pitchFamily="2" charset="2"/>
              </a:rPr>
              <a:t>  </a:t>
            </a:r>
            <a:r>
              <a:rPr lang="en-US" kern="0" dirty="0" err="1">
                <a:solidFill>
                  <a:schemeClr val="bg1">
                    <a:lumMod val="50000"/>
                  </a:schemeClr>
                </a:solidFill>
                <a:latin typeface="Arial"/>
                <a:ea typeface="+mn-ea"/>
                <a:sym typeface="Wingdings" pitchFamily="2" charset="2"/>
              </a:rPr>
              <a:t>Local_Gaap_Mgmt_tool</a:t>
            </a:r>
            <a:r>
              <a:rPr lang="en-US" kern="0" dirty="0">
                <a:solidFill>
                  <a:schemeClr val="bg1">
                    <a:lumMod val="50000"/>
                  </a:schemeClr>
                </a:solidFill>
                <a:latin typeface="Arial"/>
                <a:ea typeface="+mn-ea"/>
                <a:sym typeface="Wingdings" pitchFamily="2" charset="2"/>
              </a:rPr>
              <a:t> for 0LOC01 figures, 0RESI</a:t>
            </a:r>
            <a:r>
              <a:rPr lang="en-US" i="1" kern="0" dirty="0">
                <a:solidFill>
                  <a:schemeClr val="bg1">
                    <a:lumMod val="50000"/>
                  </a:schemeClr>
                </a:solidFill>
                <a:latin typeface="Arial"/>
                <a:ea typeface="+mn-ea"/>
                <a:sym typeface="Wingdings" pitchFamily="2" charset="2"/>
              </a:rPr>
              <a:t>XXX</a:t>
            </a:r>
            <a:r>
              <a:rPr lang="en-US" kern="0" dirty="0">
                <a:solidFill>
                  <a:schemeClr val="bg1">
                    <a:lumMod val="50000"/>
                  </a:schemeClr>
                </a:solidFill>
                <a:latin typeface="Arial"/>
                <a:ea typeface="+mn-ea"/>
                <a:sym typeface="Wingdings" pitchFamily="2" charset="2"/>
              </a:rPr>
              <a:t> for IFRS restatements in local management tool</a:t>
            </a:r>
          </a:p>
          <a:p>
            <a:pPr marL="355600" lvl="3" indent="-147638" defTabSz="914400">
              <a:spcBef>
                <a:spcPts val="600"/>
              </a:spcBef>
              <a:buClr>
                <a:schemeClr val="tx1">
                  <a:lumMod val="75000"/>
                  <a:lumOff val="25000"/>
                </a:schemeClr>
              </a:buClr>
              <a:buFont typeface="Arial" pitchFamily="34" charset="0"/>
              <a:buChar char="•"/>
              <a:defRPr/>
            </a:pPr>
            <a:r>
              <a:rPr lang="en-US" b="1" kern="0" dirty="0">
                <a:solidFill>
                  <a:schemeClr val="bg1">
                    <a:lumMod val="50000"/>
                  </a:schemeClr>
                </a:solidFill>
                <a:latin typeface="Arial"/>
                <a:ea typeface="+mn-ea"/>
                <a:sym typeface="Wingdings" pitchFamily="2" charset="2"/>
              </a:rPr>
              <a:t>Phase</a:t>
            </a:r>
            <a:r>
              <a:rPr lang="en-US" kern="0" dirty="0">
                <a:solidFill>
                  <a:schemeClr val="bg1">
                    <a:lumMod val="50000"/>
                  </a:schemeClr>
                </a:solidFill>
                <a:latin typeface="Arial"/>
                <a:ea typeface="+mn-ea"/>
                <a:sym typeface="Wingdings" pitchFamily="2" charset="2"/>
              </a:rPr>
              <a:t>  ACT for Actual, BUDG_VC for Budget, FC_1_VC for Forecast 1 and FC_2_VC for Forecast 2</a:t>
            </a:r>
          </a:p>
          <a:p>
            <a:pPr marL="355600" lvl="3" indent="-147638" defTabSz="914400">
              <a:spcBef>
                <a:spcPts val="600"/>
              </a:spcBef>
              <a:buClr>
                <a:schemeClr val="tx1">
                  <a:lumMod val="75000"/>
                  <a:lumOff val="25000"/>
                </a:schemeClr>
              </a:buClr>
              <a:buFont typeface="Arial" pitchFamily="34" charset="0"/>
              <a:buChar char="•"/>
              <a:defRPr/>
            </a:pPr>
            <a:r>
              <a:rPr lang="en-US" b="1" kern="0" dirty="0">
                <a:solidFill>
                  <a:schemeClr val="bg1">
                    <a:lumMod val="50000"/>
                  </a:schemeClr>
                </a:solidFill>
                <a:latin typeface="Arial"/>
                <a:ea typeface="+mn-ea"/>
                <a:sym typeface="Wingdings" pitchFamily="2" charset="2"/>
              </a:rPr>
              <a:t>Period</a:t>
            </a:r>
            <a:r>
              <a:rPr lang="en-US" kern="0" dirty="0">
                <a:solidFill>
                  <a:schemeClr val="bg1">
                    <a:lumMod val="50000"/>
                  </a:schemeClr>
                </a:solidFill>
                <a:latin typeface="Arial"/>
                <a:ea typeface="+mn-ea"/>
                <a:sym typeface="Wingdings" pitchFamily="2" charset="2"/>
              </a:rPr>
              <a:t>  YYYY.MM_YTD (e.g. 2015.06_YTD, 2015.07_YTD)</a:t>
            </a:r>
          </a:p>
          <a:p>
            <a:pPr marL="819150" marR="0" lvl="1" indent="-285750" algn="l" defTabSz="914400" rtl="0" eaLnBrk="0" fontAlgn="base" latinLnBrk="0" hangingPunct="0">
              <a:lnSpc>
                <a:spcPct val="100000"/>
              </a:lnSpc>
              <a:spcBef>
                <a:spcPct val="10000"/>
              </a:spcBef>
              <a:spcAft>
                <a:spcPct val="0"/>
              </a:spcAft>
              <a:buClr>
                <a:schemeClr val="tx1">
                  <a:lumMod val="75000"/>
                  <a:lumOff val="25000"/>
                </a:schemeClr>
              </a:buClr>
              <a:buSzPct val="50000"/>
              <a:buFont typeface="Arial" pitchFamily="34" charset="0"/>
              <a:buChar char="•"/>
              <a:tabLst/>
              <a:defRPr/>
            </a:pPr>
            <a:endParaRPr lang="en-US" sz="1100" kern="0" dirty="0">
              <a:solidFill>
                <a:srgbClr val="6F7072"/>
              </a:solidFill>
              <a:latin typeface="Arial"/>
              <a:sym typeface="Wingdings" pitchFamily="2" charset="2"/>
            </a:endParaRPr>
          </a:p>
          <a:p>
            <a:pPr marL="0" lvl="1" indent="0" defTabSz="914400" eaLnBrk="1" hangingPunct="1">
              <a:spcBef>
                <a:spcPts val="600"/>
              </a:spcBef>
              <a:buClr>
                <a:prstClr val="black">
                  <a:lumMod val="75000"/>
                  <a:lumOff val="25000"/>
                </a:prstClr>
              </a:buClr>
              <a:buSzTx/>
              <a:buNone/>
              <a:defRPr/>
            </a:pPr>
            <a:r>
              <a:rPr lang="en-US" sz="1600" kern="0" dirty="0">
                <a:solidFill>
                  <a:schemeClr val="bg1">
                    <a:lumMod val="50000"/>
                  </a:schemeClr>
                </a:solidFill>
                <a:latin typeface="Arial"/>
              </a:rPr>
              <a:t>Country has to produce .csv files that will be loaded into Tango by Core Model HQ administrator through a dedicated TM1 process </a:t>
            </a:r>
            <a:r>
              <a:rPr lang="en-US" sz="1200" i="1" kern="0" dirty="0">
                <a:solidFill>
                  <a:schemeClr val="bg1">
                    <a:lumMod val="50000"/>
                  </a:schemeClr>
                </a:solidFill>
                <a:latin typeface="Arial"/>
              </a:rPr>
              <a:t>(see the format of the .csv file next slide)</a:t>
            </a:r>
          </a:p>
          <a:p>
            <a:pPr marL="0" lvl="1" indent="0" defTabSz="914400" eaLnBrk="1" hangingPunct="1">
              <a:spcBef>
                <a:spcPts val="600"/>
              </a:spcBef>
              <a:buClr>
                <a:prstClr val="black">
                  <a:lumMod val="75000"/>
                  <a:lumOff val="25000"/>
                </a:prstClr>
              </a:buClr>
              <a:buSzTx/>
              <a:buNone/>
              <a:defRPr/>
            </a:pPr>
            <a:endParaRPr lang="en-US" sz="1600" i="1" kern="0" dirty="0">
              <a:solidFill>
                <a:schemeClr val="bg1">
                  <a:lumMod val="50000"/>
                </a:schemeClr>
              </a:solidFill>
              <a:latin typeface="Arial"/>
            </a:endParaRPr>
          </a:p>
          <a:p>
            <a:pPr marL="819150" marR="0" lvl="1" indent="-285750" algn="l" defTabSz="914400" rtl="0" eaLnBrk="0" fontAlgn="base" latinLnBrk="0" hangingPunct="0">
              <a:lnSpc>
                <a:spcPct val="100000"/>
              </a:lnSpc>
              <a:spcBef>
                <a:spcPct val="10000"/>
              </a:spcBef>
              <a:spcAft>
                <a:spcPct val="0"/>
              </a:spcAft>
              <a:buClr>
                <a:schemeClr val="tx1">
                  <a:lumMod val="75000"/>
                  <a:lumOff val="25000"/>
                </a:schemeClr>
              </a:buClr>
              <a:buSzPct val="50000"/>
              <a:buFont typeface="Arial" pitchFamily="34" charset="0"/>
              <a:buChar char="•"/>
              <a:tabLst/>
              <a:defRPr/>
            </a:pPr>
            <a:endParaRPr kumimoji="0" lang="en-US" sz="1800" b="0" i="0" u="none" strike="noStrike" kern="0" cap="none" spc="0" normalizeH="0" baseline="0" noProof="0" dirty="0">
              <a:ln>
                <a:noFill/>
              </a:ln>
              <a:solidFill>
                <a:srgbClr val="6F7072"/>
              </a:solidFill>
              <a:effectLst/>
              <a:uLnTx/>
              <a:uFillTx/>
              <a:latin typeface="Arial"/>
              <a:sym typeface="Wingdings" pitchFamily="2" charset="2"/>
            </a:endParaRPr>
          </a:p>
        </p:txBody>
      </p:sp>
      <p:sp>
        <p:nvSpPr>
          <p:cNvPr id="15" name="Rectangle à coins arrondis 14"/>
          <p:cNvSpPr/>
          <p:nvPr/>
        </p:nvSpPr>
        <p:spPr>
          <a:xfrm>
            <a:off x="4719892" y="4933867"/>
            <a:ext cx="2124000" cy="792000"/>
          </a:xfrm>
          <a:prstGeom prst="roundRect">
            <a:avLst>
              <a:gd name="adj" fmla="val 9681"/>
            </a:avLst>
          </a:prstGeom>
          <a:solidFill>
            <a:schemeClr val="bg1"/>
          </a:solidFill>
          <a:ln w="9525" cap="flat" cmpd="sng" algn="ctr">
            <a:solidFill>
              <a:schemeClr val="bg1">
                <a:lumMod val="75000"/>
              </a:schemeClr>
            </a:solidFill>
            <a:prstDash val="solid"/>
            <a:headEnd type="none" w="med" len="med"/>
            <a:tailEnd type="none" w="med" len="med"/>
          </a:ln>
          <a:effectLst>
            <a:outerShdw blurRad="40000" dist="23000" dir="5400000" rotWithShape="0">
              <a:srgbClr val="000000">
                <a:alpha val="35000"/>
              </a:srgbClr>
            </a:outerShdw>
          </a:effectLst>
        </p:spPr>
        <p:txBody>
          <a:bodyPr lIns="0" tIns="0" rIns="0" bIns="0"/>
          <a:lstStyle/>
          <a:p>
            <a:pPr defTabSz="914400" fontAlgn="auto">
              <a:lnSpc>
                <a:spcPct val="85000"/>
              </a:lnSpc>
              <a:spcBef>
                <a:spcPct val="40000"/>
              </a:spcBef>
              <a:spcAft>
                <a:spcPts val="0"/>
              </a:spcAft>
              <a:buFontTx/>
              <a:buChar char="•"/>
            </a:pPr>
            <a:endParaRPr lang="en-US" sz="2000" kern="0">
              <a:solidFill>
                <a:srgbClr val="808080"/>
              </a:solidFill>
              <a:latin typeface="Calibri"/>
              <a:ea typeface="Geneva" pitchFamily="126" charset="-128"/>
              <a:cs typeface="Arial"/>
            </a:endParaRPr>
          </a:p>
        </p:txBody>
      </p:sp>
      <p:sp>
        <p:nvSpPr>
          <p:cNvPr id="16" name="Rectangle à coins arrondis 15"/>
          <p:cNvSpPr/>
          <p:nvPr/>
        </p:nvSpPr>
        <p:spPr>
          <a:xfrm>
            <a:off x="440492" y="4915173"/>
            <a:ext cx="4174372" cy="810694"/>
          </a:xfrm>
          <a:prstGeom prst="roundRect">
            <a:avLst>
              <a:gd name="adj" fmla="val 9681"/>
            </a:avLst>
          </a:prstGeom>
          <a:solidFill>
            <a:schemeClr val="bg1"/>
          </a:solidFill>
          <a:ln w="9525" cap="flat" cmpd="sng" algn="ctr">
            <a:solidFill>
              <a:schemeClr val="bg1">
                <a:lumMod val="75000"/>
              </a:schemeClr>
            </a:solidFill>
            <a:prstDash val="solid"/>
            <a:headEnd type="none" w="med" len="med"/>
            <a:tailEnd type="none" w="med" len="med"/>
          </a:ln>
          <a:effectLst>
            <a:outerShdw blurRad="40000" dist="23000" dir="5400000" rotWithShape="0">
              <a:srgbClr val="000000">
                <a:alpha val="35000"/>
              </a:srgbClr>
            </a:outerShdw>
          </a:effectLst>
        </p:spPr>
        <p:txBody>
          <a:bodyPr lIns="0" tIns="0" rIns="0" bIns="0"/>
          <a:lstStyle/>
          <a:p>
            <a:pPr defTabSz="914400" fontAlgn="auto">
              <a:lnSpc>
                <a:spcPct val="85000"/>
              </a:lnSpc>
              <a:spcBef>
                <a:spcPct val="40000"/>
              </a:spcBef>
              <a:spcAft>
                <a:spcPts val="0"/>
              </a:spcAft>
              <a:buFontTx/>
              <a:buChar char="•"/>
            </a:pPr>
            <a:endParaRPr lang="en-US" sz="2000" kern="0">
              <a:solidFill>
                <a:srgbClr val="808080"/>
              </a:solidFill>
              <a:latin typeface="Calibri"/>
              <a:cs typeface="Arial"/>
            </a:endParaRPr>
          </a:p>
        </p:txBody>
      </p:sp>
      <p:sp>
        <p:nvSpPr>
          <p:cNvPr id="17" name="Rectangle à coins arrondis 16"/>
          <p:cNvSpPr/>
          <p:nvPr/>
        </p:nvSpPr>
        <p:spPr>
          <a:xfrm>
            <a:off x="505440" y="4994694"/>
            <a:ext cx="1260000" cy="288000"/>
          </a:xfrm>
          <a:prstGeom prst="roundRect">
            <a:avLst/>
          </a:prstGeom>
          <a:solidFill>
            <a:srgbClr val="4B4E5E"/>
          </a:solidFill>
          <a:ln w="6350">
            <a:solidFill>
              <a:schemeClr val="tx1">
                <a:lumMod val="65000"/>
                <a:lumOff val="35000"/>
              </a:schemeClr>
            </a:solidFill>
          </a:ln>
        </p:spPr>
        <p:txBody>
          <a:bodyPr anchor="ctr" anchorCtr="0"/>
          <a:lstStyle/>
          <a:p>
            <a:pPr algn="ctr">
              <a:spcBef>
                <a:spcPct val="20000"/>
              </a:spcBef>
              <a:buFont typeface="Arial" pitchFamily="34" charset="0"/>
              <a:buNone/>
            </a:pPr>
            <a:r>
              <a:rPr lang="en-US" sz="2000" b="1" dirty="0">
                <a:solidFill>
                  <a:schemeClr val="bg1"/>
                </a:solidFill>
                <a:effectLst>
                  <a:outerShdw blurRad="38100" dist="38100" dir="2700000" algn="tl">
                    <a:srgbClr val="000000">
                      <a:alpha val="43137"/>
                    </a:srgbClr>
                  </a:outerShdw>
                </a:effectLst>
                <a:latin typeface="Arial"/>
                <a:cs typeface="Arial"/>
              </a:rPr>
              <a:t>E</a:t>
            </a:r>
            <a:r>
              <a:rPr lang="en-US" sz="1400" dirty="0">
                <a:solidFill>
                  <a:schemeClr val="bg1"/>
                </a:solidFill>
                <a:latin typeface="Arial"/>
                <a:cs typeface="Arial"/>
              </a:rPr>
              <a:t>xtraction</a:t>
            </a:r>
            <a:endParaRPr lang="en-US" sz="1400" b="1" dirty="0">
              <a:solidFill>
                <a:schemeClr val="bg1"/>
              </a:solidFill>
              <a:latin typeface="Arial"/>
              <a:cs typeface="Arial"/>
            </a:endParaRPr>
          </a:p>
        </p:txBody>
      </p:sp>
      <p:sp>
        <p:nvSpPr>
          <p:cNvPr id="18" name="Rectangle à coins arrondis 17"/>
          <p:cNvSpPr/>
          <p:nvPr/>
        </p:nvSpPr>
        <p:spPr>
          <a:xfrm>
            <a:off x="2045925" y="4994694"/>
            <a:ext cx="1916640" cy="288000"/>
          </a:xfrm>
          <a:prstGeom prst="roundRect">
            <a:avLst/>
          </a:prstGeom>
          <a:solidFill>
            <a:srgbClr val="4B4E5E"/>
          </a:solidFill>
          <a:ln w="6350">
            <a:solidFill>
              <a:schemeClr val="tx1">
                <a:lumMod val="65000"/>
                <a:lumOff val="35000"/>
              </a:schemeClr>
            </a:solidFill>
          </a:ln>
        </p:spPr>
        <p:txBody>
          <a:bodyPr anchor="ctr" anchorCtr="0"/>
          <a:lstStyle/>
          <a:p>
            <a:pPr algn="ctr">
              <a:spcBef>
                <a:spcPct val="20000"/>
              </a:spcBef>
              <a:buFont typeface="Arial" pitchFamily="34" charset="0"/>
              <a:buNone/>
            </a:pPr>
            <a:r>
              <a:rPr lang="en-US" sz="2000" b="1" dirty="0">
                <a:solidFill>
                  <a:schemeClr val="bg1"/>
                </a:solidFill>
                <a:effectLst>
                  <a:outerShdw blurRad="38100" dist="38100" dir="2700000" algn="tl">
                    <a:srgbClr val="000000">
                      <a:alpha val="43137"/>
                    </a:srgbClr>
                  </a:outerShdw>
                </a:effectLst>
                <a:latin typeface="Arial"/>
                <a:cs typeface="Arial"/>
              </a:rPr>
              <a:t>T</a:t>
            </a:r>
            <a:r>
              <a:rPr lang="en-US" sz="1400" dirty="0">
                <a:solidFill>
                  <a:schemeClr val="bg1"/>
                </a:solidFill>
                <a:latin typeface="Arial"/>
                <a:cs typeface="Arial"/>
              </a:rPr>
              <a:t>ransformation</a:t>
            </a:r>
            <a:endParaRPr lang="en-US" sz="1400" b="1" dirty="0">
              <a:solidFill>
                <a:schemeClr val="bg1"/>
              </a:solidFill>
              <a:latin typeface="Arial"/>
              <a:cs typeface="Arial"/>
            </a:endParaRPr>
          </a:p>
        </p:txBody>
      </p:sp>
      <p:sp>
        <p:nvSpPr>
          <p:cNvPr id="19" name="Rectangle à coins arrondis 18"/>
          <p:cNvSpPr/>
          <p:nvPr/>
        </p:nvSpPr>
        <p:spPr>
          <a:xfrm>
            <a:off x="4907743" y="4994694"/>
            <a:ext cx="1800000" cy="288000"/>
          </a:xfrm>
          <a:prstGeom prst="roundRect">
            <a:avLst/>
          </a:prstGeom>
          <a:solidFill>
            <a:srgbClr val="4B4E5E"/>
          </a:solidFill>
          <a:ln w="6350">
            <a:solidFill>
              <a:schemeClr val="tx1">
                <a:lumMod val="65000"/>
                <a:lumOff val="35000"/>
              </a:schemeClr>
            </a:solidFill>
          </a:ln>
        </p:spPr>
        <p:txBody>
          <a:bodyPr anchor="ctr" anchorCtr="0"/>
          <a:lstStyle/>
          <a:p>
            <a:pPr algn="ctr">
              <a:spcBef>
                <a:spcPct val="20000"/>
              </a:spcBef>
              <a:buFont typeface="Arial" pitchFamily="34" charset="0"/>
              <a:buNone/>
            </a:pPr>
            <a:r>
              <a:rPr lang="en-US" sz="2000" b="1" dirty="0">
                <a:solidFill>
                  <a:schemeClr val="bg1"/>
                </a:solidFill>
                <a:effectLst>
                  <a:outerShdw blurRad="38100" dist="38100" dir="2700000" algn="tl">
                    <a:srgbClr val="000000">
                      <a:alpha val="43137"/>
                    </a:srgbClr>
                  </a:outerShdw>
                </a:effectLst>
                <a:latin typeface="Arial"/>
                <a:cs typeface="Arial"/>
              </a:rPr>
              <a:t>L</a:t>
            </a:r>
            <a:r>
              <a:rPr lang="en-US" sz="1400" dirty="0">
                <a:solidFill>
                  <a:schemeClr val="bg1"/>
                </a:solidFill>
                <a:latin typeface="Arial"/>
                <a:cs typeface="Arial"/>
              </a:rPr>
              <a:t>oading</a:t>
            </a:r>
            <a:endParaRPr lang="en-US" sz="1400" b="1" dirty="0">
              <a:solidFill>
                <a:schemeClr val="bg1"/>
              </a:solidFill>
              <a:latin typeface="Arial"/>
              <a:cs typeface="Arial"/>
            </a:endParaRPr>
          </a:p>
        </p:txBody>
      </p:sp>
      <p:sp>
        <p:nvSpPr>
          <p:cNvPr id="20" name="Rectangle 19"/>
          <p:cNvSpPr/>
          <p:nvPr/>
        </p:nvSpPr>
        <p:spPr>
          <a:xfrm>
            <a:off x="596952" y="5323694"/>
            <a:ext cx="995465" cy="169277"/>
          </a:xfrm>
          <a:prstGeom prst="rect">
            <a:avLst/>
          </a:prstGeom>
        </p:spPr>
        <p:txBody>
          <a:bodyPr wrap="none" lIns="0" tIns="0" rIns="0" bIns="0">
            <a:spAutoFit/>
          </a:bodyPr>
          <a:lstStyle/>
          <a:p>
            <a:r>
              <a:rPr lang="en-US" sz="1100" kern="0" dirty="0">
                <a:solidFill>
                  <a:schemeClr val="bg1">
                    <a:lumMod val="50000"/>
                  </a:schemeClr>
                </a:solidFill>
                <a:latin typeface="Arial"/>
              </a:rPr>
              <a:t>From local tools</a:t>
            </a:r>
            <a:endParaRPr lang="en-US" sz="1100" dirty="0"/>
          </a:p>
        </p:txBody>
      </p:sp>
      <p:sp>
        <p:nvSpPr>
          <p:cNvPr id="21" name="Rectangle 20"/>
          <p:cNvSpPr/>
          <p:nvPr/>
        </p:nvSpPr>
        <p:spPr>
          <a:xfrm>
            <a:off x="2037626" y="5323694"/>
            <a:ext cx="1910228" cy="324000"/>
          </a:xfrm>
          <a:prstGeom prst="rect">
            <a:avLst/>
          </a:prstGeom>
        </p:spPr>
        <p:txBody>
          <a:bodyPr wrap="square" lIns="0" tIns="0" rIns="0" bIns="0">
            <a:noAutofit/>
          </a:bodyPr>
          <a:lstStyle/>
          <a:p>
            <a:pPr algn="ctr"/>
            <a:r>
              <a:rPr lang="en-US" sz="1100" kern="0" dirty="0">
                <a:solidFill>
                  <a:schemeClr val="bg1">
                    <a:lumMod val="50000"/>
                  </a:schemeClr>
                </a:solidFill>
                <a:latin typeface="Arial"/>
              </a:rPr>
              <a:t>Mapping and transformation in Tango format</a:t>
            </a:r>
            <a:endParaRPr lang="en-US" sz="1100" dirty="0"/>
          </a:p>
        </p:txBody>
      </p:sp>
      <p:sp>
        <p:nvSpPr>
          <p:cNvPr id="22" name="Rectangle 21"/>
          <p:cNvSpPr/>
          <p:nvPr/>
        </p:nvSpPr>
        <p:spPr>
          <a:xfrm>
            <a:off x="1255013" y="4691663"/>
            <a:ext cx="1680268" cy="261610"/>
          </a:xfrm>
          <a:prstGeom prst="rect">
            <a:avLst/>
          </a:prstGeom>
        </p:spPr>
        <p:txBody>
          <a:bodyPr wrap="none">
            <a:spAutoFit/>
          </a:bodyPr>
          <a:lstStyle/>
          <a:p>
            <a:r>
              <a:rPr lang="en-US" sz="1100" b="1" kern="0" dirty="0">
                <a:solidFill>
                  <a:srgbClr val="FF0000"/>
                </a:solidFill>
                <a:latin typeface="Arial"/>
              </a:rPr>
              <a:t>Country responsibility</a:t>
            </a:r>
            <a:endParaRPr lang="en-US" sz="1100" b="1" dirty="0">
              <a:solidFill>
                <a:srgbClr val="FF0000"/>
              </a:solidFill>
            </a:endParaRPr>
          </a:p>
        </p:txBody>
      </p:sp>
      <p:cxnSp>
        <p:nvCxnSpPr>
          <p:cNvPr id="23" name="Connecteur droit avec flèche 22"/>
          <p:cNvCxnSpPr>
            <a:stCxn id="18" idx="3"/>
            <a:endCxn id="19" idx="1"/>
          </p:cNvCxnSpPr>
          <p:nvPr/>
        </p:nvCxnSpPr>
        <p:spPr>
          <a:xfrm>
            <a:off x="3962565" y="5138694"/>
            <a:ext cx="945178"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Connecteur droit avec flèche 23"/>
          <p:cNvCxnSpPr>
            <a:stCxn id="17" idx="3"/>
            <a:endCxn id="18" idx="1"/>
          </p:cNvCxnSpPr>
          <p:nvPr/>
        </p:nvCxnSpPr>
        <p:spPr>
          <a:xfrm>
            <a:off x="1765440" y="5138694"/>
            <a:ext cx="28048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5" name="Rectangle 24"/>
          <p:cNvSpPr/>
          <p:nvPr/>
        </p:nvSpPr>
        <p:spPr>
          <a:xfrm>
            <a:off x="4907743" y="5323694"/>
            <a:ext cx="1910228" cy="324000"/>
          </a:xfrm>
          <a:prstGeom prst="rect">
            <a:avLst/>
          </a:prstGeom>
        </p:spPr>
        <p:txBody>
          <a:bodyPr wrap="square" lIns="0" tIns="0" rIns="0" bIns="0">
            <a:noAutofit/>
          </a:bodyPr>
          <a:lstStyle/>
          <a:p>
            <a:pPr algn="ctr"/>
            <a:r>
              <a:rPr lang="en-US" sz="1100" kern="0" dirty="0">
                <a:solidFill>
                  <a:schemeClr val="bg1">
                    <a:lumMod val="50000"/>
                  </a:schemeClr>
                </a:solidFill>
                <a:latin typeface="Arial"/>
              </a:rPr>
              <a:t>Data loading through a TM1 process</a:t>
            </a:r>
            <a:endParaRPr lang="en-US" sz="1100" dirty="0"/>
          </a:p>
        </p:txBody>
      </p:sp>
      <p:sp>
        <p:nvSpPr>
          <p:cNvPr id="26" name="Rectangle 25"/>
          <p:cNvSpPr/>
          <p:nvPr/>
        </p:nvSpPr>
        <p:spPr>
          <a:xfrm>
            <a:off x="4693114" y="4702788"/>
            <a:ext cx="2140330" cy="261610"/>
          </a:xfrm>
          <a:prstGeom prst="rect">
            <a:avLst/>
          </a:prstGeom>
        </p:spPr>
        <p:txBody>
          <a:bodyPr wrap="none">
            <a:spAutoFit/>
          </a:bodyPr>
          <a:lstStyle/>
          <a:p>
            <a:r>
              <a:rPr lang="en-US" sz="1100" b="1" kern="0" dirty="0">
                <a:solidFill>
                  <a:srgbClr val="FF0000"/>
                </a:solidFill>
                <a:latin typeface="Arial"/>
              </a:rPr>
              <a:t>Core Model HQ administrator</a:t>
            </a:r>
            <a:endParaRPr lang="en-US" sz="1100" b="1" dirty="0">
              <a:solidFill>
                <a:srgbClr val="FF0000"/>
              </a:solidFill>
            </a:endParaRPr>
          </a:p>
        </p:txBody>
      </p:sp>
      <p:pic>
        <p:nvPicPr>
          <p:cNvPr id="27" name="Picture 99" descr="document_02"/>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4157285" y="4991373"/>
            <a:ext cx="371044" cy="260629"/>
          </a:xfrm>
          <a:prstGeom prst="rect">
            <a:avLst/>
          </a:prstGeom>
          <a:noFill/>
        </p:spPr>
      </p:pic>
      <p:pic>
        <p:nvPicPr>
          <p:cNvPr id="28" name="Picture 13" descr="cube"/>
          <p:cNvPicPr>
            <a:picLocks noChangeAspect="1" noChangeArrowheads="1"/>
          </p:cNvPicPr>
          <p:nvPr/>
        </p:nvPicPr>
        <p:blipFill>
          <a:blip r:embed="rId3" cstate="print">
            <a:duotone>
              <a:schemeClr val="bg2">
                <a:shade val="45000"/>
                <a:satMod val="135000"/>
              </a:schemeClr>
              <a:prstClr val="white"/>
            </a:duotone>
            <a:extLst>
              <a:ext uri="{BEBA8EAE-BF5A-486C-A8C5-ECC9F3942E4B}">
                <a14:imgProps xmlns:a14="http://schemas.microsoft.com/office/drawing/2010/main">
                  <a14:imgLayer r:embed="rId4">
                    <a14:imgEffect>
                      <a14:brightnessContrast bright="-40000" contrast="40000"/>
                    </a14:imgEffect>
                  </a14:imgLayer>
                </a14:imgProps>
              </a:ext>
            </a:extLst>
          </a:blip>
          <a:srcRect/>
          <a:stretch>
            <a:fillRect/>
          </a:stretch>
        </p:blipFill>
        <p:spPr bwMode="auto">
          <a:xfrm>
            <a:off x="7470953" y="4851524"/>
            <a:ext cx="1383065" cy="583479"/>
          </a:xfrm>
          <a:prstGeom prst="rect">
            <a:avLst/>
          </a:prstGeom>
          <a:noFill/>
        </p:spPr>
      </p:pic>
      <p:sp>
        <p:nvSpPr>
          <p:cNvPr id="29" name="Rectangle 70"/>
          <p:cNvSpPr>
            <a:spLocks noChangeArrowheads="1"/>
          </p:cNvSpPr>
          <p:nvPr/>
        </p:nvSpPr>
        <p:spPr bwMode="auto">
          <a:xfrm>
            <a:off x="7519213" y="4935813"/>
            <a:ext cx="115454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0">
            <a:spAutoFit/>
          </a:bodyPr>
          <a:lstStyle/>
          <a:p>
            <a:pPr algn="ctr" defTabSz="914400"/>
            <a:r>
              <a:rPr lang="en-US" sz="1200" b="1" dirty="0">
                <a:solidFill>
                  <a:srgbClr val="4B4E5E"/>
                </a:solidFill>
                <a:latin typeface="Arial" pitchFamily="34" charset="0"/>
                <a:ea typeface="Gulim" pitchFamily="34" charset="-127"/>
                <a:cs typeface="Arial" pitchFamily="34" charset="0"/>
              </a:rPr>
              <a:t>TANGO </a:t>
            </a:r>
          </a:p>
          <a:p>
            <a:pPr algn="ctr" defTabSz="914400"/>
            <a:r>
              <a:rPr lang="en-US" sz="1200" b="1" dirty="0">
                <a:solidFill>
                  <a:srgbClr val="4B4E5E"/>
                </a:solidFill>
                <a:latin typeface="Arial" pitchFamily="34" charset="0"/>
                <a:ea typeface="Gulim" pitchFamily="34" charset="-127"/>
                <a:cs typeface="Arial" pitchFamily="34" charset="0"/>
              </a:rPr>
              <a:t>Core Model</a:t>
            </a:r>
          </a:p>
        </p:txBody>
      </p:sp>
      <p:cxnSp>
        <p:nvCxnSpPr>
          <p:cNvPr id="30" name="Connecteur droit avec flèche 29"/>
          <p:cNvCxnSpPr>
            <a:stCxn id="19" idx="3"/>
            <a:endCxn id="28" idx="1"/>
          </p:cNvCxnSpPr>
          <p:nvPr/>
        </p:nvCxnSpPr>
        <p:spPr>
          <a:xfrm>
            <a:off x="6707743" y="5138694"/>
            <a:ext cx="763210" cy="457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31" name="Picture 8" descr="Misc_icon_run_2148.jpg"/>
          <p:cNvPicPr>
            <a:picLocks noChangeAspect="1"/>
          </p:cNvPicPr>
          <p:nvPr/>
        </p:nvPicPr>
        <p:blipFill>
          <a:blip r:embed="rId5" cstate="print">
            <a:clrChange>
              <a:clrFrom>
                <a:srgbClr val="FCFCFC"/>
              </a:clrFrom>
              <a:clrTo>
                <a:srgbClr val="FCFCFC">
                  <a:alpha val="0"/>
                </a:srgbClr>
              </a:clrTo>
            </a:clrChange>
            <a:duotone>
              <a:schemeClr val="accent1">
                <a:shade val="45000"/>
                <a:satMod val="135000"/>
              </a:schemeClr>
              <a:prstClr val="white"/>
            </a:duotone>
          </a:blip>
          <a:stretch>
            <a:fillRect/>
          </a:stretch>
        </p:blipFill>
        <p:spPr>
          <a:xfrm>
            <a:off x="5067266" y="4997996"/>
            <a:ext cx="294855" cy="294855"/>
          </a:xfrm>
          <a:prstGeom prst="rect">
            <a:avLst/>
          </a:prstGeom>
        </p:spPr>
      </p:pic>
      <p:sp>
        <p:nvSpPr>
          <p:cNvPr id="32" name="Rectangle 3"/>
          <p:cNvSpPr txBox="1">
            <a:spLocks noChangeArrowheads="1"/>
          </p:cNvSpPr>
          <p:nvPr/>
        </p:nvSpPr>
        <p:spPr bwMode="gray">
          <a:xfrm>
            <a:off x="580231" y="5853117"/>
            <a:ext cx="8047038" cy="358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0" fontAlgn="base" hangingPunct="0">
              <a:spcBef>
                <a:spcPct val="10000"/>
              </a:spcBef>
              <a:spcAft>
                <a:spcPct val="0"/>
              </a:spcAft>
              <a:defRPr sz="2400" b="1">
                <a:solidFill>
                  <a:schemeClr val="accent2"/>
                </a:solidFill>
                <a:latin typeface="+mn-lt"/>
                <a:ea typeface="+mn-ea"/>
                <a:cs typeface="+mn-cs"/>
              </a:defRPr>
            </a:lvl1pPr>
            <a:lvl2pPr marL="273050" indent="-271463" algn="l" rtl="0" eaLnBrk="0" fontAlgn="base" hangingPunct="0">
              <a:spcBef>
                <a:spcPct val="10000"/>
              </a:spcBef>
              <a:spcAft>
                <a:spcPct val="0"/>
              </a:spcAft>
              <a:buClr>
                <a:schemeClr val="accent2"/>
              </a:buClr>
              <a:buSzPct val="90000"/>
              <a:buFont typeface="Wingdings" pitchFamily="2" charset="2"/>
              <a:buChar char="l"/>
              <a:defRPr sz="2000">
                <a:solidFill>
                  <a:schemeClr val="hlink"/>
                </a:solidFill>
                <a:latin typeface="+mn-lt"/>
              </a:defRPr>
            </a:lvl2pPr>
            <a:lvl3pPr marL="474663" indent="-200025" algn="l" rtl="0" eaLnBrk="0" fontAlgn="base" hangingPunct="0">
              <a:spcBef>
                <a:spcPct val="10000"/>
              </a:spcBef>
              <a:spcAft>
                <a:spcPct val="0"/>
              </a:spcAft>
              <a:buClr>
                <a:schemeClr val="accent1"/>
              </a:buClr>
              <a:buFont typeface="Wingdings" pitchFamily="2" charset="2"/>
              <a:buChar char="§"/>
              <a:defRPr>
                <a:solidFill>
                  <a:schemeClr val="hlink"/>
                </a:solidFill>
                <a:latin typeface="+mn-lt"/>
              </a:defRPr>
            </a:lvl3pPr>
            <a:lvl4pPr marL="747713" indent="-153988" algn="l" rtl="0" eaLnBrk="0" fontAlgn="base" hangingPunct="0">
              <a:spcBef>
                <a:spcPct val="10000"/>
              </a:spcBef>
              <a:spcAft>
                <a:spcPct val="0"/>
              </a:spcAft>
              <a:buFont typeface="Arial" pitchFamily="34" charset="0"/>
              <a:buChar char="-"/>
              <a:defRPr sz="1400">
                <a:solidFill>
                  <a:schemeClr val="hlink"/>
                </a:solidFill>
                <a:latin typeface="+mn-lt"/>
              </a:defRPr>
            </a:lvl4pPr>
            <a:lvl5pPr marL="1068388" indent="-119063" algn="l" rtl="0" eaLnBrk="0" fontAlgn="base" hangingPunct="0">
              <a:spcBef>
                <a:spcPct val="10000"/>
              </a:spcBef>
              <a:spcAft>
                <a:spcPct val="0"/>
              </a:spcAft>
              <a:buFont typeface="Webdings" pitchFamily="18" charset="2"/>
              <a:buChar char="4"/>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0" lvl="0" indent="0" defTabSz="914400">
              <a:defRPr/>
            </a:pPr>
            <a:r>
              <a:rPr kumimoji="0" lang="en-US" sz="1400" b="0" i="1" u="none" strike="noStrike" kern="0" cap="none" spc="0" normalizeH="0" baseline="0" noProof="0" dirty="0">
                <a:ln>
                  <a:noFill/>
                </a:ln>
                <a:solidFill>
                  <a:schemeClr val="bg1">
                    <a:lumMod val="50000"/>
                  </a:schemeClr>
                </a:solidFill>
                <a:effectLst/>
                <a:uLnTx/>
                <a:uFillTx/>
                <a:latin typeface="Arial"/>
              </a:rPr>
              <a:t>An additional</a:t>
            </a:r>
            <a:r>
              <a:rPr kumimoji="0" lang="en-US" sz="1400" b="0" i="1" u="none" strike="noStrike" kern="0" cap="none" spc="0" normalizeH="0" noProof="0" dirty="0">
                <a:ln>
                  <a:noFill/>
                </a:ln>
                <a:solidFill>
                  <a:schemeClr val="bg1">
                    <a:lumMod val="50000"/>
                  </a:schemeClr>
                </a:solidFill>
                <a:effectLst/>
                <a:uLnTx/>
                <a:uFillTx/>
                <a:latin typeface="Arial"/>
              </a:rPr>
              <a:t> option is available for operational indicators thanks to a dedicated standard input report</a:t>
            </a:r>
            <a:endParaRPr lang="en-US" sz="1400" i="1" kern="0" dirty="0">
              <a:solidFill>
                <a:srgbClr val="6F7072"/>
              </a:solidFill>
              <a:latin typeface="Arial"/>
              <a:sym typeface="Wingdings" pitchFamily="2" charset="2"/>
            </a:endParaRPr>
          </a:p>
          <a:p>
            <a:pPr marL="0" lvl="0" indent="0" defTabSz="914400">
              <a:defRPr/>
            </a:pPr>
            <a:endParaRPr kumimoji="0" lang="en-US" sz="1400" b="0" i="1" u="none" strike="noStrike" kern="0" cap="none" spc="0" normalizeH="0" baseline="0" noProof="0" dirty="0">
              <a:ln>
                <a:noFill/>
              </a:ln>
              <a:solidFill>
                <a:srgbClr val="6F7072"/>
              </a:solidFill>
              <a:effectLst/>
              <a:uLnTx/>
              <a:uFillTx/>
              <a:latin typeface="Arial"/>
              <a:sym typeface="Wingdings" pitchFamily="2" charset="2"/>
            </a:endParaRPr>
          </a:p>
        </p:txBody>
      </p:sp>
      <p:sp>
        <p:nvSpPr>
          <p:cNvPr id="33" name="Titre 1"/>
          <p:cNvSpPr txBox="1">
            <a:spLocks/>
          </p:cNvSpPr>
          <p:nvPr/>
        </p:nvSpPr>
        <p:spPr>
          <a:xfrm>
            <a:off x="220819" y="209550"/>
            <a:ext cx="8622983" cy="502831"/>
          </a:xfrm>
          <a:prstGeom prst="rect">
            <a:avLst/>
          </a:prstGeom>
        </p:spPr>
        <p:txBody>
          <a:bodyPr/>
          <a:lstStyle>
            <a:lvl1pPr algn="ctr" defTabSz="457200" rtl="0" eaLnBrk="1" fontAlgn="base" hangingPunct="1">
              <a:spcBef>
                <a:spcPct val="0"/>
              </a:spcBef>
              <a:spcAft>
                <a:spcPct val="0"/>
              </a:spcAft>
              <a:defRPr sz="4400" kern="1200">
                <a:solidFill>
                  <a:schemeClr val="tx1"/>
                </a:solidFill>
                <a:latin typeface="+mj-lt"/>
                <a:ea typeface="Geneva" pitchFamily="126" charset="-128"/>
                <a:cs typeface="+mj-cs"/>
              </a:defRPr>
            </a:lvl1pPr>
            <a:lvl2pPr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2pPr>
            <a:lvl3pPr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3pPr>
            <a:lvl4pPr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4pPr>
            <a:lvl5pPr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5pPr>
            <a:lvl6pPr marL="457200"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6pPr>
            <a:lvl7pPr marL="914400"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7pPr>
            <a:lvl8pPr marL="1371600"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8pPr>
            <a:lvl9pPr marL="1828800" algn="ctr" defTabSz="457200" rtl="0" eaLnBrk="1" fontAlgn="base" hangingPunct="1">
              <a:spcBef>
                <a:spcPct val="0"/>
              </a:spcBef>
              <a:spcAft>
                <a:spcPct val="0"/>
              </a:spcAft>
              <a:defRPr sz="4400">
                <a:solidFill>
                  <a:schemeClr val="tx1"/>
                </a:solidFill>
                <a:latin typeface="Calibri" pitchFamily="34" charset="0"/>
                <a:ea typeface="Geneva" pitchFamily="126" charset="-128"/>
              </a:defRPr>
            </a:lvl9pPr>
          </a:lstStyle>
          <a:p>
            <a:pPr algn="l"/>
            <a:r>
              <a:rPr lang="en-US" sz="2800" b="1" dirty="0">
                <a:solidFill>
                  <a:srgbClr val="FF0000"/>
                </a:solidFill>
                <a:latin typeface="Arial"/>
                <a:cs typeface="Arial"/>
              </a:rPr>
              <a:t>Data is expected in Tango CM format and at the lowest level of each dimension</a:t>
            </a:r>
            <a:endParaRPr lang="en-US" sz="2000" b="1" dirty="0">
              <a:solidFill>
                <a:srgbClr val="FF0000"/>
              </a:solidFill>
              <a:latin typeface="Arial"/>
              <a:cs typeface="Arial"/>
            </a:endParaRPr>
          </a:p>
        </p:txBody>
      </p:sp>
    </p:spTree>
    <p:extLst>
      <p:ext uri="{BB962C8B-B14F-4D97-AF65-F5344CB8AC3E}">
        <p14:creationId xmlns:p14="http://schemas.microsoft.com/office/powerpoint/2010/main" val="18738700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43</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3" name="Rectangle 2"/>
          <p:cNvSpPr txBox="1">
            <a:spLocks noChangeArrowheads="1"/>
          </p:cNvSpPr>
          <p:nvPr/>
        </p:nvSpPr>
        <p:spPr>
          <a:xfrm>
            <a:off x="682625" y="211138"/>
            <a:ext cx="7839075" cy="806450"/>
          </a:xfrm>
          <a:prstGeom prst="rect">
            <a:avLst/>
          </a:prstGeom>
        </p:spPr>
        <p:txBody>
          <a:bodyPr/>
          <a:lst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a:lstStyle>
          <a:p>
            <a:r>
              <a:rPr lang="en-US" altLang="fr-FR" sz="2400" kern="0"/>
              <a:t>Presentation conventions</a:t>
            </a:r>
            <a:endParaRPr lang="en-US" altLang="fr-FR" sz="2400" kern="0" dirty="0"/>
          </a:p>
        </p:txBody>
      </p:sp>
      <p:sp>
        <p:nvSpPr>
          <p:cNvPr id="14" name="Rectangle 3"/>
          <p:cNvSpPr txBox="1">
            <a:spLocks noChangeArrowheads="1"/>
          </p:cNvSpPr>
          <p:nvPr/>
        </p:nvSpPr>
        <p:spPr>
          <a:xfrm>
            <a:off x="682625" y="1520825"/>
            <a:ext cx="7839075" cy="4725988"/>
          </a:xfrm>
          <a:prstGeom prst="rect">
            <a:avLst/>
          </a:prstGeom>
        </p:spPr>
        <p:txBody>
          <a:bodyPr/>
          <a:lst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85725" indent="-85725"/>
            <a:r>
              <a:rPr lang="en-US" altLang="fr-FR" sz="2000" kern="0"/>
              <a:t>Tango sign convention </a:t>
            </a:r>
          </a:p>
          <a:p>
            <a:pPr marL="606425" lvl="1" indent="-342900">
              <a:buFont typeface="Arial" pitchFamily="34" charset="0"/>
              <a:buChar char="•"/>
            </a:pPr>
            <a:r>
              <a:rPr lang="en-US" altLang="fr-FR" sz="1900" kern="0"/>
              <a:t>Sign convention - ( ) is used for costs, liabilities, cash outflows and adverse variances </a:t>
            </a:r>
          </a:p>
          <a:p>
            <a:pPr marL="1177925" lvl="2" indent="-285750">
              <a:buFont typeface="Arial" pitchFamily="34" charset="0"/>
              <a:buChar char="•"/>
            </a:pPr>
            <a:r>
              <a:rPr lang="en-US" altLang="fr-FR" kern="0"/>
              <a:t>Countries will extract data from their local tool according to this convention</a:t>
            </a:r>
          </a:p>
          <a:p>
            <a:pPr marL="1177925" lvl="2" indent="-285750">
              <a:buFont typeface="Arial" pitchFamily="34" charset="0"/>
              <a:buChar char="•"/>
            </a:pPr>
            <a:r>
              <a:rPr lang="en-US" altLang="fr-FR" kern="0"/>
              <a:t>Tango will display the data according to this convention for all countries</a:t>
            </a:r>
          </a:p>
          <a:p>
            <a:pPr marL="85725" indent="-85725"/>
            <a:endParaRPr lang="en-US" altLang="fr-FR" b="0" kern="0"/>
          </a:p>
          <a:p>
            <a:pPr marL="85725" indent="-85725"/>
            <a:r>
              <a:rPr lang="en-US" altLang="fr-FR" sz="2000" kern="0"/>
              <a:t>Values</a:t>
            </a:r>
          </a:p>
          <a:p>
            <a:pPr marL="606425" lvl="1" indent="-342900">
              <a:buFont typeface="Arial" pitchFamily="34" charset="0"/>
              <a:buChar char="•"/>
            </a:pPr>
            <a:r>
              <a:rPr lang="en-US" altLang="fr-FR" sz="1900" kern="0"/>
              <a:t>By default, amounts are displayed in K€ or K-Local currency</a:t>
            </a:r>
          </a:p>
          <a:p>
            <a:pPr marL="606425" lvl="1" indent="-342900">
              <a:buFont typeface="Arial" pitchFamily="34" charset="0"/>
              <a:buChar char="•"/>
            </a:pPr>
            <a:r>
              <a:rPr lang="en-US" altLang="fr-FR" sz="1900" kern="0"/>
              <a:t>Display by € / local currency and M€ / M Local currency will also be available</a:t>
            </a:r>
            <a:endParaRPr lang="en-US" altLang="fr-FR" sz="1900" kern="0" dirty="0"/>
          </a:p>
        </p:txBody>
      </p:sp>
    </p:spTree>
    <p:extLst>
      <p:ext uri="{BB962C8B-B14F-4D97-AF65-F5344CB8AC3E}">
        <p14:creationId xmlns:p14="http://schemas.microsoft.com/office/powerpoint/2010/main" val="32372897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3"/>
          <p:cNvSpPr>
            <a:spLocks noGrp="1" noChangeArrowheads="1"/>
          </p:cNvSpPr>
          <p:nvPr>
            <p:ph type="body" idx="4294967295"/>
          </p:nvPr>
        </p:nvSpPr>
        <p:spPr>
          <a:xfrm>
            <a:off x="682625" y="1309688"/>
            <a:ext cx="8047038" cy="4725987"/>
          </a:xfrm>
        </p:spPr>
        <p:txBody>
          <a:bodyPr/>
          <a:lstStyle/>
          <a:p>
            <a:pPr marL="0" indent="0"/>
            <a:r>
              <a:rPr lang="en-US" altLang="fr-FR" sz="1800"/>
              <a:t>Input report for new management unit creation  is composed of different fields for management unit definition, mapping and transcodification:</a:t>
            </a:r>
          </a:p>
          <a:p>
            <a:pPr marL="804863" lvl="1"/>
            <a:r>
              <a:rPr lang="en-US" altLang="fr-FR" sz="1800"/>
              <a:t>Country/region</a:t>
            </a:r>
          </a:p>
          <a:p>
            <a:pPr marL="804863" lvl="1"/>
            <a:r>
              <a:rPr lang="en-US" altLang="fr-FR" sz="1800"/>
              <a:t>Mapping information (code in local tool)</a:t>
            </a:r>
          </a:p>
          <a:p>
            <a:pPr marL="804863" lvl="1"/>
            <a:r>
              <a:rPr lang="en-US" altLang="fr-FR" sz="1800"/>
              <a:t>Start date</a:t>
            </a:r>
          </a:p>
          <a:p>
            <a:pPr marL="804863" lvl="1"/>
            <a:r>
              <a:rPr lang="en-US" altLang="fr-FR" sz="1800"/>
              <a:t>End date without options</a:t>
            </a:r>
          </a:p>
          <a:p>
            <a:pPr marL="804863" lvl="1"/>
            <a:r>
              <a:rPr lang="fr-FR" altLang="fr-FR" sz="1800"/>
              <a:t>End date with options</a:t>
            </a:r>
            <a:endParaRPr lang="en-US" altLang="fr-FR" sz="1800"/>
          </a:p>
          <a:p>
            <a:pPr marL="804863" lvl="1"/>
            <a:r>
              <a:rPr lang="en-US" altLang="fr-FR" sz="1800"/>
              <a:t>Status</a:t>
            </a:r>
          </a:p>
          <a:p>
            <a:pPr marL="804863" lvl="1"/>
            <a:r>
              <a:rPr lang="en-US" altLang="fr-FR" sz="1800"/>
              <a:t>Legal organization</a:t>
            </a:r>
          </a:p>
          <a:p>
            <a:pPr marL="804863" lvl="1"/>
            <a:r>
              <a:rPr lang="en-US" altLang="fr-FR" sz="1800"/>
              <a:t>Activity</a:t>
            </a:r>
          </a:p>
          <a:p>
            <a:pPr marL="804863" lvl="1"/>
            <a:r>
              <a:rPr lang="en-US" altLang="fr-FR" sz="1800"/>
              <a:t>Type of client</a:t>
            </a:r>
          </a:p>
          <a:p>
            <a:pPr marL="804863" lvl="1"/>
            <a:r>
              <a:rPr lang="en-US" altLang="fr-FR" sz="1800"/>
              <a:t>Economic model</a:t>
            </a:r>
          </a:p>
        </p:txBody>
      </p:sp>
      <p:sp>
        <p:nvSpPr>
          <p:cNvPr id="86019"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9C767417-F18B-46AF-BF50-1B2EFD053AC5}" type="slidenum">
              <a:rPr lang="en-US" altLang="fr-FR" sz="900" b="0">
                <a:solidFill>
                  <a:schemeClr val="bg1"/>
                </a:solidFill>
              </a:rPr>
              <a:pPr algn="r" eaLnBrk="1" hangingPunct="1">
                <a:spcBef>
                  <a:spcPct val="0"/>
                </a:spcBef>
              </a:pPr>
              <a:t>44</a:t>
            </a:fld>
            <a:r>
              <a:rPr lang="en-US" altLang="fr-FR" sz="900" b="0">
                <a:solidFill>
                  <a:schemeClr val="bg1"/>
                </a:solidFill>
              </a:rPr>
              <a:t> •</a:t>
            </a:r>
          </a:p>
        </p:txBody>
      </p:sp>
      <p:sp>
        <p:nvSpPr>
          <p:cNvPr id="86020"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86021" name="Rectangle 2"/>
          <p:cNvSpPr>
            <a:spLocks noChangeArrowheads="1"/>
          </p:cNvSpPr>
          <p:nvPr/>
        </p:nvSpPr>
        <p:spPr bwMode="gray">
          <a:xfrm>
            <a:off x="682625" y="2111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a:t>Input of a new management unit: presentation</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2650" y="613411"/>
            <a:ext cx="3276600" cy="3362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704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E71D7077-D85A-462E-94DF-5F7B606BA10B}" type="slidenum">
              <a:rPr lang="en-US" altLang="fr-FR" sz="900" b="0">
                <a:solidFill>
                  <a:schemeClr val="bg1"/>
                </a:solidFill>
              </a:rPr>
              <a:pPr algn="r" eaLnBrk="1" hangingPunct="1">
                <a:spcBef>
                  <a:spcPct val="0"/>
                </a:spcBef>
              </a:pPr>
              <a:t>45</a:t>
            </a:fld>
            <a:r>
              <a:rPr lang="en-US" altLang="fr-FR" sz="900" b="0" dirty="0">
                <a:solidFill>
                  <a:schemeClr val="bg1"/>
                </a:solidFill>
              </a:rPr>
              <a:t> •</a:t>
            </a:r>
          </a:p>
        </p:txBody>
      </p:sp>
      <p:sp>
        <p:nvSpPr>
          <p:cNvPr id="8704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87045" name="Content Placeholder 2"/>
          <p:cNvSpPr txBox="1">
            <a:spLocks/>
          </p:cNvSpPr>
          <p:nvPr/>
        </p:nvSpPr>
        <p:spPr bwMode="auto">
          <a:xfrm>
            <a:off x="234950" y="1412875"/>
            <a:ext cx="1646238"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fr-FR" altLang="fr-FR" sz="1200"/>
              <a:t>Open TM1</a:t>
            </a:r>
          </a:p>
        </p:txBody>
      </p:sp>
      <p:sp>
        <p:nvSpPr>
          <p:cNvPr id="87046" name="Content Placeholder 2"/>
          <p:cNvSpPr txBox="1">
            <a:spLocks/>
          </p:cNvSpPr>
          <p:nvPr/>
        </p:nvSpPr>
        <p:spPr bwMode="auto">
          <a:xfrm>
            <a:off x="234949" y="1635125"/>
            <a:ext cx="1646239" cy="81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fr-FR" altLang="fr-FR" sz="1200" dirty="0"/>
              <a:t>Open the </a:t>
            </a:r>
            <a:r>
              <a:rPr lang="fr-FR" altLang="fr-FR" sz="1200" dirty="0" err="1"/>
              <a:t>tree</a:t>
            </a:r>
            <a:r>
              <a:rPr lang="fr-FR" altLang="fr-FR" sz="1200" dirty="0"/>
              <a:t> </a:t>
            </a:r>
          </a:p>
          <a:p>
            <a:pPr>
              <a:spcBef>
                <a:spcPct val="20000"/>
              </a:spcBef>
              <a:buClr>
                <a:srgbClr val="CC0000"/>
              </a:buClr>
              <a:buFont typeface="Wingdings" pitchFamily="2" charset="2"/>
              <a:buNone/>
            </a:pPr>
            <a:r>
              <a:rPr lang="fr-FR" altLang="fr-FR" sz="1200" dirty="0" err="1"/>
              <a:t>folder</a:t>
            </a:r>
            <a:r>
              <a:rPr lang="fr-FR" altLang="fr-FR" sz="1200" dirty="0"/>
              <a:t> (applications)</a:t>
            </a:r>
          </a:p>
        </p:txBody>
      </p:sp>
      <p:sp>
        <p:nvSpPr>
          <p:cNvPr id="87047" name="Line 13"/>
          <p:cNvSpPr>
            <a:spLocks noChangeShapeType="1"/>
          </p:cNvSpPr>
          <p:nvPr/>
        </p:nvSpPr>
        <p:spPr bwMode="auto">
          <a:xfrm>
            <a:off x="1227138" y="1565275"/>
            <a:ext cx="1038225"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87048" name="Heptagon 13"/>
          <p:cNvSpPr>
            <a:spLocks noChangeArrowheads="1"/>
          </p:cNvSpPr>
          <p:nvPr/>
        </p:nvSpPr>
        <p:spPr bwMode="auto">
          <a:xfrm>
            <a:off x="38100" y="1435100"/>
            <a:ext cx="217488" cy="215900"/>
          </a:xfrm>
          <a:custGeom>
            <a:avLst/>
            <a:gdLst>
              <a:gd name="T0" fmla="*/ 195967 w 217487"/>
              <a:gd name="T1" fmla="*/ 42762 h 215900"/>
              <a:gd name="T2" fmla="*/ 217506 w 217487"/>
              <a:gd name="T3" fmla="*/ 138847 h 215900"/>
              <a:gd name="T4" fmla="*/ 157157 w 217487"/>
              <a:gd name="T5" fmla="*/ 215901 h 215900"/>
              <a:gd name="T6" fmla="*/ 60348 w 217487"/>
              <a:gd name="T7" fmla="*/ 215901 h 215900"/>
              <a:gd name="T8" fmla="*/ -1 w 217487"/>
              <a:gd name="T9" fmla="*/ 138847 h 215900"/>
              <a:gd name="T10" fmla="*/ 21538 w 217487"/>
              <a:gd name="T11" fmla="*/ 42762 h 215900"/>
              <a:gd name="T12" fmla="*/ 108762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p:spPr>
        <p:txBody>
          <a:bodyPr lIns="5400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000" i="1">
                <a:solidFill>
                  <a:schemeClr val="bg1"/>
                </a:solidFill>
              </a:rPr>
              <a:t>1</a:t>
            </a:r>
          </a:p>
        </p:txBody>
      </p:sp>
      <p:sp>
        <p:nvSpPr>
          <p:cNvPr id="87049" name="Line 15"/>
          <p:cNvSpPr>
            <a:spLocks noChangeShapeType="1"/>
          </p:cNvSpPr>
          <p:nvPr/>
        </p:nvSpPr>
        <p:spPr bwMode="auto">
          <a:xfrm>
            <a:off x="1400175" y="1770063"/>
            <a:ext cx="1204913"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87050" name="Content Placeholder 2"/>
          <p:cNvSpPr txBox="1">
            <a:spLocks/>
          </p:cNvSpPr>
          <p:nvPr/>
        </p:nvSpPr>
        <p:spPr bwMode="auto">
          <a:xfrm>
            <a:off x="233363" y="2527300"/>
            <a:ext cx="16478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fr-FR" altLang="fr-FR" sz="1200" dirty="0"/>
              <a:t>Click on the </a:t>
            </a:r>
            <a:r>
              <a:rPr lang="fr-FR" altLang="fr-FR" sz="1200" dirty="0" err="1"/>
              <a:t>folder</a:t>
            </a:r>
            <a:r>
              <a:rPr lang="fr-FR" altLang="fr-FR" sz="1200" dirty="0"/>
              <a:t> « Management unit </a:t>
            </a:r>
            <a:r>
              <a:rPr lang="fr-FR" altLang="fr-FR" sz="1200" dirty="0" err="1"/>
              <a:t>form</a:t>
            </a:r>
            <a:r>
              <a:rPr lang="fr-FR" altLang="fr-FR" sz="1200" dirty="0"/>
              <a:t> »</a:t>
            </a:r>
          </a:p>
        </p:txBody>
      </p:sp>
      <p:sp>
        <p:nvSpPr>
          <p:cNvPr id="87051" name="Heptagon 13"/>
          <p:cNvSpPr>
            <a:spLocks noChangeArrowheads="1"/>
          </p:cNvSpPr>
          <p:nvPr/>
        </p:nvSpPr>
        <p:spPr bwMode="auto">
          <a:xfrm>
            <a:off x="38100" y="2576513"/>
            <a:ext cx="217488" cy="215900"/>
          </a:xfrm>
          <a:custGeom>
            <a:avLst/>
            <a:gdLst>
              <a:gd name="T0" fmla="*/ 195971 w 217487"/>
              <a:gd name="T1" fmla="*/ 42762 h 215900"/>
              <a:gd name="T2" fmla="*/ 217510 w 217487"/>
              <a:gd name="T3" fmla="*/ 138847 h 215900"/>
              <a:gd name="T4" fmla="*/ 157161 w 217487"/>
              <a:gd name="T5" fmla="*/ 215901 h 215900"/>
              <a:gd name="T6" fmla="*/ 60348 w 217487"/>
              <a:gd name="T7" fmla="*/ 215901 h 215900"/>
              <a:gd name="T8" fmla="*/ -1 w 217487"/>
              <a:gd name="T9" fmla="*/ 138847 h 215900"/>
              <a:gd name="T10" fmla="*/ 21538 w 217487"/>
              <a:gd name="T11" fmla="*/ 42762 h 215900"/>
              <a:gd name="T12" fmla="*/ 108766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p:spPr>
        <p:txBody>
          <a:bodyPr lIns="5400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000" i="1" dirty="0">
                <a:solidFill>
                  <a:schemeClr val="bg1"/>
                </a:solidFill>
              </a:rPr>
              <a:t>3</a:t>
            </a:r>
          </a:p>
        </p:txBody>
      </p:sp>
      <p:sp>
        <p:nvSpPr>
          <p:cNvPr id="87052" name="Heptagon 13"/>
          <p:cNvSpPr>
            <a:spLocks noChangeArrowheads="1"/>
          </p:cNvSpPr>
          <p:nvPr/>
        </p:nvSpPr>
        <p:spPr bwMode="auto">
          <a:xfrm>
            <a:off x="38100" y="1647825"/>
            <a:ext cx="217488" cy="215900"/>
          </a:xfrm>
          <a:custGeom>
            <a:avLst/>
            <a:gdLst>
              <a:gd name="T0" fmla="*/ 195967 w 217487"/>
              <a:gd name="T1" fmla="*/ 42762 h 215900"/>
              <a:gd name="T2" fmla="*/ 217506 w 217487"/>
              <a:gd name="T3" fmla="*/ 138847 h 215900"/>
              <a:gd name="T4" fmla="*/ 157157 w 217487"/>
              <a:gd name="T5" fmla="*/ 215901 h 215900"/>
              <a:gd name="T6" fmla="*/ 60348 w 217487"/>
              <a:gd name="T7" fmla="*/ 215901 h 215900"/>
              <a:gd name="T8" fmla="*/ -1 w 217487"/>
              <a:gd name="T9" fmla="*/ 138847 h 215900"/>
              <a:gd name="T10" fmla="*/ 21538 w 217487"/>
              <a:gd name="T11" fmla="*/ 42762 h 215900"/>
              <a:gd name="T12" fmla="*/ 108762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p:spPr>
        <p:txBody>
          <a:bodyPr lIns="5400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000" i="1">
                <a:solidFill>
                  <a:schemeClr val="bg1"/>
                </a:solidFill>
              </a:rPr>
              <a:t>2</a:t>
            </a:r>
          </a:p>
        </p:txBody>
      </p:sp>
      <p:sp>
        <p:nvSpPr>
          <p:cNvPr id="87053" name="Line 14"/>
          <p:cNvSpPr>
            <a:spLocks noChangeShapeType="1"/>
          </p:cNvSpPr>
          <p:nvPr/>
        </p:nvSpPr>
        <p:spPr bwMode="auto">
          <a:xfrm>
            <a:off x="1714500" y="2713038"/>
            <a:ext cx="1066800"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87054" name="Content Placeholder 2"/>
          <p:cNvSpPr txBox="1">
            <a:spLocks/>
          </p:cNvSpPr>
          <p:nvPr/>
        </p:nvSpPr>
        <p:spPr bwMode="auto">
          <a:xfrm>
            <a:off x="246063" y="3222625"/>
            <a:ext cx="1558925" cy="884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fr-FR" altLang="fr-FR" sz="1200" dirty="0"/>
              <a:t>Double click on « Management Unit </a:t>
            </a:r>
            <a:r>
              <a:rPr lang="fr-FR" altLang="fr-FR" sz="1200" dirty="0" err="1"/>
              <a:t>form</a:t>
            </a:r>
            <a:r>
              <a:rPr lang="fr-FR" altLang="fr-FR" sz="1200" dirty="0"/>
              <a:t> »</a:t>
            </a:r>
          </a:p>
        </p:txBody>
      </p:sp>
      <p:sp>
        <p:nvSpPr>
          <p:cNvPr id="87055" name="Heptagon 13"/>
          <p:cNvSpPr>
            <a:spLocks noChangeArrowheads="1"/>
          </p:cNvSpPr>
          <p:nvPr/>
        </p:nvSpPr>
        <p:spPr bwMode="auto">
          <a:xfrm>
            <a:off x="38100" y="3297238"/>
            <a:ext cx="217488" cy="215900"/>
          </a:xfrm>
          <a:custGeom>
            <a:avLst/>
            <a:gdLst>
              <a:gd name="T0" fmla="*/ 195971 w 217487"/>
              <a:gd name="T1" fmla="*/ 42762 h 215900"/>
              <a:gd name="T2" fmla="*/ 217510 w 217487"/>
              <a:gd name="T3" fmla="*/ 138847 h 215900"/>
              <a:gd name="T4" fmla="*/ 157161 w 217487"/>
              <a:gd name="T5" fmla="*/ 215901 h 215900"/>
              <a:gd name="T6" fmla="*/ 60348 w 217487"/>
              <a:gd name="T7" fmla="*/ 215901 h 215900"/>
              <a:gd name="T8" fmla="*/ -1 w 217487"/>
              <a:gd name="T9" fmla="*/ 138847 h 215900"/>
              <a:gd name="T10" fmla="*/ 21538 w 217487"/>
              <a:gd name="T11" fmla="*/ 42762 h 215900"/>
              <a:gd name="T12" fmla="*/ 108766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p:spPr>
        <p:txBody>
          <a:bodyPr lIns="5400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000" i="1">
                <a:solidFill>
                  <a:schemeClr val="bg1"/>
                </a:solidFill>
              </a:rPr>
              <a:t>4</a:t>
            </a:r>
          </a:p>
        </p:txBody>
      </p:sp>
      <p:sp>
        <p:nvSpPr>
          <p:cNvPr id="87056" name="Rectangle 2"/>
          <p:cNvSpPr>
            <a:spLocks noChangeArrowheads="1"/>
          </p:cNvSpPr>
          <p:nvPr/>
        </p:nvSpPr>
        <p:spPr bwMode="gray">
          <a:xfrm>
            <a:off x="682625" y="211138"/>
            <a:ext cx="7151688"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dirty="0"/>
              <a:t>Exercise : Input of a new management unit (1/3)</a:t>
            </a:r>
          </a:p>
        </p:txBody>
      </p:sp>
      <p:grpSp>
        <p:nvGrpSpPr>
          <p:cNvPr id="87057" name="Group 48"/>
          <p:cNvGrpSpPr>
            <a:grpSpLocks noChangeAspect="1"/>
          </p:cNvGrpSpPr>
          <p:nvPr/>
        </p:nvGrpSpPr>
        <p:grpSpPr bwMode="auto">
          <a:xfrm>
            <a:off x="7664450" y="57150"/>
            <a:ext cx="1485900" cy="1116013"/>
            <a:chOff x="287" y="2795"/>
            <a:chExt cx="1005" cy="755"/>
          </a:xfrm>
        </p:grpSpPr>
        <p:pic>
          <p:nvPicPr>
            <p:cNvPr id="87061" name="Picture 49" descr="punaise"/>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295" y="2795"/>
              <a:ext cx="997" cy="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7062" name="Text Box 50"/>
            <p:cNvSpPr txBox="1">
              <a:spLocks noChangeAspect="1" noChangeArrowheads="1"/>
            </p:cNvSpPr>
            <p:nvPr/>
          </p:nvSpPr>
          <p:spPr bwMode="auto">
            <a:xfrm rot="1114205">
              <a:off x="287" y="3103"/>
              <a:ext cx="990" cy="2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50000"/>
                </a:spcBef>
              </a:pPr>
              <a:r>
                <a:rPr lang="fr-FR" altLang="fr-FR" sz="1600">
                  <a:latin typeface="Verdana" pitchFamily="34" charset="0"/>
                </a:rPr>
                <a:t>EXERCISE</a:t>
              </a:r>
            </a:p>
          </p:txBody>
        </p:sp>
      </p:grpSp>
      <p:cxnSp>
        <p:nvCxnSpPr>
          <p:cNvPr id="87058" name="Elbow Connector 25"/>
          <p:cNvCxnSpPr>
            <a:cxnSpLocks noChangeShapeType="1"/>
          </p:cNvCxnSpPr>
          <p:nvPr/>
        </p:nvCxnSpPr>
        <p:spPr bwMode="auto">
          <a:xfrm flipV="1">
            <a:off x="1562100" y="3084514"/>
            <a:ext cx="1590675" cy="236536"/>
          </a:xfrm>
          <a:prstGeom prst="bentConnector3">
            <a:avLst>
              <a:gd name="adj1" fmla="val 15269"/>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cxnSp>
      <p:cxnSp>
        <p:nvCxnSpPr>
          <p:cNvPr id="87059" name="Connecteur droit avec flèche 2"/>
          <p:cNvCxnSpPr>
            <a:cxnSpLocks noChangeShapeType="1"/>
          </p:cNvCxnSpPr>
          <p:nvPr/>
        </p:nvCxnSpPr>
        <p:spPr bwMode="auto">
          <a:xfrm>
            <a:off x="5222875" y="3084513"/>
            <a:ext cx="701675" cy="0"/>
          </a:xfrm>
          <a:prstGeom prst="straightConnector1">
            <a:avLst/>
          </a:prstGeom>
          <a:noFill/>
          <a:ln w="9525" algn="ctr">
            <a:solidFill>
              <a:srgbClr val="FF0000"/>
            </a:solidFill>
            <a:round/>
            <a:headEnd/>
            <a:tailEnd type="arrow" w="med" len="med"/>
          </a:ln>
          <a:extLst>
            <a:ext uri="{909E8E84-426E-40DD-AFC4-6F175D3DCCD1}">
              <a14:hiddenFill xmlns:a14="http://schemas.microsoft.com/office/drawing/2010/main">
                <a:noFill/>
              </a14:hiddenFill>
            </a:ext>
          </a:extLst>
        </p:spPr>
      </p:cxnSp>
      <p:pic>
        <p:nvPicPr>
          <p:cNvPr id="87063" name="Picture 2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80899" y="1720851"/>
            <a:ext cx="3009900" cy="188042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7064" name="Picture 2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10800000" flipH="1" flipV="1">
            <a:off x="3619461" y="5287854"/>
            <a:ext cx="5494377" cy="7683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5" name="Content Placeholder 2"/>
          <p:cNvSpPr txBox="1">
            <a:spLocks/>
          </p:cNvSpPr>
          <p:nvPr/>
        </p:nvSpPr>
        <p:spPr>
          <a:xfrm>
            <a:off x="6656667" y="3689987"/>
            <a:ext cx="2039221" cy="431800"/>
          </a:xfrm>
          <a:prstGeom prst="rect">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eaLnBrk="0" hangingPunct="0">
              <a:spcBef>
                <a:spcPct val="10000"/>
              </a:spcBef>
              <a:defRPr/>
            </a:pPr>
            <a:r>
              <a:rPr lang="en-US" sz="1400" kern="0" dirty="0">
                <a:solidFill>
                  <a:schemeClr val="bg1"/>
                </a:solidFill>
              </a:rPr>
              <a:t>Submission – </a:t>
            </a:r>
          </a:p>
          <a:p>
            <a:pPr algn="ctr" eaLnBrk="0" hangingPunct="0">
              <a:spcBef>
                <a:spcPct val="10000"/>
              </a:spcBef>
              <a:defRPr/>
            </a:pPr>
            <a:r>
              <a:rPr lang="en-US" sz="1400" kern="0" dirty="0">
                <a:solidFill>
                  <a:schemeClr val="bg1"/>
                </a:solidFill>
              </a:rPr>
              <a:t>Local Project Manager</a:t>
            </a:r>
          </a:p>
        </p:txBody>
      </p:sp>
      <p:sp>
        <p:nvSpPr>
          <p:cNvPr id="26" name="Content Placeholder 2"/>
          <p:cNvSpPr txBox="1">
            <a:spLocks/>
          </p:cNvSpPr>
          <p:nvPr/>
        </p:nvSpPr>
        <p:spPr>
          <a:xfrm>
            <a:off x="6562725" y="4722704"/>
            <a:ext cx="1971674" cy="431800"/>
          </a:xfrm>
          <a:prstGeom prst="rect">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eaLnBrk="0" hangingPunct="0">
              <a:spcBef>
                <a:spcPct val="10000"/>
              </a:spcBef>
              <a:defRPr/>
            </a:pPr>
            <a:r>
              <a:rPr lang="en-US" sz="1400" kern="0" dirty="0">
                <a:solidFill>
                  <a:schemeClr val="bg1"/>
                </a:solidFill>
              </a:rPr>
              <a:t>Validation – Regional Corp </a:t>
            </a:r>
            <a:r>
              <a:rPr lang="en-US" sz="1400" kern="0" dirty="0" err="1">
                <a:solidFill>
                  <a:schemeClr val="bg1"/>
                </a:solidFill>
              </a:rPr>
              <a:t>Controler</a:t>
            </a:r>
            <a:endParaRPr lang="en-US" sz="1400" kern="0" dirty="0">
              <a:solidFill>
                <a:schemeClr val="bg1"/>
              </a:solidFill>
            </a:endParaRPr>
          </a:p>
        </p:txBody>
      </p:sp>
      <p:sp>
        <p:nvSpPr>
          <p:cNvPr id="33" name="Content Placeholder 2"/>
          <p:cNvSpPr txBox="1">
            <a:spLocks/>
          </p:cNvSpPr>
          <p:nvPr/>
        </p:nvSpPr>
        <p:spPr>
          <a:xfrm>
            <a:off x="452438" y="5395798"/>
            <a:ext cx="2109787" cy="431800"/>
          </a:xfrm>
          <a:prstGeom prst="rect">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eaLnBrk="0" hangingPunct="0">
              <a:spcBef>
                <a:spcPct val="10000"/>
              </a:spcBef>
              <a:defRPr/>
            </a:pPr>
            <a:r>
              <a:rPr lang="en-US" sz="1400" kern="0" dirty="0">
                <a:solidFill>
                  <a:schemeClr val="bg1"/>
                </a:solidFill>
              </a:rPr>
              <a:t>Modification – </a:t>
            </a:r>
          </a:p>
          <a:p>
            <a:pPr algn="ctr" eaLnBrk="0" hangingPunct="0">
              <a:spcBef>
                <a:spcPct val="10000"/>
              </a:spcBef>
              <a:defRPr/>
            </a:pPr>
            <a:r>
              <a:rPr lang="en-US" sz="1400" kern="0" dirty="0">
                <a:solidFill>
                  <a:schemeClr val="bg1"/>
                </a:solidFill>
              </a:rPr>
              <a:t>Local Project Manager</a:t>
            </a:r>
          </a:p>
        </p:txBody>
      </p:sp>
      <p:pic>
        <p:nvPicPr>
          <p:cNvPr id="102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8113" y="4074318"/>
            <a:ext cx="4091940" cy="13201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60" name="Connecteur droit avec flèche 2"/>
          <p:cNvCxnSpPr>
            <a:cxnSpLocks noChangeShapeType="1"/>
            <a:endCxn id="87064" idx="0"/>
          </p:cNvCxnSpPr>
          <p:nvPr/>
        </p:nvCxnSpPr>
        <p:spPr bwMode="auto">
          <a:xfrm>
            <a:off x="5222875" y="3513138"/>
            <a:ext cx="1143775" cy="1774716"/>
          </a:xfrm>
          <a:prstGeom prst="straightConnector1">
            <a:avLst/>
          </a:prstGeom>
          <a:noFill/>
          <a:ln w="9525" algn="ctr">
            <a:solidFill>
              <a:srgbClr val="FF0000"/>
            </a:solidFill>
            <a:round/>
            <a:headEnd/>
            <a:tailEnd type="arrow" w="med" len="med"/>
          </a:ln>
          <a:extLst>
            <a:ext uri="{909E8E84-426E-40DD-AFC4-6F175D3DCCD1}">
              <a14:hiddenFill xmlns:a14="http://schemas.microsoft.com/office/drawing/2010/main">
                <a:noFill/>
              </a14:hiddenFill>
            </a:ext>
          </a:extLst>
        </p:spPr>
      </p:cxnSp>
      <p:cxnSp>
        <p:nvCxnSpPr>
          <p:cNvPr id="62" name="Connecteur droit avec flèche 2"/>
          <p:cNvCxnSpPr>
            <a:cxnSpLocks noChangeShapeType="1"/>
          </p:cNvCxnSpPr>
          <p:nvPr/>
        </p:nvCxnSpPr>
        <p:spPr bwMode="auto">
          <a:xfrm flipH="1">
            <a:off x="2002631" y="3297238"/>
            <a:ext cx="1150144" cy="809625"/>
          </a:xfrm>
          <a:prstGeom prst="straightConnector1">
            <a:avLst/>
          </a:prstGeom>
          <a:noFill/>
          <a:ln w="9525" algn="ctr">
            <a:solidFill>
              <a:srgbClr val="FF0000"/>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2278" y="602934"/>
            <a:ext cx="4730115" cy="41233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8067" name="Rectangle 2"/>
          <p:cNvSpPr>
            <a:spLocks noGrp="1" noChangeArrowheads="1"/>
          </p:cNvSpPr>
          <p:nvPr>
            <p:ph type="title" idx="4294967295"/>
          </p:nvPr>
        </p:nvSpPr>
        <p:spPr>
          <a:xfrm>
            <a:off x="714375" y="171450"/>
            <a:ext cx="7473950" cy="457200"/>
          </a:xfrm>
        </p:spPr>
        <p:txBody>
          <a:bodyPr/>
          <a:lstStyle/>
          <a:p>
            <a:r>
              <a:rPr lang="en-US" altLang="fr-FR" sz="2400" dirty="0"/>
              <a:t>Exercise : Input of a new management unit (2/3)</a:t>
            </a:r>
          </a:p>
        </p:txBody>
      </p:sp>
      <p:sp>
        <p:nvSpPr>
          <p:cNvPr id="88068"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D60A301D-7444-4762-8425-8C10FA621F0B}" type="slidenum">
              <a:rPr lang="en-US" altLang="fr-FR" sz="900" b="0">
                <a:solidFill>
                  <a:schemeClr val="bg1"/>
                </a:solidFill>
              </a:rPr>
              <a:pPr algn="r" eaLnBrk="1" hangingPunct="1">
                <a:spcBef>
                  <a:spcPct val="0"/>
                </a:spcBef>
              </a:pPr>
              <a:t>46</a:t>
            </a:fld>
            <a:r>
              <a:rPr lang="en-US" altLang="fr-FR" sz="900" b="0">
                <a:solidFill>
                  <a:schemeClr val="bg1"/>
                </a:solidFill>
              </a:rPr>
              <a:t> •</a:t>
            </a:r>
          </a:p>
        </p:txBody>
      </p:sp>
      <p:sp>
        <p:nvSpPr>
          <p:cNvPr id="8806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88070" name="Content Placeholder 2"/>
          <p:cNvSpPr txBox="1">
            <a:spLocks/>
          </p:cNvSpPr>
          <p:nvPr/>
        </p:nvSpPr>
        <p:spPr bwMode="auto">
          <a:xfrm>
            <a:off x="595313" y="1454150"/>
            <a:ext cx="2157412" cy="399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600" dirty="0">
                <a:latin typeface="Calibri" pitchFamily="34" charset="0"/>
              </a:rPr>
              <a:t>Definition of the area</a:t>
            </a:r>
          </a:p>
        </p:txBody>
      </p:sp>
      <p:sp>
        <p:nvSpPr>
          <p:cNvPr id="39" name="Heptagon 13"/>
          <p:cNvSpPr>
            <a:spLocks noChangeArrowheads="1"/>
          </p:cNvSpPr>
          <p:nvPr/>
        </p:nvSpPr>
        <p:spPr bwMode="auto">
          <a:xfrm>
            <a:off x="374650" y="1504950"/>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1</a:t>
            </a:r>
          </a:p>
        </p:txBody>
      </p:sp>
      <p:sp>
        <p:nvSpPr>
          <p:cNvPr id="88072" name="Line 15"/>
          <p:cNvSpPr>
            <a:spLocks noChangeShapeType="1"/>
          </p:cNvSpPr>
          <p:nvPr/>
        </p:nvSpPr>
        <p:spPr bwMode="auto">
          <a:xfrm>
            <a:off x="2648745" y="1641475"/>
            <a:ext cx="1161256" cy="1"/>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88073" name="Content Placeholder 2"/>
          <p:cNvSpPr txBox="1">
            <a:spLocks/>
          </p:cNvSpPr>
          <p:nvPr/>
        </p:nvSpPr>
        <p:spPr bwMode="auto">
          <a:xfrm>
            <a:off x="592138" y="2011363"/>
            <a:ext cx="1751012" cy="1074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600" dirty="0">
                <a:latin typeface="Calibri" pitchFamily="34" charset="0"/>
              </a:rPr>
              <a:t>Definition of the management unit details and characteristics</a:t>
            </a:r>
          </a:p>
        </p:txBody>
      </p:sp>
      <p:sp>
        <p:nvSpPr>
          <p:cNvPr id="42" name="Heptagon 13"/>
          <p:cNvSpPr>
            <a:spLocks noChangeArrowheads="1"/>
          </p:cNvSpPr>
          <p:nvPr/>
        </p:nvSpPr>
        <p:spPr bwMode="auto">
          <a:xfrm>
            <a:off x="374650" y="2071688"/>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2</a:t>
            </a:r>
          </a:p>
        </p:txBody>
      </p:sp>
      <p:sp>
        <p:nvSpPr>
          <p:cNvPr id="88075" name="Line 15"/>
          <p:cNvSpPr>
            <a:spLocks noChangeShapeType="1"/>
          </p:cNvSpPr>
          <p:nvPr/>
        </p:nvSpPr>
        <p:spPr bwMode="auto">
          <a:xfrm>
            <a:off x="2274888" y="2536825"/>
            <a:ext cx="1163637"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88076" name="Content Placeholder 2"/>
          <p:cNvSpPr txBox="1">
            <a:spLocks/>
          </p:cNvSpPr>
          <p:nvPr/>
        </p:nvSpPr>
        <p:spPr bwMode="auto">
          <a:xfrm>
            <a:off x="585788" y="3173413"/>
            <a:ext cx="17526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600">
                <a:latin typeface="Calibri" pitchFamily="34" charset="0"/>
              </a:rPr>
              <a:t>Input of comments</a:t>
            </a:r>
          </a:p>
        </p:txBody>
      </p:sp>
      <p:sp>
        <p:nvSpPr>
          <p:cNvPr id="45" name="Heptagon 13"/>
          <p:cNvSpPr>
            <a:spLocks noChangeArrowheads="1"/>
          </p:cNvSpPr>
          <p:nvPr/>
        </p:nvSpPr>
        <p:spPr bwMode="auto">
          <a:xfrm>
            <a:off x="368300" y="3255963"/>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fr-FR" sz="1400" b="1" i="1" dirty="0">
                <a:solidFill>
                  <a:schemeClr val="bg1"/>
                </a:solidFill>
                <a:latin typeface="Calibri" pitchFamily="34" charset="0"/>
              </a:rPr>
              <a:t>3</a:t>
            </a:r>
            <a:endParaRPr lang="en-US" sz="1400" b="1" i="1" dirty="0">
              <a:solidFill>
                <a:schemeClr val="bg1"/>
              </a:solidFill>
              <a:latin typeface="Calibri" pitchFamily="34" charset="0"/>
            </a:endParaRPr>
          </a:p>
        </p:txBody>
      </p:sp>
      <p:sp>
        <p:nvSpPr>
          <p:cNvPr id="88078" name="Line 15"/>
          <p:cNvSpPr>
            <a:spLocks noChangeShapeType="1"/>
          </p:cNvSpPr>
          <p:nvPr/>
        </p:nvSpPr>
        <p:spPr bwMode="auto">
          <a:xfrm>
            <a:off x="1665288" y="3643313"/>
            <a:ext cx="1392237"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88079" name="Content Placeholder 2"/>
          <p:cNvSpPr txBox="1">
            <a:spLocks/>
          </p:cNvSpPr>
          <p:nvPr/>
        </p:nvSpPr>
        <p:spPr bwMode="auto">
          <a:xfrm>
            <a:off x="587375" y="3948113"/>
            <a:ext cx="1751013" cy="747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600" dirty="0">
                <a:latin typeface="Calibri" pitchFamily="34" charset="0"/>
              </a:rPr>
              <a:t>Selection of management unit parameters </a:t>
            </a:r>
          </a:p>
        </p:txBody>
      </p:sp>
      <p:sp>
        <p:nvSpPr>
          <p:cNvPr id="48" name="Heptagon 13"/>
          <p:cNvSpPr>
            <a:spLocks noChangeArrowheads="1"/>
          </p:cNvSpPr>
          <p:nvPr/>
        </p:nvSpPr>
        <p:spPr bwMode="auto">
          <a:xfrm>
            <a:off x="373063" y="4022725"/>
            <a:ext cx="217487"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fr-FR" sz="1400" b="1" i="1" dirty="0">
                <a:solidFill>
                  <a:schemeClr val="bg1"/>
                </a:solidFill>
                <a:latin typeface="Calibri" pitchFamily="34" charset="0"/>
              </a:rPr>
              <a:t>4</a:t>
            </a:r>
            <a:endParaRPr lang="en-US" sz="1400" b="1" i="1" dirty="0">
              <a:solidFill>
                <a:schemeClr val="bg1"/>
              </a:solidFill>
              <a:latin typeface="Calibri" pitchFamily="34" charset="0"/>
            </a:endParaRPr>
          </a:p>
        </p:txBody>
      </p:sp>
      <p:sp>
        <p:nvSpPr>
          <p:cNvPr id="88081" name="Line 15"/>
          <p:cNvSpPr>
            <a:spLocks noChangeShapeType="1"/>
          </p:cNvSpPr>
          <p:nvPr/>
        </p:nvSpPr>
        <p:spPr bwMode="auto">
          <a:xfrm>
            <a:off x="1697038" y="4592638"/>
            <a:ext cx="1627187"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6" name="Rounded Rectangle 35"/>
          <p:cNvSpPr/>
          <p:nvPr/>
        </p:nvSpPr>
        <p:spPr bwMode="auto">
          <a:xfrm>
            <a:off x="595313" y="4759325"/>
            <a:ext cx="7939087" cy="1261963"/>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marL="384175" lvl="1" algn="l">
              <a:spcBef>
                <a:spcPct val="10000"/>
              </a:spcBef>
              <a:buClr>
                <a:srgbClr val="7C408F"/>
              </a:buClr>
              <a:buSzPct val="90000"/>
              <a:defRPr/>
            </a:pPr>
            <a:r>
              <a:rPr lang="en-US" b="1" dirty="0">
                <a:solidFill>
                  <a:schemeClr val="hlink"/>
                </a:solidFill>
              </a:rPr>
              <a:t>The management organization dimension is automatically updated through this report</a:t>
            </a:r>
          </a:p>
          <a:p>
            <a:pPr marL="384175" lvl="1" algn="l">
              <a:spcBef>
                <a:spcPct val="10000"/>
              </a:spcBef>
              <a:buClr>
                <a:srgbClr val="7C408F"/>
              </a:buClr>
              <a:buSzPct val="90000"/>
              <a:defRPr/>
            </a:pPr>
            <a:r>
              <a:rPr lang="fr-FR" b="1" dirty="0">
                <a:solidFill>
                  <a:schemeClr val="hlink"/>
                </a:solidFill>
              </a:rPr>
              <a:t>All management unit </a:t>
            </a:r>
            <a:r>
              <a:rPr lang="en-US" b="1" dirty="0">
                <a:solidFill>
                  <a:schemeClr val="hlink"/>
                </a:solidFill>
              </a:rPr>
              <a:t>characteristics</a:t>
            </a:r>
            <a:r>
              <a:rPr lang="fr-FR" b="1" dirty="0">
                <a:solidFill>
                  <a:schemeClr val="hlink"/>
                </a:solidFill>
              </a:rPr>
              <a:t> have to </a:t>
            </a:r>
            <a:r>
              <a:rPr lang="en-US" b="1" dirty="0">
                <a:solidFill>
                  <a:schemeClr val="hlink"/>
                </a:solidFill>
              </a:rPr>
              <a:t>be</a:t>
            </a:r>
            <a:r>
              <a:rPr lang="fr-FR" b="1" dirty="0">
                <a:solidFill>
                  <a:schemeClr val="hlink"/>
                </a:solidFill>
              </a:rPr>
              <a:t> </a:t>
            </a:r>
            <a:r>
              <a:rPr lang="en-US" b="1" dirty="0">
                <a:solidFill>
                  <a:schemeClr val="hlink"/>
                </a:solidFill>
              </a:rPr>
              <a:t>filled</a:t>
            </a:r>
          </a:p>
          <a:p>
            <a:pPr marL="384175" lvl="1" algn="l">
              <a:spcBef>
                <a:spcPct val="10000"/>
              </a:spcBef>
              <a:buClr>
                <a:srgbClr val="7C408F"/>
              </a:buClr>
              <a:buSzPct val="90000"/>
              <a:defRPr/>
            </a:pPr>
            <a:r>
              <a:rPr lang="en-US" b="1" dirty="0">
                <a:solidFill>
                  <a:schemeClr val="hlink"/>
                </a:solidFill>
              </a:rPr>
              <a:t>Naming convention for Tango </a:t>
            </a:r>
            <a:r>
              <a:rPr lang="en-US" b="1" dirty="0" err="1">
                <a:solidFill>
                  <a:schemeClr val="hlink"/>
                </a:solidFill>
              </a:rPr>
              <a:t>Mgmt</a:t>
            </a:r>
            <a:r>
              <a:rPr lang="en-US" b="1" dirty="0">
                <a:solidFill>
                  <a:schemeClr val="hlink"/>
                </a:solidFill>
              </a:rPr>
              <a:t> Units </a:t>
            </a:r>
            <a:r>
              <a:rPr lang="en-US" b="1" dirty="0" err="1">
                <a:solidFill>
                  <a:schemeClr val="hlink"/>
                </a:solidFill>
              </a:rPr>
              <a:t>eg</a:t>
            </a:r>
            <a:r>
              <a:rPr lang="en-US" b="1" dirty="0">
                <a:solidFill>
                  <a:schemeClr val="hlink"/>
                </a:solidFill>
              </a:rPr>
              <a:t> : US_199 FR_4091</a:t>
            </a:r>
          </a:p>
        </p:txBody>
      </p:sp>
      <p:pic>
        <p:nvPicPr>
          <p:cNvPr id="88083" name="Picture 1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46113" y="5072063"/>
            <a:ext cx="428625" cy="4286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grpSp>
        <p:nvGrpSpPr>
          <p:cNvPr id="88084" name="Group 48"/>
          <p:cNvGrpSpPr>
            <a:grpSpLocks noChangeAspect="1"/>
          </p:cNvGrpSpPr>
          <p:nvPr/>
        </p:nvGrpSpPr>
        <p:grpSpPr bwMode="auto">
          <a:xfrm>
            <a:off x="7677150" y="0"/>
            <a:ext cx="1485900" cy="1116013"/>
            <a:chOff x="287" y="2795"/>
            <a:chExt cx="1005" cy="755"/>
          </a:xfrm>
        </p:grpSpPr>
        <p:pic>
          <p:nvPicPr>
            <p:cNvPr id="88085" name="Picture 49" descr="punaise"/>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295" y="2795"/>
              <a:ext cx="997" cy="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8086" name="Text Box 50"/>
            <p:cNvSpPr txBox="1">
              <a:spLocks noChangeAspect="1" noChangeArrowheads="1"/>
            </p:cNvSpPr>
            <p:nvPr/>
          </p:nvSpPr>
          <p:spPr bwMode="auto">
            <a:xfrm rot="1114205">
              <a:off x="287" y="3103"/>
              <a:ext cx="990" cy="2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50000"/>
                </a:spcBef>
              </a:pPr>
              <a:r>
                <a:rPr lang="fr-FR" altLang="fr-FR" sz="1600">
                  <a:latin typeface="Verdana" pitchFamily="34" charset="0"/>
                </a:rPr>
                <a:t>EXERCISE</a:t>
              </a:r>
            </a:p>
          </p:txBody>
        </p:sp>
      </p:grpSp>
      <p:sp>
        <p:nvSpPr>
          <p:cNvPr id="24" name="Content Placeholder 2"/>
          <p:cNvSpPr txBox="1">
            <a:spLocks/>
          </p:cNvSpPr>
          <p:nvPr/>
        </p:nvSpPr>
        <p:spPr bwMode="auto">
          <a:xfrm>
            <a:off x="7672388" y="2506663"/>
            <a:ext cx="13763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600" dirty="0">
                <a:latin typeface="Calibri" pitchFamily="34" charset="0"/>
              </a:rPr>
              <a:t>Create Management unit</a:t>
            </a:r>
          </a:p>
        </p:txBody>
      </p:sp>
      <p:sp>
        <p:nvSpPr>
          <p:cNvPr id="25" name="Heptagon 13"/>
          <p:cNvSpPr>
            <a:spLocks noChangeArrowheads="1"/>
          </p:cNvSpPr>
          <p:nvPr/>
        </p:nvSpPr>
        <p:spPr bwMode="auto">
          <a:xfrm>
            <a:off x="8662988" y="2597151"/>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fr-FR" sz="1400" b="1" i="1" dirty="0">
                <a:solidFill>
                  <a:schemeClr val="bg1"/>
                </a:solidFill>
                <a:latin typeface="Calibri" pitchFamily="34" charset="0"/>
              </a:rPr>
              <a:t>5</a:t>
            </a:r>
            <a:endParaRPr lang="en-US" sz="1400" b="1" i="1" dirty="0">
              <a:solidFill>
                <a:schemeClr val="bg1"/>
              </a:solidFill>
              <a:latin typeface="Calibri" pitchFamily="34" charset="0"/>
            </a:endParaRPr>
          </a:p>
        </p:txBody>
      </p:sp>
      <p:sp>
        <p:nvSpPr>
          <p:cNvPr id="26" name="Line 15"/>
          <p:cNvSpPr>
            <a:spLocks noChangeShapeType="1"/>
          </p:cNvSpPr>
          <p:nvPr/>
        </p:nvSpPr>
        <p:spPr bwMode="auto">
          <a:xfrm flipH="1" flipV="1">
            <a:off x="7661354" y="2287588"/>
            <a:ext cx="419815" cy="264318"/>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3"/>
          <p:cNvSpPr>
            <a:spLocks noGrp="1" noChangeArrowheads="1"/>
          </p:cNvSpPr>
          <p:nvPr>
            <p:ph type="body" idx="4294967295"/>
          </p:nvPr>
        </p:nvSpPr>
        <p:spPr>
          <a:xfrm>
            <a:off x="682625" y="1309688"/>
            <a:ext cx="8134350" cy="4725987"/>
          </a:xfrm>
        </p:spPr>
        <p:txBody>
          <a:bodyPr/>
          <a:lstStyle/>
          <a:p>
            <a:pPr marL="0" indent="0"/>
            <a:r>
              <a:rPr lang="en-US" altLang="fr-FR" sz="2000"/>
              <a:t>Once the management unit is created, the Corporate controller has to validate/reject the new management unit in a specific report  :</a:t>
            </a:r>
          </a:p>
          <a:p>
            <a:pPr marL="819150" lvl="1" indent="-285750">
              <a:buFont typeface="Arial" pitchFamily="34" charset="0"/>
              <a:buChar char="•"/>
            </a:pPr>
            <a:r>
              <a:rPr lang="en-US" altLang="fr-FR" sz="1800"/>
              <a:t>Validation management unit form</a:t>
            </a:r>
          </a:p>
        </p:txBody>
      </p:sp>
      <p:sp>
        <p:nvSpPr>
          <p:cNvPr id="89091"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92906CA4-9AF4-459B-9AC9-7451E9046F66}" type="slidenum">
              <a:rPr lang="en-US" altLang="fr-FR" sz="900" b="0">
                <a:solidFill>
                  <a:schemeClr val="bg1"/>
                </a:solidFill>
              </a:rPr>
              <a:pPr algn="r" eaLnBrk="1" hangingPunct="1">
                <a:spcBef>
                  <a:spcPct val="0"/>
                </a:spcBef>
              </a:pPr>
              <a:t>47</a:t>
            </a:fld>
            <a:r>
              <a:rPr lang="en-US" altLang="fr-FR" sz="900" b="0">
                <a:solidFill>
                  <a:schemeClr val="bg1"/>
                </a:solidFill>
              </a:rPr>
              <a:t> •</a:t>
            </a:r>
          </a:p>
        </p:txBody>
      </p:sp>
      <p:sp>
        <p:nvSpPr>
          <p:cNvPr id="89092"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89093" name="Rectangle 2"/>
          <p:cNvSpPr>
            <a:spLocks noChangeArrowheads="1"/>
          </p:cNvSpPr>
          <p:nvPr/>
        </p:nvSpPr>
        <p:spPr bwMode="gray">
          <a:xfrm>
            <a:off x="682625" y="2111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dirty="0"/>
              <a:t>Exercise : Input of a new management unit (3/3)</a:t>
            </a:r>
          </a:p>
        </p:txBody>
      </p:sp>
      <p:grpSp>
        <p:nvGrpSpPr>
          <p:cNvPr id="89094" name="Group 48"/>
          <p:cNvGrpSpPr>
            <a:grpSpLocks noChangeAspect="1"/>
          </p:cNvGrpSpPr>
          <p:nvPr/>
        </p:nvGrpSpPr>
        <p:grpSpPr bwMode="auto">
          <a:xfrm>
            <a:off x="7677150" y="57150"/>
            <a:ext cx="1485900" cy="1116013"/>
            <a:chOff x="287" y="2795"/>
            <a:chExt cx="1005" cy="755"/>
          </a:xfrm>
        </p:grpSpPr>
        <p:pic>
          <p:nvPicPr>
            <p:cNvPr id="89098" name="Picture 49" descr="punaise"/>
            <p:cNvPicPr>
              <a:picLocks noChangeAspect="1" noChangeArrowheads="1"/>
            </p:cNvPicPr>
            <p:nvPr/>
          </p:nvPicPr>
          <p:blipFill>
            <a:blip r:embed="rId2">
              <a:grayscl/>
              <a:extLst>
                <a:ext uri="{28A0092B-C50C-407E-A947-70E740481C1C}">
                  <a14:useLocalDpi xmlns:a14="http://schemas.microsoft.com/office/drawing/2010/main" val="0"/>
                </a:ext>
              </a:extLst>
            </a:blip>
            <a:srcRect/>
            <a:stretch>
              <a:fillRect/>
            </a:stretch>
          </p:blipFill>
          <p:spPr bwMode="auto">
            <a:xfrm>
              <a:off x="295" y="2795"/>
              <a:ext cx="997" cy="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9099" name="Text Box 50"/>
            <p:cNvSpPr txBox="1">
              <a:spLocks noChangeAspect="1" noChangeArrowheads="1"/>
            </p:cNvSpPr>
            <p:nvPr/>
          </p:nvSpPr>
          <p:spPr bwMode="auto">
            <a:xfrm rot="1114205">
              <a:off x="287" y="3103"/>
              <a:ext cx="990" cy="2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50000"/>
                </a:spcBef>
              </a:pPr>
              <a:r>
                <a:rPr lang="fr-FR" altLang="fr-FR" sz="1600">
                  <a:latin typeface="Verdana" pitchFamily="34" charset="0"/>
                </a:rPr>
                <a:t>EXERCISE</a:t>
              </a:r>
            </a:p>
          </p:txBody>
        </p:sp>
      </p:grpSp>
      <p:sp>
        <p:nvSpPr>
          <p:cNvPr id="89095" name="Rectangle 1"/>
          <p:cNvSpPr>
            <a:spLocks noChangeArrowheads="1"/>
          </p:cNvSpPr>
          <p:nvPr/>
        </p:nvSpPr>
        <p:spPr bwMode="auto">
          <a:xfrm>
            <a:off x="276225" y="3582988"/>
            <a:ext cx="38893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r>
              <a:rPr lang="en-US" altLang="fr-FR" sz="1800" dirty="0">
                <a:sym typeface="Wingdings 2" pitchFamily="18" charset="2"/>
              </a:rPr>
              <a:t></a:t>
            </a:r>
            <a:endParaRPr lang="en-US" altLang="fr-FR" sz="1800" dirty="0"/>
          </a:p>
        </p:txBody>
      </p:sp>
      <p:sp>
        <p:nvSpPr>
          <p:cNvPr id="89096" name="Rectangle 3"/>
          <p:cNvSpPr>
            <a:spLocks noChangeArrowheads="1"/>
          </p:cNvSpPr>
          <p:nvPr/>
        </p:nvSpPr>
        <p:spPr bwMode="auto">
          <a:xfrm>
            <a:off x="287338" y="3360738"/>
            <a:ext cx="3667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r>
              <a:rPr lang="en-US" altLang="fr-FR" sz="1800" dirty="0">
                <a:solidFill>
                  <a:srgbClr val="00B050"/>
                </a:solidFill>
                <a:sym typeface="Wingdings" pitchFamily="2" charset="2"/>
              </a:rPr>
              <a:t></a:t>
            </a:r>
            <a:endParaRPr lang="en-US" altLang="fr-FR" sz="1800" dirty="0">
              <a:solidFill>
                <a:srgbClr val="00B050"/>
              </a:solidFill>
            </a:endParaRPr>
          </a:p>
        </p:txBody>
      </p:sp>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549" y="2528885"/>
            <a:ext cx="8462201" cy="11678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45728" y="1090263"/>
            <a:ext cx="5455920" cy="17602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8067" name="Rectangle 2"/>
          <p:cNvSpPr>
            <a:spLocks noGrp="1" noChangeArrowheads="1"/>
          </p:cNvSpPr>
          <p:nvPr>
            <p:ph type="title" idx="4294967295"/>
          </p:nvPr>
        </p:nvSpPr>
        <p:spPr>
          <a:xfrm>
            <a:off x="714375" y="228600"/>
            <a:ext cx="7473950" cy="457200"/>
          </a:xfrm>
        </p:spPr>
        <p:txBody>
          <a:bodyPr/>
          <a:lstStyle/>
          <a:p>
            <a:r>
              <a:rPr lang="en-US" altLang="fr-FR" sz="2400" dirty="0"/>
              <a:t>Exercise : Update of a management unit </a:t>
            </a:r>
          </a:p>
        </p:txBody>
      </p:sp>
      <p:sp>
        <p:nvSpPr>
          <p:cNvPr id="88068"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D60A301D-7444-4762-8425-8C10FA621F0B}" type="slidenum">
              <a:rPr lang="en-US" altLang="fr-FR" sz="900" b="0">
                <a:solidFill>
                  <a:schemeClr val="bg1"/>
                </a:solidFill>
              </a:rPr>
              <a:pPr algn="r" eaLnBrk="1" hangingPunct="1">
                <a:spcBef>
                  <a:spcPct val="0"/>
                </a:spcBef>
              </a:pPr>
              <a:t>48</a:t>
            </a:fld>
            <a:r>
              <a:rPr lang="en-US" altLang="fr-FR" sz="900" b="0">
                <a:solidFill>
                  <a:schemeClr val="bg1"/>
                </a:solidFill>
              </a:rPr>
              <a:t> •</a:t>
            </a:r>
          </a:p>
        </p:txBody>
      </p:sp>
      <p:sp>
        <p:nvSpPr>
          <p:cNvPr id="8806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88070" name="Content Placeholder 2"/>
          <p:cNvSpPr txBox="1">
            <a:spLocks/>
          </p:cNvSpPr>
          <p:nvPr/>
        </p:nvSpPr>
        <p:spPr bwMode="auto">
          <a:xfrm>
            <a:off x="523875" y="1511300"/>
            <a:ext cx="2057400" cy="399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600" dirty="0">
                <a:latin typeface="Calibri" pitchFamily="34" charset="0"/>
              </a:rPr>
              <a:t>Double click to select a management unit or a go between </a:t>
            </a:r>
          </a:p>
        </p:txBody>
      </p:sp>
      <p:sp>
        <p:nvSpPr>
          <p:cNvPr id="39" name="Heptagon 13"/>
          <p:cNvSpPr>
            <a:spLocks noChangeArrowheads="1"/>
          </p:cNvSpPr>
          <p:nvPr/>
        </p:nvSpPr>
        <p:spPr bwMode="auto">
          <a:xfrm>
            <a:off x="306388" y="1562100"/>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1</a:t>
            </a:r>
          </a:p>
        </p:txBody>
      </p:sp>
      <p:sp>
        <p:nvSpPr>
          <p:cNvPr id="88072" name="Line 15"/>
          <p:cNvSpPr>
            <a:spLocks noChangeShapeType="1"/>
          </p:cNvSpPr>
          <p:nvPr/>
        </p:nvSpPr>
        <p:spPr bwMode="auto">
          <a:xfrm>
            <a:off x="2355057" y="2011647"/>
            <a:ext cx="311943"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88073" name="Content Placeholder 2"/>
          <p:cNvSpPr txBox="1">
            <a:spLocks/>
          </p:cNvSpPr>
          <p:nvPr/>
        </p:nvSpPr>
        <p:spPr bwMode="auto">
          <a:xfrm>
            <a:off x="523876" y="2391569"/>
            <a:ext cx="1751012" cy="1074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600" dirty="0">
                <a:latin typeface="Calibri" pitchFamily="34" charset="0"/>
              </a:rPr>
              <a:t>Update of the management unit details and characteristics</a:t>
            </a:r>
          </a:p>
        </p:txBody>
      </p:sp>
      <p:sp>
        <p:nvSpPr>
          <p:cNvPr id="42" name="Heptagon 13"/>
          <p:cNvSpPr>
            <a:spLocks noChangeArrowheads="1"/>
          </p:cNvSpPr>
          <p:nvPr/>
        </p:nvSpPr>
        <p:spPr bwMode="auto">
          <a:xfrm>
            <a:off x="306388" y="2451894"/>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2</a:t>
            </a:r>
          </a:p>
        </p:txBody>
      </p:sp>
      <p:sp>
        <p:nvSpPr>
          <p:cNvPr id="88075" name="Line 15"/>
          <p:cNvSpPr>
            <a:spLocks noChangeShapeType="1"/>
          </p:cNvSpPr>
          <p:nvPr/>
        </p:nvSpPr>
        <p:spPr bwMode="auto">
          <a:xfrm>
            <a:off x="2170907" y="2811463"/>
            <a:ext cx="496094"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6" name="Rounded Rectangle 35"/>
          <p:cNvSpPr/>
          <p:nvPr/>
        </p:nvSpPr>
        <p:spPr bwMode="auto">
          <a:xfrm>
            <a:off x="595313" y="4505326"/>
            <a:ext cx="7939087" cy="1533524"/>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marL="384175" lvl="1" algn="l">
              <a:spcBef>
                <a:spcPct val="10000"/>
              </a:spcBef>
              <a:buClr>
                <a:srgbClr val="7C408F"/>
              </a:buClr>
              <a:buSzPct val="90000"/>
              <a:defRPr/>
            </a:pPr>
            <a:r>
              <a:rPr lang="fr-FR" b="1" dirty="0">
                <a:solidFill>
                  <a:schemeClr val="hlink"/>
                </a:solidFill>
              </a:rPr>
              <a:t>The management unit </a:t>
            </a:r>
            <a:r>
              <a:rPr lang="en-US" b="1" dirty="0">
                <a:solidFill>
                  <a:schemeClr val="hlink"/>
                </a:solidFill>
              </a:rPr>
              <a:t>characteristics are automatically updated through this report</a:t>
            </a:r>
          </a:p>
          <a:p>
            <a:pPr marL="384175" lvl="1" algn="l">
              <a:spcBef>
                <a:spcPct val="10000"/>
              </a:spcBef>
              <a:buClr>
                <a:srgbClr val="7C408F"/>
              </a:buClr>
              <a:buSzPct val="90000"/>
              <a:defRPr/>
            </a:pPr>
            <a:r>
              <a:rPr lang="en-US" b="1" dirty="0">
                <a:solidFill>
                  <a:schemeClr val="hlink"/>
                </a:solidFill>
              </a:rPr>
              <a:t>If you change the business model, you need to ask the Performance team to update the PMM management organization</a:t>
            </a:r>
          </a:p>
        </p:txBody>
      </p:sp>
      <p:pic>
        <p:nvPicPr>
          <p:cNvPr id="88083" name="Picture 1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46113" y="5129213"/>
            <a:ext cx="428625" cy="4286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grpSp>
        <p:nvGrpSpPr>
          <p:cNvPr id="88084" name="Group 48"/>
          <p:cNvGrpSpPr>
            <a:grpSpLocks noChangeAspect="1"/>
          </p:cNvGrpSpPr>
          <p:nvPr/>
        </p:nvGrpSpPr>
        <p:grpSpPr bwMode="auto">
          <a:xfrm>
            <a:off x="7677150" y="57150"/>
            <a:ext cx="1485900" cy="1116013"/>
            <a:chOff x="287" y="2795"/>
            <a:chExt cx="1005" cy="755"/>
          </a:xfrm>
        </p:grpSpPr>
        <p:pic>
          <p:nvPicPr>
            <p:cNvPr id="88085" name="Picture 49" descr="punaise"/>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295" y="2795"/>
              <a:ext cx="997" cy="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8086" name="Text Box 50"/>
            <p:cNvSpPr txBox="1">
              <a:spLocks noChangeAspect="1" noChangeArrowheads="1"/>
            </p:cNvSpPr>
            <p:nvPr/>
          </p:nvSpPr>
          <p:spPr bwMode="auto">
            <a:xfrm rot="1114205">
              <a:off x="287" y="3103"/>
              <a:ext cx="990" cy="2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50000"/>
                </a:spcBef>
              </a:pPr>
              <a:r>
                <a:rPr lang="fr-FR" altLang="fr-FR" sz="1600">
                  <a:latin typeface="Verdana" pitchFamily="34" charset="0"/>
                </a:rPr>
                <a:t>EXERCISE</a:t>
              </a:r>
            </a:p>
          </p:txBody>
        </p:sp>
      </p:grpSp>
      <p:sp>
        <p:nvSpPr>
          <p:cNvPr id="24" name="Content Placeholder 2"/>
          <p:cNvSpPr txBox="1">
            <a:spLocks/>
          </p:cNvSpPr>
          <p:nvPr/>
        </p:nvSpPr>
        <p:spPr bwMode="auto">
          <a:xfrm>
            <a:off x="7822407" y="1835944"/>
            <a:ext cx="13763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en-US" altLang="fr-FR" sz="1600" dirty="0">
                <a:latin typeface="Calibri" pitchFamily="34" charset="0"/>
              </a:rPr>
              <a:t>Save Data</a:t>
            </a:r>
          </a:p>
        </p:txBody>
      </p:sp>
      <p:sp>
        <p:nvSpPr>
          <p:cNvPr id="25" name="Heptagon 13"/>
          <p:cNvSpPr>
            <a:spLocks noChangeArrowheads="1"/>
          </p:cNvSpPr>
          <p:nvPr/>
        </p:nvSpPr>
        <p:spPr bwMode="auto">
          <a:xfrm>
            <a:off x="8813007" y="1897857"/>
            <a:ext cx="217488" cy="215900"/>
          </a:xfrm>
          <a:custGeom>
            <a:avLst/>
            <a:gdLst>
              <a:gd name="T0" fmla="*/ 195959 w 217487"/>
              <a:gd name="T1" fmla="*/ 42762 h 215900"/>
              <a:gd name="T2" fmla="*/ 217498 w 217487"/>
              <a:gd name="T3" fmla="*/ 138847 h 215900"/>
              <a:gd name="T4" fmla="*/ 157149 w 217487"/>
              <a:gd name="T5" fmla="*/ 215901 h 215900"/>
              <a:gd name="T6" fmla="*/ 60348 w 217487"/>
              <a:gd name="T7" fmla="*/ 215901 h 215900"/>
              <a:gd name="T8" fmla="*/ -1 w 217487"/>
              <a:gd name="T9" fmla="*/ 138847 h 215900"/>
              <a:gd name="T10" fmla="*/ 21538 w 217487"/>
              <a:gd name="T11" fmla="*/ 42762 h 215900"/>
              <a:gd name="T12" fmla="*/ 108754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a:effectLst>
            <a:outerShdw blurRad="50800" dist="38100" dir="2700000" algn="tl" rotWithShape="0">
              <a:prstClr val="black">
                <a:alpha val="40000"/>
              </a:prstClr>
            </a:outerShdw>
          </a:effectLst>
        </p:spPr>
        <p:txBody>
          <a:bodyPr lIns="54000" anchor="ctr"/>
          <a:lstStyle/>
          <a:p>
            <a:pPr algn="l">
              <a:defRPr/>
            </a:pPr>
            <a:r>
              <a:rPr lang="en-US" sz="1400" b="1" i="1" dirty="0">
                <a:solidFill>
                  <a:schemeClr val="bg1"/>
                </a:solidFill>
                <a:latin typeface="Calibri" pitchFamily="34" charset="0"/>
              </a:rPr>
              <a:t>3</a:t>
            </a:r>
          </a:p>
        </p:txBody>
      </p:sp>
      <p:sp>
        <p:nvSpPr>
          <p:cNvPr id="26" name="Line 15"/>
          <p:cNvSpPr>
            <a:spLocks noChangeShapeType="1"/>
          </p:cNvSpPr>
          <p:nvPr/>
        </p:nvSpPr>
        <p:spPr bwMode="auto">
          <a:xfrm flipH="1" flipV="1">
            <a:off x="7498477" y="2011645"/>
            <a:ext cx="372784" cy="3686"/>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Tree>
    <p:extLst>
      <p:ext uri="{BB962C8B-B14F-4D97-AF65-F5344CB8AC3E}">
        <p14:creationId xmlns:p14="http://schemas.microsoft.com/office/powerpoint/2010/main" val="36025691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116958" y="5025790"/>
            <a:ext cx="8644270" cy="384972"/>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92165"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521776F8-05D8-4455-B145-50E65470C428}" type="slidenum">
              <a:rPr lang="fr-FR" altLang="fr-FR" sz="900" b="0">
                <a:solidFill>
                  <a:schemeClr val="bg1"/>
                </a:solidFill>
              </a:rPr>
              <a:pPr algn="r" eaLnBrk="1" hangingPunct="1">
                <a:spcBef>
                  <a:spcPct val="0"/>
                </a:spcBef>
              </a:pPr>
              <a:t>49</a:t>
            </a:fld>
            <a:r>
              <a:rPr lang="fr-FR" altLang="fr-FR" sz="900" b="0">
                <a:solidFill>
                  <a:schemeClr val="bg1"/>
                </a:solidFill>
              </a:rPr>
              <a:t> •</a:t>
            </a:r>
          </a:p>
        </p:txBody>
      </p:sp>
      <p:pic>
        <p:nvPicPr>
          <p:cNvPr id="92166" name="Picture 7" descr="visuel_chapitre"/>
          <p:cNvPicPr>
            <a:picLocks noChangeAspect="1" noChangeArrowheads="1"/>
          </p:cNvPicPr>
          <p:nvPr/>
        </p:nvPicPr>
        <p:blipFill>
          <a:blip r:embed="rId3">
            <a:extLst>
              <a:ext uri="{28A0092B-C50C-407E-A947-70E740481C1C}">
                <a14:useLocalDpi xmlns:a14="http://schemas.microsoft.com/office/drawing/2010/main" val="0"/>
              </a:ext>
            </a:extLst>
          </a:blip>
          <a:srcRect l="4631" t="10364" r="4631" b="9990"/>
          <a:stretch>
            <a:fillRect/>
          </a:stretch>
        </p:blipFill>
        <p:spPr bwMode="auto">
          <a:xfrm>
            <a:off x="0" y="0"/>
            <a:ext cx="9144000"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67"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92168" name="Rectangle 10"/>
          <p:cNvSpPr txBox="1">
            <a:spLocks noChangeArrowheads="1"/>
          </p:cNvSpPr>
          <p:nvPr/>
        </p:nvSpPr>
        <p:spPr bwMode="gray">
          <a:xfrm>
            <a:off x="685800" y="3030538"/>
            <a:ext cx="7835900" cy="315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marL="514350" indent="-514350"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buFontTx/>
              <a:buAutoNum type="arabicPeriod"/>
            </a:pPr>
            <a:r>
              <a:rPr lang="fr-FR" altLang="fr-FR" dirty="0"/>
              <a:t>Introduction</a:t>
            </a:r>
            <a:endParaRPr lang="en-US" altLang="fr-FR" dirty="0"/>
          </a:p>
          <a:p>
            <a:pPr eaLnBrk="1" hangingPunct="1">
              <a:buFontTx/>
              <a:buAutoNum type="arabicPeriod"/>
            </a:pPr>
            <a:r>
              <a:rPr lang="en-US" altLang="fr-FR" dirty="0"/>
              <a:t>Connection</a:t>
            </a:r>
            <a:r>
              <a:rPr lang="fr-FR" altLang="fr-FR" dirty="0"/>
              <a:t> to Tango</a:t>
            </a:r>
            <a:endParaRPr lang="en-US" altLang="fr-FR" dirty="0"/>
          </a:p>
          <a:p>
            <a:pPr eaLnBrk="1" hangingPunct="1">
              <a:buFontTx/>
              <a:buAutoNum type="arabicPeriod"/>
            </a:pPr>
            <a:r>
              <a:rPr lang="en-US" altLang="fr-FR" dirty="0"/>
              <a:t>Tango Core Model Dimension </a:t>
            </a:r>
          </a:p>
          <a:p>
            <a:pPr eaLnBrk="1" hangingPunct="1">
              <a:buFontTx/>
              <a:buAutoNum type="arabicPeriod"/>
            </a:pPr>
            <a:r>
              <a:rPr lang="en-US" altLang="fr-FR" dirty="0"/>
              <a:t>Tango Core model Navigation</a:t>
            </a:r>
          </a:p>
          <a:p>
            <a:pPr eaLnBrk="1" hangingPunct="1">
              <a:buFontTx/>
              <a:buAutoNum type="arabicPeriod"/>
            </a:pPr>
            <a:r>
              <a:rPr lang="en-US" altLang="fr-FR" dirty="0"/>
              <a:t>Data input process</a:t>
            </a:r>
          </a:p>
          <a:p>
            <a:pPr eaLnBrk="1" hangingPunct="1">
              <a:buFontTx/>
              <a:buAutoNum type="arabicPeriod"/>
            </a:pPr>
            <a:r>
              <a:rPr lang="en-US" altLang="fr-FR" dirty="0"/>
              <a:t>Standard reports presentation</a:t>
            </a:r>
          </a:p>
          <a:p>
            <a:pPr eaLnBrk="1" hangingPunct="1">
              <a:buFontTx/>
              <a:buAutoNum type="arabicPeriod"/>
            </a:pPr>
            <a:r>
              <a:rPr lang="en-US" altLang="fr-FR" dirty="0"/>
              <a:t>Main cubes in Tango Core Model</a:t>
            </a:r>
          </a:p>
          <a:p>
            <a:pPr eaLnBrk="1" hangingPunct="1">
              <a:buFontTx/>
              <a:buAutoNum type="arabicPeriod"/>
            </a:pPr>
            <a:r>
              <a:rPr lang="en-US" altLang="fr-FR" dirty="0"/>
              <a:t>Reports customizing</a:t>
            </a:r>
          </a:p>
        </p:txBody>
      </p:sp>
      <p:pic>
        <p:nvPicPr>
          <p:cNvPr id="92169" name="Imag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66038" y="146050"/>
            <a:ext cx="1169987"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bwMode="auto">
          <a:xfrm>
            <a:off x="512763" y="1911350"/>
            <a:ext cx="8364537" cy="4056064"/>
          </a:xfrm>
          <a:prstGeom prst="roundRect">
            <a:avLst>
              <a:gd name="adj" fmla="val 402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a:defRPr/>
            </a:pPr>
            <a:endParaRPr lang="en-US">
              <a:solidFill>
                <a:schemeClr val="tx1"/>
              </a:solidFill>
            </a:endParaRPr>
          </a:p>
        </p:txBody>
      </p:sp>
      <p:sp>
        <p:nvSpPr>
          <p:cNvPr id="40963" name="Slide Number Placeholder 5"/>
          <p:cNvSpPr txBox="1">
            <a:spLocks noGrp="1"/>
          </p:cNvSpPr>
          <p:nvPr/>
        </p:nvSpPr>
        <p:spPr bwMode="white">
          <a:xfrm>
            <a:off x="1665288" y="6419850"/>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FEC984F9-7A3C-4572-8490-EF3F9A40710B}" type="slidenum">
              <a:rPr lang="en-US" altLang="fr-FR" sz="900" b="0">
                <a:solidFill>
                  <a:schemeClr val="bg1"/>
                </a:solidFill>
              </a:rPr>
              <a:pPr algn="r" eaLnBrk="1" hangingPunct="1">
                <a:spcBef>
                  <a:spcPct val="0"/>
                </a:spcBef>
              </a:pPr>
              <a:t>5</a:t>
            </a:fld>
            <a:r>
              <a:rPr lang="en-US" altLang="fr-FR" sz="900" b="0">
                <a:solidFill>
                  <a:schemeClr val="bg1"/>
                </a:solidFill>
              </a:rPr>
              <a:t> •</a:t>
            </a:r>
          </a:p>
        </p:txBody>
      </p:sp>
      <p:sp>
        <p:nvSpPr>
          <p:cNvPr id="40964" name="Rectangle 2"/>
          <p:cNvSpPr>
            <a:spLocks noGrp="1" noChangeArrowheads="1"/>
          </p:cNvSpPr>
          <p:nvPr>
            <p:ph type="title" idx="4294967295"/>
          </p:nvPr>
        </p:nvSpPr>
        <p:spPr>
          <a:xfrm>
            <a:off x="682625" y="160338"/>
            <a:ext cx="8350250" cy="806450"/>
          </a:xfrm>
        </p:spPr>
        <p:txBody>
          <a:bodyPr/>
          <a:lstStyle/>
          <a:p>
            <a:pPr eaLnBrk="1" hangingPunct="1"/>
            <a:r>
              <a:rPr lang="en-US" altLang="fr-FR" sz="2400" dirty="0"/>
              <a:t>Structuring principles of the main Tango cube (RP_PL)</a:t>
            </a:r>
          </a:p>
        </p:txBody>
      </p:sp>
      <p:sp>
        <p:nvSpPr>
          <p:cNvPr id="63511" name="TextBox 142"/>
          <p:cNvSpPr txBox="1">
            <a:spLocks noChangeArrowheads="1"/>
          </p:cNvSpPr>
          <p:nvPr/>
        </p:nvSpPr>
        <p:spPr bwMode="auto">
          <a:xfrm>
            <a:off x="6069013" y="4421188"/>
            <a:ext cx="2181225" cy="33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algn="l" eaLnBrk="1" hangingPunct="1">
              <a:defRPr/>
            </a:pPr>
            <a:r>
              <a:rPr lang="fr-FR" sz="1400" b="1" dirty="0" err="1">
                <a:solidFill>
                  <a:srgbClr val="FF0000"/>
                </a:solidFill>
              </a:rPr>
              <a:t>Entity</a:t>
            </a:r>
            <a:r>
              <a:rPr lang="fr-FR" sz="1400" dirty="0">
                <a:solidFill>
                  <a:srgbClr val="FF0000"/>
                </a:solidFill>
              </a:rPr>
              <a:t> : </a:t>
            </a:r>
            <a:r>
              <a:rPr lang="fr-FR" sz="1400" b="1" dirty="0">
                <a:solidFill>
                  <a:schemeClr val="tx1">
                    <a:lumMod val="50000"/>
                    <a:lumOff val="50000"/>
                  </a:schemeClr>
                </a:solidFill>
              </a:rPr>
              <a:t>SU1052</a:t>
            </a:r>
          </a:p>
        </p:txBody>
      </p:sp>
      <p:sp>
        <p:nvSpPr>
          <p:cNvPr id="63512" name="TextBox 143"/>
          <p:cNvSpPr txBox="1">
            <a:spLocks noChangeArrowheads="1"/>
          </p:cNvSpPr>
          <p:nvPr/>
        </p:nvSpPr>
        <p:spPr bwMode="auto">
          <a:xfrm>
            <a:off x="547412" y="3233738"/>
            <a:ext cx="1920875"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algn="l" eaLnBrk="1" hangingPunct="1">
              <a:defRPr/>
            </a:pPr>
            <a:r>
              <a:rPr lang="fr-FR" sz="1400" b="1" dirty="0">
                <a:solidFill>
                  <a:srgbClr val="FF0000"/>
                </a:solidFill>
              </a:rPr>
              <a:t>Phase</a:t>
            </a:r>
            <a:r>
              <a:rPr lang="fr-FR" sz="1400" dirty="0">
                <a:solidFill>
                  <a:srgbClr val="FF0000"/>
                </a:solidFill>
              </a:rPr>
              <a:t> : </a:t>
            </a:r>
            <a:r>
              <a:rPr lang="fr-FR" sz="1400" b="1" dirty="0" err="1">
                <a:solidFill>
                  <a:schemeClr val="tx1">
                    <a:lumMod val="50000"/>
                    <a:lumOff val="50000"/>
                  </a:schemeClr>
                </a:solidFill>
              </a:rPr>
              <a:t>Actual</a:t>
            </a:r>
            <a:endParaRPr lang="fr-FR" sz="1400" b="1" dirty="0">
              <a:solidFill>
                <a:schemeClr val="tx1">
                  <a:lumMod val="50000"/>
                  <a:lumOff val="50000"/>
                </a:schemeClr>
              </a:solidFill>
            </a:endParaRPr>
          </a:p>
        </p:txBody>
      </p:sp>
      <p:sp>
        <p:nvSpPr>
          <p:cNvPr id="63513" name="TextBox 163"/>
          <p:cNvSpPr txBox="1">
            <a:spLocks noChangeArrowheads="1"/>
          </p:cNvSpPr>
          <p:nvPr/>
        </p:nvSpPr>
        <p:spPr bwMode="auto">
          <a:xfrm>
            <a:off x="582249" y="4432300"/>
            <a:ext cx="130175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algn="l" eaLnBrk="1" hangingPunct="1">
              <a:defRPr/>
            </a:pPr>
            <a:r>
              <a:rPr lang="fr-FR" sz="1400" b="1" dirty="0" err="1">
                <a:solidFill>
                  <a:srgbClr val="FF0000"/>
                </a:solidFill>
              </a:rPr>
              <a:t>Period</a:t>
            </a:r>
            <a:r>
              <a:rPr lang="fr-FR" sz="1400" dirty="0">
                <a:solidFill>
                  <a:srgbClr val="FF0000"/>
                </a:solidFill>
              </a:rPr>
              <a:t> : </a:t>
            </a:r>
            <a:r>
              <a:rPr lang="fr-FR" sz="1400" b="1" dirty="0" err="1">
                <a:solidFill>
                  <a:schemeClr val="tx1">
                    <a:lumMod val="50000"/>
                    <a:lumOff val="50000"/>
                  </a:schemeClr>
                </a:solidFill>
              </a:rPr>
              <a:t>January</a:t>
            </a:r>
            <a:r>
              <a:rPr lang="fr-FR" sz="1400" b="1" dirty="0">
                <a:solidFill>
                  <a:schemeClr val="tx1">
                    <a:lumMod val="50000"/>
                    <a:lumOff val="50000"/>
                  </a:schemeClr>
                </a:solidFill>
              </a:rPr>
              <a:t> 2016</a:t>
            </a:r>
          </a:p>
          <a:p>
            <a:pPr algn="l" eaLnBrk="1" hangingPunct="1">
              <a:defRPr/>
            </a:pPr>
            <a:endParaRPr lang="fr-FR" sz="1400" b="1" dirty="0">
              <a:solidFill>
                <a:schemeClr val="tx1">
                  <a:lumMod val="50000"/>
                  <a:lumOff val="50000"/>
                </a:schemeClr>
              </a:solidFill>
            </a:endParaRPr>
          </a:p>
        </p:txBody>
      </p:sp>
      <p:sp>
        <p:nvSpPr>
          <p:cNvPr id="63514" name="TextBox 163"/>
          <p:cNvSpPr txBox="1">
            <a:spLocks noChangeArrowheads="1"/>
          </p:cNvSpPr>
          <p:nvPr/>
        </p:nvSpPr>
        <p:spPr bwMode="auto">
          <a:xfrm>
            <a:off x="6069013" y="3238500"/>
            <a:ext cx="218122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algn="l" eaLnBrk="1" hangingPunct="1">
              <a:defRPr/>
            </a:pPr>
            <a:r>
              <a:rPr lang="fr-FR" sz="1400" b="1" dirty="0">
                <a:solidFill>
                  <a:srgbClr val="FF0000"/>
                </a:solidFill>
              </a:rPr>
              <a:t>Activity / </a:t>
            </a:r>
            <a:r>
              <a:rPr lang="fr-FR" sz="1400" b="1" dirty="0" err="1">
                <a:solidFill>
                  <a:srgbClr val="FF0000"/>
                </a:solidFill>
              </a:rPr>
              <a:t>sub-activity</a:t>
            </a:r>
            <a:r>
              <a:rPr lang="fr-FR" sz="1400" b="1" dirty="0">
                <a:solidFill>
                  <a:srgbClr val="FF0000"/>
                </a:solidFill>
              </a:rPr>
              <a:t> </a:t>
            </a:r>
            <a:r>
              <a:rPr lang="fr-FR" sz="1400" dirty="0">
                <a:solidFill>
                  <a:srgbClr val="FF0000"/>
                </a:solidFill>
              </a:rPr>
              <a:t>: </a:t>
            </a:r>
          </a:p>
          <a:p>
            <a:pPr algn="l" eaLnBrk="1" hangingPunct="1">
              <a:defRPr/>
            </a:pPr>
            <a:r>
              <a:rPr lang="fr-FR" sz="1400" b="1" dirty="0" err="1">
                <a:solidFill>
                  <a:schemeClr val="tx1">
                    <a:lumMod val="50000"/>
                    <a:lumOff val="50000"/>
                  </a:schemeClr>
                </a:solidFill>
              </a:rPr>
              <a:t>Suburban</a:t>
            </a:r>
            <a:r>
              <a:rPr lang="fr-FR" sz="1400" b="1" dirty="0">
                <a:solidFill>
                  <a:schemeClr val="tx1">
                    <a:lumMod val="50000"/>
                    <a:lumOff val="50000"/>
                  </a:schemeClr>
                </a:solidFill>
              </a:rPr>
              <a:t> bus</a:t>
            </a:r>
          </a:p>
        </p:txBody>
      </p:sp>
      <p:sp>
        <p:nvSpPr>
          <p:cNvPr id="63515" name="TextBox 143"/>
          <p:cNvSpPr txBox="1">
            <a:spLocks noChangeArrowheads="1"/>
          </p:cNvSpPr>
          <p:nvPr/>
        </p:nvSpPr>
        <p:spPr bwMode="auto">
          <a:xfrm>
            <a:off x="6069013" y="3817938"/>
            <a:ext cx="2179637"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algn="l" eaLnBrk="1" hangingPunct="1">
              <a:defRPr/>
            </a:pPr>
            <a:r>
              <a:rPr lang="fr-FR" sz="1400" b="1" dirty="0">
                <a:solidFill>
                  <a:srgbClr val="FF0000"/>
                </a:solidFill>
              </a:rPr>
              <a:t>Management </a:t>
            </a:r>
            <a:r>
              <a:rPr lang="fr-FR" sz="1400" b="1" dirty="0" err="1">
                <a:solidFill>
                  <a:srgbClr val="FF0000"/>
                </a:solidFill>
              </a:rPr>
              <a:t>Orga</a:t>
            </a:r>
            <a:r>
              <a:rPr lang="fr-FR" sz="1400" dirty="0">
                <a:solidFill>
                  <a:srgbClr val="FF0000"/>
                </a:solidFill>
              </a:rPr>
              <a:t> : </a:t>
            </a:r>
            <a:r>
              <a:rPr lang="fr-FR" sz="1400" b="1" dirty="0">
                <a:solidFill>
                  <a:schemeClr val="tx1">
                    <a:lumMod val="50000"/>
                    <a:lumOff val="50000"/>
                  </a:schemeClr>
                </a:solidFill>
              </a:rPr>
              <a:t>853-Bradley</a:t>
            </a:r>
          </a:p>
        </p:txBody>
      </p:sp>
      <p:sp>
        <p:nvSpPr>
          <p:cNvPr id="63517" name="TextBox 143"/>
          <p:cNvSpPr txBox="1">
            <a:spLocks noChangeArrowheads="1"/>
          </p:cNvSpPr>
          <p:nvPr/>
        </p:nvSpPr>
        <p:spPr bwMode="auto">
          <a:xfrm>
            <a:off x="3905250" y="5421313"/>
            <a:ext cx="68580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algn="l" eaLnBrk="1" hangingPunct="1">
              <a:defRPr/>
            </a:pPr>
            <a:r>
              <a:rPr lang="fr-FR" sz="1400" b="1" dirty="0">
                <a:solidFill>
                  <a:srgbClr val="FF0000"/>
                </a:solidFill>
              </a:rPr>
              <a:t>GAAP</a:t>
            </a:r>
            <a:r>
              <a:rPr lang="fr-FR" sz="1400" dirty="0">
                <a:solidFill>
                  <a:srgbClr val="FF0000"/>
                </a:solidFill>
              </a:rPr>
              <a:t> </a:t>
            </a:r>
            <a:r>
              <a:rPr lang="fr-FR" sz="1400" dirty="0"/>
              <a:t>: </a:t>
            </a:r>
          </a:p>
          <a:p>
            <a:pPr algn="l" eaLnBrk="1" hangingPunct="1">
              <a:defRPr/>
            </a:pPr>
            <a:r>
              <a:rPr lang="fr-FR" sz="1400" b="1" dirty="0">
                <a:solidFill>
                  <a:schemeClr val="tx1">
                    <a:lumMod val="50000"/>
                    <a:lumOff val="50000"/>
                  </a:schemeClr>
                </a:solidFill>
              </a:rPr>
              <a:t>Local</a:t>
            </a:r>
          </a:p>
        </p:txBody>
      </p:sp>
      <p:sp>
        <p:nvSpPr>
          <p:cNvPr id="63518" name="TextBox 143"/>
          <p:cNvSpPr txBox="1">
            <a:spLocks noChangeArrowheads="1"/>
          </p:cNvSpPr>
          <p:nvPr/>
        </p:nvSpPr>
        <p:spPr bwMode="auto">
          <a:xfrm>
            <a:off x="2814638" y="5421313"/>
            <a:ext cx="1090612"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algn="ctr" eaLnBrk="1" hangingPunct="1">
              <a:defRPr/>
            </a:pPr>
            <a:r>
              <a:rPr lang="fr-FR" sz="1400" b="1" dirty="0" err="1">
                <a:solidFill>
                  <a:srgbClr val="FF0000"/>
                </a:solidFill>
              </a:rPr>
              <a:t>Currency</a:t>
            </a:r>
            <a:r>
              <a:rPr lang="fr-FR" sz="1400" dirty="0">
                <a:solidFill>
                  <a:srgbClr val="FF0000"/>
                </a:solidFill>
              </a:rPr>
              <a:t> : </a:t>
            </a:r>
          </a:p>
          <a:p>
            <a:pPr algn="l" eaLnBrk="1" hangingPunct="1">
              <a:defRPr/>
            </a:pPr>
            <a:r>
              <a:rPr lang="fr-FR" sz="1400" b="1" dirty="0">
                <a:solidFill>
                  <a:schemeClr val="tx1">
                    <a:lumMod val="50000"/>
                    <a:lumOff val="50000"/>
                  </a:schemeClr>
                </a:solidFill>
              </a:rPr>
              <a:t>Local</a:t>
            </a:r>
          </a:p>
        </p:txBody>
      </p:sp>
      <p:sp>
        <p:nvSpPr>
          <p:cNvPr id="63520" name="TextBox 143"/>
          <p:cNvSpPr txBox="1">
            <a:spLocks noChangeArrowheads="1"/>
          </p:cNvSpPr>
          <p:nvPr/>
        </p:nvSpPr>
        <p:spPr bwMode="auto">
          <a:xfrm>
            <a:off x="530768" y="3605754"/>
            <a:ext cx="2092326" cy="77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algn="l" eaLnBrk="1" hangingPunct="1">
              <a:defRPr/>
            </a:pPr>
            <a:r>
              <a:rPr lang="fr-FR" sz="1400" b="1" dirty="0">
                <a:solidFill>
                  <a:srgbClr val="FF0000"/>
                </a:solidFill>
              </a:rPr>
              <a:t>P&amp;L Indicator </a:t>
            </a:r>
            <a:r>
              <a:rPr lang="fr-FR" sz="1400" dirty="0">
                <a:solidFill>
                  <a:srgbClr val="FF0000"/>
                </a:solidFill>
              </a:rPr>
              <a:t>: </a:t>
            </a:r>
            <a:r>
              <a:rPr lang="fr-FR" sz="1400" b="1" dirty="0">
                <a:solidFill>
                  <a:schemeClr val="tx1">
                    <a:lumMod val="50000"/>
                    <a:lumOff val="50000"/>
                  </a:schemeClr>
                </a:solidFill>
              </a:rPr>
              <a:t>Sales of </a:t>
            </a:r>
          </a:p>
          <a:p>
            <a:pPr algn="l" eaLnBrk="1" hangingPunct="1">
              <a:defRPr/>
            </a:pPr>
            <a:r>
              <a:rPr lang="fr-FR" sz="1400" b="1" dirty="0" err="1">
                <a:solidFill>
                  <a:schemeClr val="tx1">
                    <a:lumMod val="50000"/>
                    <a:lumOff val="50000"/>
                  </a:schemeClr>
                </a:solidFill>
              </a:rPr>
              <a:t>goods</a:t>
            </a:r>
            <a:r>
              <a:rPr lang="fr-FR" sz="1400" b="1" dirty="0">
                <a:solidFill>
                  <a:schemeClr val="tx1">
                    <a:lumMod val="50000"/>
                    <a:lumOff val="50000"/>
                  </a:schemeClr>
                </a:solidFill>
              </a:rPr>
              <a:t> and </a:t>
            </a:r>
            <a:r>
              <a:rPr lang="fr-FR" sz="1400" b="1" dirty="0">
                <a:solidFill>
                  <a:srgbClr val="FF0000"/>
                </a:solidFill>
              </a:rPr>
              <a:t>OPE Indicator </a:t>
            </a:r>
            <a:r>
              <a:rPr lang="fr-FR" sz="1400" dirty="0">
                <a:solidFill>
                  <a:srgbClr val="FF0000"/>
                </a:solidFill>
              </a:rPr>
              <a:t>: </a:t>
            </a:r>
          </a:p>
          <a:p>
            <a:pPr algn="l" eaLnBrk="1" hangingPunct="1">
              <a:defRPr/>
            </a:pPr>
            <a:r>
              <a:rPr lang="fr-FR" sz="1400" b="1" dirty="0" err="1">
                <a:solidFill>
                  <a:schemeClr val="tx1">
                    <a:lumMod val="50000"/>
                    <a:lumOff val="50000"/>
                  </a:schemeClr>
                </a:solidFill>
              </a:rPr>
              <a:t>number</a:t>
            </a:r>
            <a:r>
              <a:rPr lang="fr-FR" sz="1400" b="1" dirty="0">
                <a:solidFill>
                  <a:schemeClr val="tx1">
                    <a:lumMod val="50000"/>
                    <a:lumOff val="50000"/>
                  </a:schemeClr>
                </a:solidFill>
              </a:rPr>
              <a:t> of </a:t>
            </a:r>
            <a:r>
              <a:rPr lang="fr-FR" sz="1400" b="1" dirty="0" err="1">
                <a:solidFill>
                  <a:schemeClr val="tx1">
                    <a:lumMod val="50000"/>
                    <a:lumOff val="50000"/>
                  </a:schemeClr>
                </a:solidFill>
              </a:rPr>
              <a:t>vehicules</a:t>
            </a:r>
            <a:endParaRPr lang="fr-FR" sz="1400" b="1" dirty="0">
              <a:solidFill>
                <a:schemeClr val="tx1">
                  <a:lumMod val="50000"/>
                  <a:lumOff val="50000"/>
                </a:schemeClr>
              </a:solidFill>
            </a:endParaRPr>
          </a:p>
        </p:txBody>
      </p:sp>
      <p:sp>
        <p:nvSpPr>
          <p:cNvPr id="40973" name="AutoShape 15"/>
          <p:cNvSpPr>
            <a:spLocks noChangeArrowheads="1"/>
          </p:cNvSpPr>
          <p:nvPr/>
        </p:nvSpPr>
        <p:spPr bwMode="auto">
          <a:xfrm>
            <a:off x="3460750" y="2959100"/>
            <a:ext cx="1873250" cy="1873250"/>
          </a:xfrm>
          <a:prstGeom prst="cube">
            <a:avLst>
              <a:gd name="adj" fmla="val 19917"/>
            </a:avLst>
          </a:prstGeom>
          <a:solidFill>
            <a:srgbClr val="FF0000"/>
          </a:solidFill>
          <a:ln w="9525">
            <a:solidFill>
              <a:schemeClr val="bg1"/>
            </a:solidFill>
            <a:miter lim="800000"/>
            <a:headEnd/>
            <a:tailEnd/>
          </a:ln>
        </p:spPr>
        <p:txBody>
          <a:bodyPr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en-US" altLang="fr-FR" sz="1400" i="1">
                <a:solidFill>
                  <a:schemeClr val="bg1"/>
                </a:solidFill>
              </a:rPr>
              <a:t>Cube : RP_PL</a:t>
            </a:r>
          </a:p>
          <a:p>
            <a:pPr algn="ctr" eaLnBrk="1" hangingPunct="1">
              <a:spcBef>
                <a:spcPct val="0"/>
              </a:spcBef>
            </a:pPr>
            <a:endParaRPr lang="en-US" altLang="fr-FR" sz="1400" i="1">
              <a:solidFill>
                <a:schemeClr val="bg1"/>
              </a:solidFill>
            </a:endParaRPr>
          </a:p>
          <a:p>
            <a:pPr algn="ctr" eaLnBrk="1" hangingPunct="1">
              <a:spcBef>
                <a:spcPct val="0"/>
              </a:spcBef>
            </a:pPr>
            <a:r>
              <a:rPr lang="en-US" altLang="fr-FR" sz="1400" i="1">
                <a:solidFill>
                  <a:schemeClr val="bg1"/>
                </a:solidFill>
              </a:rPr>
              <a:t>Cell : 1 500 K€</a:t>
            </a:r>
          </a:p>
        </p:txBody>
      </p:sp>
      <p:sp>
        <p:nvSpPr>
          <p:cNvPr id="40974" name="Line 17"/>
          <p:cNvSpPr>
            <a:spLocks noChangeShapeType="1"/>
          </p:cNvSpPr>
          <p:nvPr/>
        </p:nvSpPr>
        <p:spPr bwMode="auto">
          <a:xfrm>
            <a:off x="2738438" y="3394075"/>
            <a:ext cx="576262" cy="0"/>
          </a:xfrm>
          <a:prstGeom prst="line">
            <a:avLst/>
          </a:prstGeom>
          <a:noFill/>
          <a:ln w="28575">
            <a:solidFill>
              <a:srgbClr val="FF0000"/>
            </a:solidFill>
            <a:round/>
            <a:headEnd type="triangle" w="lg" len="med"/>
            <a:tailEnd/>
          </a:ln>
          <a:extLst>
            <a:ext uri="{909E8E84-426E-40DD-AFC4-6F175D3DCCD1}">
              <a14:hiddenFill xmlns:a14="http://schemas.microsoft.com/office/drawing/2010/main">
                <a:noFill/>
              </a14:hiddenFill>
            </a:ext>
          </a:extLst>
        </p:spPr>
        <p:txBody>
          <a:bodyPr/>
          <a:lstStyle/>
          <a:p>
            <a:endParaRPr lang="fr-FR"/>
          </a:p>
        </p:txBody>
      </p:sp>
      <p:sp>
        <p:nvSpPr>
          <p:cNvPr id="40975" name="Line 18"/>
          <p:cNvSpPr>
            <a:spLocks noChangeShapeType="1"/>
          </p:cNvSpPr>
          <p:nvPr/>
        </p:nvSpPr>
        <p:spPr bwMode="auto">
          <a:xfrm>
            <a:off x="2738438" y="4000500"/>
            <a:ext cx="576262" cy="0"/>
          </a:xfrm>
          <a:prstGeom prst="line">
            <a:avLst/>
          </a:prstGeom>
          <a:noFill/>
          <a:ln w="28575">
            <a:solidFill>
              <a:srgbClr val="FF0000"/>
            </a:solidFill>
            <a:round/>
            <a:headEnd type="triangle" w="lg" len="med"/>
            <a:tailEnd/>
          </a:ln>
          <a:extLst>
            <a:ext uri="{909E8E84-426E-40DD-AFC4-6F175D3DCCD1}">
              <a14:hiddenFill xmlns:a14="http://schemas.microsoft.com/office/drawing/2010/main">
                <a:noFill/>
              </a14:hiddenFill>
            </a:ext>
          </a:extLst>
        </p:spPr>
        <p:txBody>
          <a:bodyPr/>
          <a:lstStyle/>
          <a:p>
            <a:endParaRPr lang="fr-FR"/>
          </a:p>
        </p:txBody>
      </p:sp>
      <p:sp>
        <p:nvSpPr>
          <p:cNvPr id="40976" name="Line 19"/>
          <p:cNvSpPr>
            <a:spLocks noChangeShapeType="1"/>
          </p:cNvSpPr>
          <p:nvPr/>
        </p:nvSpPr>
        <p:spPr bwMode="auto">
          <a:xfrm>
            <a:off x="2738438" y="4598988"/>
            <a:ext cx="576262" cy="0"/>
          </a:xfrm>
          <a:prstGeom prst="line">
            <a:avLst/>
          </a:prstGeom>
          <a:noFill/>
          <a:ln w="28575">
            <a:solidFill>
              <a:srgbClr val="FF0000"/>
            </a:solidFill>
            <a:round/>
            <a:headEnd type="triangle" w="lg" len="med"/>
            <a:tailEnd/>
          </a:ln>
          <a:extLst>
            <a:ext uri="{909E8E84-426E-40DD-AFC4-6F175D3DCCD1}">
              <a14:hiddenFill xmlns:a14="http://schemas.microsoft.com/office/drawing/2010/main">
                <a:noFill/>
              </a14:hiddenFill>
            </a:ext>
          </a:extLst>
        </p:spPr>
        <p:txBody>
          <a:bodyPr/>
          <a:lstStyle/>
          <a:p>
            <a:endParaRPr lang="fr-FR"/>
          </a:p>
        </p:txBody>
      </p:sp>
      <p:sp>
        <p:nvSpPr>
          <p:cNvPr id="40977" name="Line 20"/>
          <p:cNvSpPr>
            <a:spLocks noChangeShapeType="1"/>
          </p:cNvSpPr>
          <p:nvPr/>
        </p:nvSpPr>
        <p:spPr bwMode="auto">
          <a:xfrm flipV="1">
            <a:off x="4957763" y="4906963"/>
            <a:ext cx="0" cy="452437"/>
          </a:xfrm>
          <a:prstGeom prst="line">
            <a:avLst/>
          </a:prstGeom>
          <a:noFill/>
          <a:ln w="28575">
            <a:solidFill>
              <a:srgbClr val="FF0000"/>
            </a:solidFill>
            <a:round/>
            <a:headEnd type="triangle" w="lg" len="med"/>
            <a:tailEnd/>
          </a:ln>
          <a:extLst>
            <a:ext uri="{909E8E84-426E-40DD-AFC4-6F175D3DCCD1}">
              <a14:hiddenFill xmlns:a14="http://schemas.microsoft.com/office/drawing/2010/main">
                <a:noFill/>
              </a14:hiddenFill>
            </a:ext>
          </a:extLst>
        </p:spPr>
        <p:txBody>
          <a:bodyPr/>
          <a:lstStyle/>
          <a:p>
            <a:endParaRPr lang="fr-FR"/>
          </a:p>
        </p:txBody>
      </p:sp>
      <p:sp>
        <p:nvSpPr>
          <p:cNvPr id="40978" name="Line 24"/>
          <p:cNvSpPr>
            <a:spLocks noChangeShapeType="1"/>
          </p:cNvSpPr>
          <p:nvPr/>
        </p:nvSpPr>
        <p:spPr bwMode="auto">
          <a:xfrm>
            <a:off x="5434013" y="3989388"/>
            <a:ext cx="576262" cy="0"/>
          </a:xfrm>
          <a:prstGeom prst="line">
            <a:avLst/>
          </a:prstGeom>
          <a:noFill/>
          <a:ln w="28575">
            <a:solidFill>
              <a:srgbClr val="FF0000"/>
            </a:solidFill>
            <a:round/>
            <a:headEnd type="none" w="lg" len="med"/>
            <a:tailEnd type="triangle" w="lg" len="med"/>
          </a:ln>
          <a:extLst>
            <a:ext uri="{909E8E84-426E-40DD-AFC4-6F175D3DCCD1}">
              <a14:hiddenFill xmlns:a14="http://schemas.microsoft.com/office/drawing/2010/main">
                <a:noFill/>
              </a14:hiddenFill>
            </a:ext>
          </a:extLst>
        </p:spPr>
        <p:txBody>
          <a:bodyPr/>
          <a:lstStyle/>
          <a:p>
            <a:endParaRPr lang="fr-FR"/>
          </a:p>
        </p:txBody>
      </p:sp>
      <p:sp>
        <p:nvSpPr>
          <p:cNvPr id="40979" name="Line 25"/>
          <p:cNvSpPr>
            <a:spLocks noChangeShapeType="1"/>
          </p:cNvSpPr>
          <p:nvPr/>
        </p:nvSpPr>
        <p:spPr bwMode="auto">
          <a:xfrm>
            <a:off x="5434013" y="4586288"/>
            <a:ext cx="576262" cy="0"/>
          </a:xfrm>
          <a:prstGeom prst="line">
            <a:avLst/>
          </a:prstGeom>
          <a:noFill/>
          <a:ln w="28575">
            <a:solidFill>
              <a:srgbClr val="FF0000"/>
            </a:solidFill>
            <a:round/>
            <a:headEnd type="none" w="lg" len="med"/>
            <a:tailEnd type="triangle" w="lg" len="med"/>
          </a:ln>
          <a:extLst>
            <a:ext uri="{909E8E84-426E-40DD-AFC4-6F175D3DCCD1}">
              <a14:hiddenFill xmlns:a14="http://schemas.microsoft.com/office/drawing/2010/main">
                <a:noFill/>
              </a14:hiddenFill>
            </a:ext>
          </a:extLst>
        </p:spPr>
        <p:txBody>
          <a:bodyPr/>
          <a:lstStyle/>
          <a:p>
            <a:endParaRPr lang="fr-FR"/>
          </a:p>
        </p:txBody>
      </p:sp>
      <p:sp>
        <p:nvSpPr>
          <p:cNvPr id="40980" name="Content Placeholder 24"/>
          <p:cNvSpPr>
            <a:spLocks/>
          </p:cNvSpPr>
          <p:nvPr/>
        </p:nvSpPr>
        <p:spPr bwMode="auto">
          <a:xfrm>
            <a:off x="574675" y="836613"/>
            <a:ext cx="8523288" cy="1289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273050" indent="-271463"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r>
              <a:rPr lang="en-US" altLang="fr-FR" sz="1800" dirty="0"/>
              <a:t>Within a cube, a data is registered at the crossing of </a:t>
            </a:r>
            <a:r>
              <a:rPr lang="en-US" altLang="fr-FR" u="sng" dirty="0">
                <a:effectLst>
                  <a:outerShdw blurRad="38100" dist="38100" dir="2700000" algn="tl">
                    <a:srgbClr val="000000">
                      <a:alpha val="43137"/>
                    </a:srgbClr>
                  </a:outerShdw>
                </a:effectLst>
              </a:rPr>
              <a:t>all</a:t>
            </a:r>
            <a:r>
              <a:rPr lang="en-US" altLang="fr-FR" sz="1800" dirty="0"/>
              <a:t> the dimensions which define this cube</a:t>
            </a:r>
          </a:p>
          <a:p>
            <a:pPr lvl="1">
              <a:buFont typeface="Wingdings" pitchFamily="2" charset="2"/>
              <a:buChar char="l"/>
            </a:pPr>
            <a:r>
              <a:rPr lang="en-US" altLang="fr-FR" sz="1800" b="1" dirty="0">
                <a:solidFill>
                  <a:schemeClr val="bg2"/>
                </a:solidFill>
              </a:rPr>
              <a:t>The main Tango Core Model cube is RP_PL </a:t>
            </a:r>
            <a:r>
              <a:rPr lang="en-US" altLang="fr-FR" sz="1800" b="1" dirty="0">
                <a:solidFill>
                  <a:schemeClr val="bg2">
                    <a:lumMod val="60000"/>
                    <a:lumOff val="40000"/>
                  </a:schemeClr>
                </a:solidFill>
              </a:rPr>
              <a:t>(</a:t>
            </a:r>
            <a:r>
              <a:rPr lang="en-US" altLang="fr-FR" sz="1800" b="1" dirty="0" err="1">
                <a:solidFill>
                  <a:schemeClr val="bg2">
                    <a:lumMod val="60000"/>
                    <a:lumOff val="40000"/>
                  </a:schemeClr>
                </a:solidFill>
              </a:rPr>
              <a:t>Report_PL</a:t>
            </a:r>
            <a:r>
              <a:rPr lang="en-US" altLang="fr-FR" sz="1800" b="1" dirty="0">
                <a:solidFill>
                  <a:schemeClr val="bg2">
                    <a:lumMod val="60000"/>
                    <a:lumOff val="40000"/>
                  </a:schemeClr>
                </a:solidFill>
              </a:rPr>
              <a:t> for Reporting)</a:t>
            </a:r>
          </a:p>
          <a:p>
            <a:endParaRPr lang="en-US" altLang="fr-FR" sz="1800" dirty="0">
              <a:solidFill>
                <a:schemeClr val="accent2"/>
              </a:solidFill>
            </a:endParaRPr>
          </a:p>
          <a:p>
            <a:r>
              <a:rPr lang="en-US" altLang="fr-FR" sz="1800" dirty="0"/>
              <a:t>Illustration:</a:t>
            </a:r>
            <a:endParaRPr lang="en-US" altLang="fr-FR" sz="1600" b="0" dirty="0"/>
          </a:p>
          <a:p>
            <a:pPr lvl="1">
              <a:buClr>
                <a:schemeClr val="accent2"/>
              </a:buClr>
              <a:buFont typeface="Wingdings" pitchFamily="2" charset="2"/>
              <a:buChar char="l"/>
            </a:pPr>
            <a:endParaRPr lang="en-US" altLang="fr-FR" sz="1600" dirty="0"/>
          </a:p>
          <a:p>
            <a:pPr lvl="1">
              <a:buClr>
                <a:schemeClr val="accent2"/>
              </a:buClr>
              <a:buFont typeface="Wingdings" pitchFamily="2" charset="2"/>
              <a:buChar char="l"/>
            </a:pPr>
            <a:endParaRPr lang="en-US" altLang="fr-FR" sz="1600" dirty="0"/>
          </a:p>
        </p:txBody>
      </p:sp>
      <p:sp>
        <p:nvSpPr>
          <p:cNvPr id="18453" name="AutoShape 26"/>
          <p:cNvSpPr>
            <a:spLocks noChangeArrowheads="1"/>
          </p:cNvSpPr>
          <p:nvPr/>
        </p:nvSpPr>
        <p:spPr bwMode="auto">
          <a:xfrm>
            <a:off x="6453188" y="2178050"/>
            <a:ext cx="2478087" cy="719138"/>
          </a:xfrm>
          <a:prstGeom prst="roundRect">
            <a:avLst>
              <a:gd name="adj" fmla="val 16667"/>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marL="80963"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1800" i="1">
                <a:solidFill>
                  <a:schemeClr val="bg1"/>
                </a:solidFill>
              </a:rPr>
              <a:t>The data is defined by 9 dimensions</a:t>
            </a:r>
          </a:p>
        </p:txBody>
      </p:sp>
      <p:sp>
        <p:nvSpPr>
          <p:cNvPr id="40982" name="Line 24"/>
          <p:cNvSpPr>
            <a:spLocks noChangeShapeType="1"/>
          </p:cNvSpPr>
          <p:nvPr/>
        </p:nvSpPr>
        <p:spPr bwMode="auto">
          <a:xfrm>
            <a:off x="5434013" y="3392488"/>
            <a:ext cx="576262" cy="0"/>
          </a:xfrm>
          <a:prstGeom prst="line">
            <a:avLst/>
          </a:prstGeom>
          <a:noFill/>
          <a:ln w="28575">
            <a:solidFill>
              <a:srgbClr val="FF0000"/>
            </a:solidFill>
            <a:round/>
            <a:headEnd type="none" w="lg" len="med"/>
            <a:tailEnd type="triangle" w="lg" len="med"/>
          </a:ln>
          <a:extLst>
            <a:ext uri="{909E8E84-426E-40DD-AFC4-6F175D3DCCD1}">
              <a14:hiddenFill xmlns:a14="http://schemas.microsoft.com/office/drawing/2010/main">
                <a:noFill/>
              </a14:hiddenFill>
            </a:ext>
          </a:extLst>
        </p:spPr>
        <p:txBody>
          <a:bodyPr/>
          <a:lstStyle/>
          <a:p>
            <a:endParaRPr lang="fr-FR"/>
          </a:p>
        </p:txBody>
      </p:sp>
      <p:sp>
        <p:nvSpPr>
          <p:cNvPr id="63537" name="TextBox 143"/>
          <p:cNvSpPr txBox="1">
            <a:spLocks noChangeArrowheads="1"/>
          </p:cNvSpPr>
          <p:nvPr/>
        </p:nvSpPr>
        <p:spPr bwMode="auto">
          <a:xfrm>
            <a:off x="4740275" y="5421313"/>
            <a:ext cx="267970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algn="l" eaLnBrk="1" hangingPunct="1">
              <a:defRPr/>
            </a:pPr>
            <a:r>
              <a:rPr lang="fr-FR" sz="1400" b="1" dirty="0" err="1">
                <a:solidFill>
                  <a:srgbClr val="FF0000"/>
                </a:solidFill>
              </a:rPr>
              <a:t>Integration</a:t>
            </a:r>
            <a:r>
              <a:rPr lang="fr-FR" sz="1400" b="1" dirty="0">
                <a:solidFill>
                  <a:srgbClr val="FF0000"/>
                </a:solidFill>
              </a:rPr>
              <a:t> rate</a:t>
            </a:r>
            <a:r>
              <a:rPr lang="fr-FR" sz="1400" dirty="0">
                <a:solidFill>
                  <a:srgbClr val="FF0000"/>
                </a:solidFill>
              </a:rPr>
              <a:t> : </a:t>
            </a:r>
          </a:p>
          <a:p>
            <a:pPr algn="l" eaLnBrk="1" hangingPunct="1">
              <a:defRPr/>
            </a:pPr>
            <a:r>
              <a:rPr lang="fr-FR" sz="1400" b="1" dirty="0" err="1">
                <a:solidFill>
                  <a:schemeClr val="tx1">
                    <a:lumMod val="50000"/>
                    <a:lumOff val="50000"/>
                  </a:schemeClr>
                </a:solidFill>
              </a:rPr>
              <a:t>Applied</a:t>
            </a:r>
            <a:r>
              <a:rPr lang="fr-FR" sz="1400" b="1" dirty="0">
                <a:solidFill>
                  <a:schemeClr val="tx1">
                    <a:lumMod val="50000"/>
                    <a:lumOff val="50000"/>
                  </a:schemeClr>
                </a:solidFill>
              </a:rPr>
              <a:t> </a:t>
            </a:r>
            <a:r>
              <a:rPr lang="fr-FR" sz="1400" b="1" dirty="0" err="1">
                <a:solidFill>
                  <a:schemeClr val="tx1">
                    <a:lumMod val="50000"/>
                    <a:lumOff val="50000"/>
                  </a:schemeClr>
                </a:solidFill>
              </a:rPr>
              <a:t>integration</a:t>
            </a:r>
            <a:r>
              <a:rPr lang="fr-FR" sz="1400" b="1" dirty="0">
                <a:solidFill>
                  <a:schemeClr val="tx1">
                    <a:lumMod val="50000"/>
                    <a:lumOff val="50000"/>
                  </a:schemeClr>
                </a:solidFill>
              </a:rPr>
              <a:t> rate</a:t>
            </a:r>
          </a:p>
        </p:txBody>
      </p:sp>
      <p:sp>
        <p:nvSpPr>
          <p:cNvPr id="18456" name="Freeform 15"/>
          <p:cNvSpPr>
            <a:spLocks noEditPoints="1"/>
          </p:cNvSpPr>
          <p:nvPr/>
        </p:nvSpPr>
        <p:spPr bwMode="auto">
          <a:xfrm>
            <a:off x="5575300" y="2232025"/>
            <a:ext cx="781050" cy="596900"/>
          </a:xfrm>
          <a:custGeom>
            <a:avLst/>
            <a:gdLst>
              <a:gd name="T0" fmla="*/ 2147483647 w 208"/>
              <a:gd name="T1" fmla="*/ 2147483647 h 159"/>
              <a:gd name="T2" fmla="*/ 2147483647 w 208"/>
              <a:gd name="T3" fmla="*/ 2147483647 h 159"/>
              <a:gd name="T4" fmla="*/ 0 w 208"/>
              <a:gd name="T5" fmla="*/ 2147483647 h 159"/>
              <a:gd name="T6" fmla="*/ 0 w 208"/>
              <a:gd name="T7" fmla="*/ 2147483647 h 159"/>
              <a:gd name="T8" fmla="*/ 2147483647 w 208"/>
              <a:gd name="T9" fmla="*/ 2147483647 h 159"/>
              <a:gd name="T10" fmla="*/ 2147483647 w 208"/>
              <a:gd name="T11" fmla="*/ 2147483647 h 159"/>
              <a:gd name="T12" fmla="*/ 2147483647 w 208"/>
              <a:gd name="T13" fmla="*/ 2147483647 h 159"/>
              <a:gd name="T14" fmla="*/ 2147483647 w 208"/>
              <a:gd name="T15" fmla="*/ 2147483647 h 159"/>
              <a:gd name="T16" fmla="*/ 2147483647 w 208"/>
              <a:gd name="T17" fmla="*/ 2147483647 h 159"/>
              <a:gd name="T18" fmla="*/ 2147483647 w 208"/>
              <a:gd name="T19" fmla="*/ 2147483647 h 159"/>
              <a:gd name="T20" fmla="*/ 2147483647 w 208"/>
              <a:gd name="T21" fmla="*/ 2147483647 h 159"/>
              <a:gd name="T22" fmla="*/ 2147483647 w 208"/>
              <a:gd name="T23" fmla="*/ 2147483647 h 159"/>
              <a:gd name="T24" fmla="*/ 2147483647 w 208"/>
              <a:gd name="T25" fmla="*/ 2147483647 h 159"/>
              <a:gd name="T26" fmla="*/ 2147483647 w 208"/>
              <a:gd name="T27" fmla="*/ 2147483647 h 159"/>
              <a:gd name="T28" fmla="*/ 2147483647 w 208"/>
              <a:gd name="T29" fmla="*/ 2147483647 h 159"/>
              <a:gd name="T30" fmla="*/ 2147483647 w 208"/>
              <a:gd name="T31" fmla="*/ 2147483647 h 159"/>
              <a:gd name="T32" fmla="*/ 2147483647 w 208"/>
              <a:gd name="T33" fmla="*/ 0 h 159"/>
              <a:gd name="T34" fmla="*/ 2147483647 w 208"/>
              <a:gd name="T35" fmla="*/ 2147483647 h 159"/>
              <a:gd name="T36" fmla="*/ 2147483647 w 208"/>
              <a:gd name="T37" fmla="*/ 2147483647 h 159"/>
              <a:gd name="T38" fmla="*/ 2147483647 w 208"/>
              <a:gd name="T39" fmla="*/ 2147483647 h 159"/>
              <a:gd name="T40" fmla="*/ 2147483647 w 208"/>
              <a:gd name="T41" fmla="*/ 2147483647 h 159"/>
              <a:gd name="T42" fmla="*/ 2147483647 w 208"/>
              <a:gd name="T43" fmla="*/ 2147483647 h 159"/>
              <a:gd name="T44" fmla="*/ 2147483647 w 208"/>
              <a:gd name="T45" fmla="*/ 2147483647 h 159"/>
              <a:gd name="T46" fmla="*/ 2147483647 w 208"/>
              <a:gd name="T47" fmla="*/ 2147483647 h 159"/>
              <a:gd name="T48" fmla="*/ 2147483647 w 208"/>
              <a:gd name="T49" fmla="*/ 2147483647 h 159"/>
              <a:gd name="T50" fmla="*/ 2147483647 w 208"/>
              <a:gd name="T51" fmla="*/ 2147483647 h 159"/>
              <a:gd name="T52" fmla="*/ 2147483647 w 208"/>
              <a:gd name="T53" fmla="*/ 2147483647 h 159"/>
              <a:gd name="T54" fmla="*/ 2147483647 w 208"/>
              <a:gd name="T55" fmla="*/ 2147483647 h 159"/>
              <a:gd name="T56" fmla="*/ 2147483647 w 208"/>
              <a:gd name="T57" fmla="*/ 2147483647 h 159"/>
              <a:gd name="T58" fmla="*/ 2147483647 w 208"/>
              <a:gd name="T59" fmla="*/ 2147483647 h 159"/>
              <a:gd name="T60" fmla="*/ 2147483647 w 208"/>
              <a:gd name="T61" fmla="*/ 2147483647 h 159"/>
              <a:gd name="T62" fmla="*/ 2147483647 w 208"/>
              <a:gd name="T63" fmla="*/ 2147483647 h 159"/>
              <a:gd name="T64" fmla="*/ 2147483647 w 208"/>
              <a:gd name="T65" fmla="*/ 2147483647 h 15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8" h="159">
                <a:moveTo>
                  <a:pt x="47" y="138"/>
                </a:moveTo>
                <a:cubicBezTo>
                  <a:pt x="47" y="153"/>
                  <a:pt x="37" y="159"/>
                  <a:pt x="23" y="159"/>
                </a:cubicBezTo>
                <a:cubicBezTo>
                  <a:pt x="0" y="159"/>
                  <a:pt x="0" y="159"/>
                  <a:pt x="0" y="159"/>
                </a:cubicBezTo>
                <a:cubicBezTo>
                  <a:pt x="0" y="52"/>
                  <a:pt x="0" y="52"/>
                  <a:pt x="0" y="52"/>
                </a:cubicBezTo>
                <a:cubicBezTo>
                  <a:pt x="47" y="52"/>
                  <a:pt x="47" y="52"/>
                  <a:pt x="47" y="52"/>
                </a:cubicBezTo>
                <a:lnTo>
                  <a:pt x="47" y="138"/>
                </a:lnTo>
                <a:close/>
                <a:moveTo>
                  <a:pt x="28" y="127"/>
                </a:moveTo>
                <a:cubicBezTo>
                  <a:pt x="21" y="127"/>
                  <a:pt x="16" y="132"/>
                  <a:pt x="16" y="139"/>
                </a:cubicBezTo>
                <a:cubicBezTo>
                  <a:pt x="16" y="145"/>
                  <a:pt x="21" y="150"/>
                  <a:pt x="28" y="150"/>
                </a:cubicBezTo>
                <a:cubicBezTo>
                  <a:pt x="34" y="150"/>
                  <a:pt x="39" y="145"/>
                  <a:pt x="39" y="139"/>
                </a:cubicBezTo>
                <a:cubicBezTo>
                  <a:pt x="39" y="132"/>
                  <a:pt x="34" y="127"/>
                  <a:pt x="28" y="127"/>
                </a:cubicBezTo>
                <a:moveTo>
                  <a:pt x="160" y="76"/>
                </a:moveTo>
                <a:cubicBezTo>
                  <a:pt x="160" y="110"/>
                  <a:pt x="128" y="135"/>
                  <a:pt x="83" y="135"/>
                </a:cubicBezTo>
                <a:cubicBezTo>
                  <a:pt x="57" y="135"/>
                  <a:pt x="57" y="135"/>
                  <a:pt x="57" y="135"/>
                </a:cubicBezTo>
                <a:cubicBezTo>
                  <a:pt x="57" y="52"/>
                  <a:pt x="57" y="52"/>
                  <a:pt x="57" y="52"/>
                </a:cubicBezTo>
                <a:cubicBezTo>
                  <a:pt x="85" y="52"/>
                  <a:pt x="88" y="41"/>
                  <a:pt x="88" y="23"/>
                </a:cubicBezTo>
                <a:cubicBezTo>
                  <a:pt x="88" y="0"/>
                  <a:pt x="88" y="0"/>
                  <a:pt x="88" y="0"/>
                </a:cubicBezTo>
                <a:cubicBezTo>
                  <a:pt x="106" y="0"/>
                  <a:pt x="120" y="4"/>
                  <a:pt x="120" y="23"/>
                </a:cubicBezTo>
                <a:cubicBezTo>
                  <a:pt x="120" y="44"/>
                  <a:pt x="120" y="44"/>
                  <a:pt x="120" y="44"/>
                </a:cubicBezTo>
                <a:cubicBezTo>
                  <a:pt x="208" y="44"/>
                  <a:pt x="208" y="44"/>
                  <a:pt x="208" y="44"/>
                </a:cubicBezTo>
                <a:cubicBezTo>
                  <a:pt x="208" y="59"/>
                  <a:pt x="204" y="76"/>
                  <a:pt x="185" y="76"/>
                </a:cubicBezTo>
                <a:lnTo>
                  <a:pt x="160" y="76"/>
                </a:lnTo>
                <a:close/>
                <a:moveTo>
                  <a:pt x="182" y="66"/>
                </a:moveTo>
                <a:cubicBezTo>
                  <a:pt x="192" y="66"/>
                  <a:pt x="195" y="58"/>
                  <a:pt x="195" y="53"/>
                </a:cubicBezTo>
                <a:cubicBezTo>
                  <a:pt x="110" y="53"/>
                  <a:pt x="110" y="53"/>
                  <a:pt x="110" y="53"/>
                </a:cubicBezTo>
                <a:cubicBezTo>
                  <a:pt x="110" y="25"/>
                  <a:pt x="110" y="25"/>
                  <a:pt x="110" y="25"/>
                </a:cubicBezTo>
                <a:cubicBezTo>
                  <a:pt x="110" y="16"/>
                  <a:pt x="103" y="13"/>
                  <a:pt x="99" y="13"/>
                </a:cubicBezTo>
                <a:cubicBezTo>
                  <a:pt x="99" y="31"/>
                  <a:pt x="99" y="31"/>
                  <a:pt x="99" y="31"/>
                </a:cubicBezTo>
                <a:cubicBezTo>
                  <a:pt x="99" y="46"/>
                  <a:pt x="88" y="61"/>
                  <a:pt x="68" y="61"/>
                </a:cubicBezTo>
                <a:cubicBezTo>
                  <a:pt x="68" y="117"/>
                  <a:pt x="68" y="117"/>
                  <a:pt x="68" y="117"/>
                </a:cubicBezTo>
                <a:cubicBezTo>
                  <a:pt x="83" y="117"/>
                  <a:pt x="83" y="117"/>
                  <a:pt x="83" y="117"/>
                </a:cubicBezTo>
                <a:cubicBezTo>
                  <a:pt x="120" y="117"/>
                  <a:pt x="149" y="107"/>
                  <a:pt x="149" y="66"/>
                </a:cubicBezTo>
                <a:lnTo>
                  <a:pt x="182" y="66"/>
                </a:lnTo>
                <a:close/>
              </a:path>
            </a:pathLst>
          </a:custGeom>
          <a:solidFill>
            <a:srgbClr val="87888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40985" name="Line 20"/>
          <p:cNvSpPr>
            <a:spLocks noChangeShapeType="1"/>
          </p:cNvSpPr>
          <p:nvPr/>
        </p:nvSpPr>
        <p:spPr bwMode="auto">
          <a:xfrm flipV="1">
            <a:off x="4248150" y="4906963"/>
            <a:ext cx="0" cy="452437"/>
          </a:xfrm>
          <a:prstGeom prst="line">
            <a:avLst/>
          </a:prstGeom>
          <a:noFill/>
          <a:ln w="28575">
            <a:solidFill>
              <a:srgbClr val="FF0000"/>
            </a:solidFill>
            <a:round/>
            <a:headEnd type="triangle" w="lg" len="med"/>
            <a:tailEnd/>
          </a:ln>
          <a:extLst>
            <a:ext uri="{909E8E84-426E-40DD-AFC4-6F175D3DCCD1}">
              <a14:hiddenFill xmlns:a14="http://schemas.microsoft.com/office/drawing/2010/main">
                <a:noFill/>
              </a14:hiddenFill>
            </a:ext>
          </a:extLst>
        </p:spPr>
        <p:txBody>
          <a:bodyPr/>
          <a:lstStyle/>
          <a:p>
            <a:endParaRPr lang="fr-FR"/>
          </a:p>
        </p:txBody>
      </p:sp>
      <p:sp>
        <p:nvSpPr>
          <p:cNvPr id="40986" name="Footer Placeholder 4"/>
          <p:cNvSpPr txBox="1">
            <a:spLocks noGrp="1"/>
          </p:cNvSpPr>
          <p:nvPr/>
        </p:nvSpPr>
        <p:spPr bwMode="white">
          <a:xfrm>
            <a:off x="1943100" y="6419850"/>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40987" name="Line 20"/>
          <p:cNvSpPr>
            <a:spLocks noChangeShapeType="1"/>
          </p:cNvSpPr>
          <p:nvPr/>
        </p:nvSpPr>
        <p:spPr bwMode="auto">
          <a:xfrm flipV="1">
            <a:off x="3529013" y="4906963"/>
            <a:ext cx="0" cy="452437"/>
          </a:xfrm>
          <a:prstGeom prst="line">
            <a:avLst/>
          </a:prstGeom>
          <a:noFill/>
          <a:ln w="28575">
            <a:solidFill>
              <a:srgbClr val="FF0000"/>
            </a:solidFill>
            <a:round/>
            <a:headEnd type="triangle" w="lg" len="med"/>
            <a:tailEnd/>
          </a:ln>
          <a:extLst>
            <a:ext uri="{909E8E84-426E-40DD-AFC4-6F175D3DCCD1}">
              <a14:hiddenFill xmlns:a14="http://schemas.microsoft.com/office/drawing/2010/main">
                <a:noFill/>
              </a14:hiddenFill>
            </a:ext>
          </a:extLst>
        </p:spPr>
        <p:txBody>
          <a:bodyPr/>
          <a:lstStyle/>
          <a:p>
            <a:endParaRPr lang="fr-FR"/>
          </a:p>
        </p:txBody>
      </p:sp>
    </p:spTree>
    <p:extLst>
      <p:ext uri="{BB962C8B-B14F-4D97-AF65-F5344CB8AC3E}">
        <p14:creationId xmlns:p14="http://schemas.microsoft.com/office/powerpoint/2010/main" val="103193212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8456"/>
                                        </p:tgtEl>
                                        <p:attrNameLst>
                                          <p:attrName>style.visibility</p:attrName>
                                        </p:attrNameLst>
                                      </p:cBhvr>
                                      <p:to>
                                        <p:strVal val="visible"/>
                                      </p:to>
                                    </p:set>
                                    <p:anim calcmode="lin" valueType="num">
                                      <p:cBhvr>
                                        <p:cTn id="7" dur="1000" fill="hold"/>
                                        <p:tgtEl>
                                          <p:spTgt spid="18456"/>
                                        </p:tgtEl>
                                        <p:attrNameLst>
                                          <p:attrName>ppt_w</p:attrName>
                                        </p:attrNameLst>
                                      </p:cBhvr>
                                      <p:tavLst>
                                        <p:tav tm="0">
                                          <p:val>
                                            <p:strVal val="#ppt_w*0.70"/>
                                          </p:val>
                                        </p:tav>
                                        <p:tav tm="100000">
                                          <p:val>
                                            <p:strVal val="#ppt_w"/>
                                          </p:val>
                                        </p:tav>
                                      </p:tavLst>
                                    </p:anim>
                                    <p:anim calcmode="lin" valueType="num">
                                      <p:cBhvr>
                                        <p:cTn id="8" dur="1000" fill="hold"/>
                                        <p:tgtEl>
                                          <p:spTgt spid="18456"/>
                                        </p:tgtEl>
                                        <p:attrNameLst>
                                          <p:attrName>ppt_h</p:attrName>
                                        </p:attrNameLst>
                                      </p:cBhvr>
                                      <p:tavLst>
                                        <p:tav tm="0">
                                          <p:val>
                                            <p:strVal val="#ppt_h"/>
                                          </p:val>
                                        </p:tav>
                                        <p:tav tm="100000">
                                          <p:val>
                                            <p:strVal val="#ppt_h"/>
                                          </p:val>
                                        </p:tav>
                                      </p:tavLst>
                                    </p:anim>
                                    <p:animEffect transition="in" filter="fade">
                                      <p:cBhvr>
                                        <p:cTn id="9" dur="1000"/>
                                        <p:tgtEl>
                                          <p:spTgt spid="18456"/>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8453"/>
                                        </p:tgtEl>
                                        <p:attrNameLst>
                                          <p:attrName>style.visibility</p:attrName>
                                        </p:attrNameLst>
                                      </p:cBhvr>
                                      <p:to>
                                        <p:strVal val="visible"/>
                                      </p:to>
                                    </p:set>
                                    <p:anim calcmode="lin" valueType="num">
                                      <p:cBhvr>
                                        <p:cTn id="12" dur="1000" fill="hold"/>
                                        <p:tgtEl>
                                          <p:spTgt spid="18453"/>
                                        </p:tgtEl>
                                        <p:attrNameLst>
                                          <p:attrName>ppt_w</p:attrName>
                                        </p:attrNameLst>
                                      </p:cBhvr>
                                      <p:tavLst>
                                        <p:tav tm="0">
                                          <p:val>
                                            <p:strVal val="#ppt_w*0.70"/>
                                          </p:val>
                                        </p:tav>
                                        <p:tav tm="100000">
                                          <p:val>
                                            <p:strVal val="#ppt_w"/>
                                          </p:val>
                                        </p:tav>
                                      </p:tavLst>
                                    </p:anim>
                                    <p:anim calcmode="lin" valueType="num">
                                      <p:cBhvr>
                                        <p:cTn id="13" dur="1000" fill="hold"/>
                                        <p:tgtEl>
                                          <p:spTgt spid="18453"/>
                                        </p:tgtEl>
                                        <p:attrNameLst>
                                          <p:attrName>ppt_h</p:attrName>
                                        </p:attrNameLst>
                                      </p:cBhvr>
                                      <p:tavLst>
                                        <p:tav tm="0">
                                          <p:val>
                                            <p:strVal val="#ppt_h"/>
                                          </p:val>
                                        </p:tav>
                                        <p:tav tm="100000">
                                          <p:val>
                                            <p:strVal val="#ppt_h"/>
                                          </p:val>
                                        </p:tav>
                                      </p:tavLst>
                                    </p:anim>
                                    <p:animEffect transition="in" filter="fade">
                                      <p:cBhvr>
                                        <p:cTn id="14" dur="1000"/>
                                        <p:tgtEl>
                                          <p:spTgt spid="184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53" grpId="0" animBg="1"/>
      <p:bldP spid="18456"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à coins arrondis 7"/>
          <p:cNvSpPr/>
          <p:nvPr/>
        </p:nvSpPr>
        <p:spPr bwMode="auto">
          <a:xfrm>
            <a:off x="119063" y="737220"/>
            <a:ext cx="5362575" cy="5475173"/>
          </a:xfrm>
          <a:prstGeom prst="roundRect">
            <a:avLst>
              <a:gd name="adj" fmla="val 4249"/>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nchor="ctr"/>
          <a:lstStyle/>
          <a:p>
            <a:pPr marL="273050" lvl="1"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  P&amp;L reports :</a:t>
            </a:r>
          </a:p>
          <a:p>
            <a:pPr marL="730250" lvl="1" indent="-273050" algn="l" eaLnBrk="0" hangingPunct="0">
              <a:spcBef>
                <a:spcPct val="10000"/>
              </a:spcBef>
              <a:buClr>
                <a:srgbClr val="00B050"/>
              </a:buClr>
              <a:buSzPct val="75000"/>
              <a:buFont typeface="Wingdings" pitchFamily="2" charset="2"/>
              <a:buChar char="ü"/>
              <a:defRPr/>
            </a:pPr>
            <a:r>
              <a:rPr lang="en-US" b="1" dirty="0">
                <a:solidFill>
                  <a:srgbClr val="FF0000"/>
                </a:solidFill>
              </a:rPr>
              <a:t>Management reporting (aggregated reports for managers)</a:t>
            </a:r>
          </a:p>
          <a:p>
            <a:pPr marL="1182688" lvl="3" indent="-144463" algn="l" eaLnBrk="0" hangingPunct="0">
              <a:spcBef>
                <a:spcPct val="10000"/>
              </a:spcBef>
              <a:buClr>
                <a:schemeClr val="bg1">
                  <a:lumMod val="50000"/>
                </a:schemeClr>
              </a:buClr>
              <a:buFont typeface="Wingdings" pitchFamily="2" charset="2"/>
              <a:buChar char="§"/>
              <a:defRPr/>
            </a:pPr>
            <a:r>
              <a:rPr lang="en-US" sz="1600" dirty="0">
                <a:solidFill>
                  <a:schemeClr val="hlink"/>
                </a:solidFill>
              </a:rPr>
              <a:t>Business review package as defined by Transdev</a:t>
            </a:r>
          </a:p>
          <a:p>
            <a:pPr marL="1182688" lvl="3" indent="-144463" algn="l" eaLnBrk="0" hangingPunct="0">
              <a:spcBef>
                <a:spcPct val="10000"/>
              </a:spcBef>
              <a:buClr>
                <a:schemeClr val="bg1">
                  <a:lumMod val="50000"/>
                </a:schemeClr>
              </a:buClr>
              <a:buFont typeface="Wingdings" pitchFamily="2" charset="2"/>
              <a:buChar char="§"/>
              <a:defRPr/>
            </a:pPr>
            <a:r>
              <a:rPr lang="en-US" sz="1600" dirty="0">
                <a:solidFill>
                  <a:schemeClr val="hlink"/>
                </a:solidFill>
              </a:rPr>
              <a:t>Main financial KPIs (e.g. Operating Cash flow – CAFOP) </a:t>
            </a:r>
          </a:p>
          <a:p>
            <a:pPr marL="1182688" lvl="3" indent="-144463" algn="l" eaLnBrk="0" hangingPunct="0">
              <a:spcBef>
                <a:spcPct val="10000"/>
              </a:spcBef>
              <a:buClr>
                <a:schemeClr val="bg1">
                  <a:lumMod val="50000"/>
                </a:schemeClr>
              </a:buClr>
              <a:buFont typeface="Wingdings" pitchFamily="2" charset="2"/>
              <a:buChar char="§"/>
              <a:defRPr/>
            </a:pPr>
            <a:r>
              <a:rPr lang="en-US" sz="1600" dirty="0">
                <a:solidFill>
                  <a:schemeClr val="hlink"/>
                </a:solidFill>
              </a:rPr>
              <a:t>Operational KPIs</a:t>
            </a:r>
          </a:p>
          <a:p>
            <a:pPr marL="1182688" lvl="3" indent="-144463" algn="l" eaLnBrk="0" hangingPunct="0">
              <a:spcBef>
                <a:spcPct val="10000"/>
              </a:spcBef>
              <a:buClr>
                <a:schemeClr val="bg1">
                  <a:lumMod val="50000"/>
                </a:schemeClr>
              </a:buClr>
              <a:buFont typeface="Wingdings" pitchFamily="2" charset="2"/>
              <a:buChar char="§"/>
              <a:defRPr/>
            </a:pPr>
            <a:r>
              <a:rPr lang="en-US" sz="1600" dirty="0">
                <a:solidFill>
                  <a:schemeClr val="hlink"/>
                </a:solidFill>
              </a:rPr>
              <a:t>Vector reconciliation report</a:t>
            </a:r>
          </a:p>
          <a:p>
            <a:pPr marL="1182688" lvl="3" indent="-144463" algn="l" eaLnBrk="0" hangingPunct="0">
              <a:spcBef>
                <a:spcPct val="10000"/>
              </a:spcBef>
              <a:buClr>
                <a:schemeClr val="bg1">
                  <a:lumMod val="50000"/>
                </a:schemeClr>
              </a:buClr>
              <a:buFont typeface="Wingdings" pitchFamily="2" charset="2"/>
              <a:buChar char="§"/>
              <a:defRPr/>
            </a:pPr>
            <a:endParaRPr lang="en-US" sz="1200" dirty="0">
              <a:solidFill>
                <a:schemeClr val="hlink"/>
              </a:solidFill>
            </a:endParaRPr>
          </a:p>
          <a:p>
            <a:pPr marL="730250" lvl="1" indent="-273050" algn="l" eaLnBrk="0" hangingPunct="0">
              <a:spcBef>
                <a:spcPct val="10000"/>
              </a:spcBef>
              <a:buClr>
                <a:srgbClr val="00B050"/>
              </a:buClr>
              <a:buSzPct val="75000"/>
              <a:buFont typeface="Wingdings" pitchFamily="2" charset="2"/>
              <a:buChar char="ü"/>
              <a:defRPr/>
            </a:pPr>
            <a:r>
              <a:rPr lang="en-US" b="1" dirty="0">
                <a:solidFill>
                  <a:srgbClr val="FF0000"/>
                </a:solidFill>
              </a:rPr>
              <a:t>Controlling Reporting (detailed reports to zoom when necessary)</a:t>
            </a:r>
          </a:p>
          <a:p>
            <a:pPr marL="1182688" lvl="3" indent="-144463" algn="l" eaLnBrk="0" hangingPunct="0">
              <a:spcBef>
                <a:spcPct val="10000"/>
              </a:spcBef>
              <a:buClr>
                <a:schemeClr val="bg1">
                  <a:lumMod val="50000"/>
                </a:schemeClr>
              </a:buClr>
              <a:buFont typeface="Wingdings" pitchFamily="2" charset="2"/>
              <a:buChar char="§"/>
              <a:defRPr/>
            </a:pPr>
            <a:r>
              <a:rPr lang="en-US" sz="1600" dirty="0">
                <a:solidFill>
                  <a:schemeClr val="hlink"/>
                </a:solidFill>
              </a:rPr>
              <a:t>One detailed report for each P&amp;L aggregate (ROA, Driving/operating, maintenance, G&amp;A…)</a:t>
            </a:r>
          </a:p>
          <a:p>
            <a:pPr lvl="1" algn="l" eaLnBrk="0" hangingPunct="0">
              <a:spcBef>
                <a:spcPct val="10000"/>
              </a:spcBef>
              <a:buClr>
                <a:srgbClr val="00B050"/>
              </a:buClr>
              <a:buSzPct val="75000"/>
              <a:defRPr/>
            </a:pPr>
            <a:endParaRPr lang="en-US" b="1" dirty="0">
              <a:solidFill>
                <a:srgbClr val="FF0000"/>
              </a:solidFill>
            </a:endParaRPr>
          </a:p>
          <a:p>
            <a:pPr marL="273050" lvl="1"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LTP reports</a:t>
            </a:r>
          </a:p>
          <a:p>
            <a:pPr marL="730250" lvl="2"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Input reports</a:t>
            </a:r>
          </a:p>
          <a:p>
            <a:pPr marL="730250" lvl="2"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Management reports</a:t>
            </a:r>
          </a:p>
          <a:p>
            <a:pPr marL="730250" lvl="1" indent="-273050" algn="l" eaLnBrk="0" hangingPunct="0">
              <a:spcBef>
                <a:spcPct val="10000"/>
              </a:spcBef>
              <a:buClr>
                <a:srgbClr val="00B050"/>
              </a:buClr>
              <a:buSzPct val="75000"/>
              <a:buFont typeface="Wingdings" pitchFamily="2" charset="2"/>
              <a:buChar char="ü"/>
              <a:defRPr/>
            </a:pPr>
            <a:endParaRPr lang="en-US" b="1" dirty="0">
              <a:solidFill>
                <a:srgbClr val="FF0000"/>
              </a:solidFill>
            </a:endParaRPr>
          </a:p>
        </p:txBody>
      </p:sp>
      <p:sp>
        <p:nvSpPr>
          <p:cNvPr id="93186" name="Titre 1"/>
          <p:cNvSpPr>
            <a:spLocks noGrp="1"/>
          </p:cNvSpPr>
          <p:nvPr>
            <p:ph type="title" idx="4294967295"/>
          </p:nvPr>
        </p:nvSpPr>
        <p:spPr>
          <a:xfrm>
            <a:off x="682624" y="160338"/>
            <a:ext cx="8061325" cy="806450"/>
          </a:xfrm>
        </p:spPr>
        <p:txBody>
          <a:bodyPr/>
          <a:lstStyle/>
          <a:p>
            <a:pPr eaLnBrk="1" hangingPunct="1"/>
            <a:r>
              <a:rPr lang="en-US" altLang="fr-FR" sz="2400" dirty="0"/>
              <a:t>A report library by topic (1/2)</a:t>
            </a:r>
          </a:p>
        </p:txBody>
      </p:sp>
      <p:sp>
        <p:nvSpPr>
          <p:cNvPr id="93187" name="Espace réservé du numéro de diapositive 4"/>
          <p:cNvSpPr txBox="1">
            <a:spLocks noGrp="1"/>
          </p:cNvSpPr>
          <p:nvPr/>
        </p:nvSpPr>
        <p:spPr bwMode="white">
          <a:xfrm>
            <a:off x="1646238" y="4164013"/>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1977FBDA-2076-4FB4-8FCD-BDD9C7221122}" type="slidenum">
              <a:rPr lang="fr-FR" altLang="fr-FR" sz="900" b="0">
                <a:solidFill>
                  <a:schemeClr val="bg1"/>
                </a:solidFill>
              </a:rPr>
              <a:pPr algn="r" eaLnBrk="1" hangingPunct="1">
                <a:spcBef>
                  <a:spcPct val="0"/>
                </a:spcBef>
              </a:pPr>
              <a:t>50</a:t>
            </a:fld>
            <a:r>
              <a:rPr lang="fr-FR" altLang="fr-FR" sz="900" b="0">
                <a:solidFill>
                  <a:schemeClr val="bg1"/>
                </a:solidFill>
              </a:rPr>
              <a:t> •</a:t>
            </a:r>
          </a:p>
        </p:txBody>
      </p:sp>
      <p:sp>
        <p:nvSpPr>
          <p:cNvPr id="13" name="Oval 13"/>
          <p:cNvSpPr>
            <a:spLocks noChangeArrowheads="1"/>
          </p:cNvSpPr>
          <p:nvPr/>
        </p:nvSpPr>
        <p:spPr bwMode="gray">
          <a:xfrm>
            <a:off x="172475" y="840788"/>
            <a:ext cx="252000" cy="252000"/>
          </a:xfrm>
          <a:prstGeom prst="ellipse">
            <a:avLst/>
          </a:prstGeom>
          <a:solidFill>
            <a:srgbClr val="FF0000"/>
          </a:solidFill>
          <a:ln>
            <a:headEnd/>
            <a:tailEnd/>
          </a:ln>
        </p:spPr>
        <p:style>
          <a:lnRef idx="0">
            <a:schemeClr val="accent4"/>
          </a:lnRef>
          <a:fillRef idx="3">
            <a:schemeClr val="accent4"/>
          </a:fillRef>
          <a:effectRef idx="3">
            <a:schemeClr val="accent4"/>
          </a:effectRef>
          <a:fontRef idx="minor">
            <a:schemeClr val="lt1"/>
          </a:fontRef>
        </p:style>
        <p:txBody>
          <a:bodyPr wrap="none" lIns="0" tIns="0" rIns="0" bIns="0" anchor="ctr"/>
          <a:lstStyle/>
          <a:p>
            <a:pPr algn="ctr">
              <a:defRPr/>
            </a:pPr>
            <a:r>
              <a:rPr lang="fr-FR" altLang="ko-KR" b="1" dirty="0">
                <a:solidFill>
                  <a:schemeClr val="bg1"/>
                </a:solidFill>
              </a:rPr>
              <a:t>1</a:t>
            </a:r>
          </a:p>
        </p:txBody>
      </p:sp>
      <p:sp>
        <p:nvSpPr>
          <p:cNvPr id="14" name="Oval 14"/>
          <p:cNvSpPr>
            <a:spLocks noChangeArrowheads="1"/>
          </p:cNvSpPr>
          <p:nvPr/>
        </p:nvSpPr>
        <p:spPr bwMode="gray">
          <a:xfrm>
            <a:off x="172475" y="5073511"/>
            <a:ext cx="252000" cy="252000"/>
          </a:xfrm>
          <a:prstGeom prst="ellipse">
            <a:avLst/>
          </a:prstGeom>
          <a:solidFill>
            <a:srgbClr val="FF0000"/>
          </a:solidFill>
          <a:ln>
            <a:headEnd/>
            <a:tailEnd/>
          </a:ln>
        </p:spPr>
        <p:style>
          <a:lnRef idx="0">
            <a:schemeClr val="accent4"/>
          </a:lnRef>
          <a:fillRef idx="3">
            <a:schemeClr val="accent4"/>
          </a:fillRef>
          <a:effectRef idx="3">
            <a:schemeClr val="accent4"/>
          </a:effectRef>
          <a:fontRef idx="minor">
            <a:schemeClr val="lt1"/>
          </a:fontRef>
        </p:style>
        <p:txBody>
          <a:bodyPr wrap="none" lIns="0" tIns="0" rIns="0" bIns="0" anchor="ctr"/>
          <a:lstStyle/>
          <a:p>
            <a:pPr algn="ctr">
              <a:defRPr/>
            </a:pPr>
            <a:r>
              <a:rPr lang="fr-FR" altLang="ko-KR" b="1" dirty="0">
                <a:solidFill>
                  <a:schemeClr val="bg1"/>
                </a:solidFill>
              </a:rPr>
              <a:t>2</a:t>
            </a:r>
          </a:p>
        </p:txBody>
      </p:sp>
      <p:sp>
        <p:nvSpPr>
          <p:cNvPr id="93198" name="TextBox 28"/>
          <p:cNvSpPr txBox="1">
            <a:spLocks noChangeArrowheads="1"/>
          </p:cNvSpPr>
          <p:nvPr/>
        </p:nvSpPr>
        <p:spPr bwMode="auto">
          <a:xfrm>
            <a:off x="7994650" y="2517775"/>
            <a:ext cx="127793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800">
                <a:solidFill>
                  <a:srgbClr val="00B050"/>
                </a:solidFill>
                <a:latin typeface="Calibri" pitchFamily="34" charset="0"/>
              </a:rPr>
              <a:t>Excel interface</a:t>
            </a:r>
            <a:endParaRPr lang="en-US" altLang="fr-FR" sz="1800">
              <a:solidFill>
                <a:srgbClr val="00B050"/>
              </a:solidFill>
              <a:latin typeface="Calibri" pitchFamily="34" charset="0"/>
            </a:endParaRPr>
          </a:p>
        </p:txBody>
      </p:sp>
      <p:pic>
        <p:nvPicPr>
          <p:cNvPr id="931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69275" y="3132138"/>
            <a:ext cx="77946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200" name="TextBox 28"/>
          <p:cNvSpPr txBox="1">
            <a:spLocks noChangeArrowheads="1"/>
          </p:cNvSpPr>
          <p:nvPr/>
        </p:nvSpPr>
        <p:spPr bwMode="auto">
          <a:xfrm>
            <a:off x="5749925" y="2443163"/>
            <a:ext cx="2478088" cy="1484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8740" tIns="49370" rIns="98740" bIns="49370">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en-US" altLang="fr-FR" sz="1800" dirty="0">
                <a:latin typeface="Calibri" pitchFamily="34" charset="0"/>
              </a:rPr>
              <a:t>Corporate controllers</a:t>
            </a:r>
          </a:p>
          <a:p>
            <a:pPr algn="ctr" eaLnBrk="1" hangingPunct="1">
              <a:spcBef>
                <a:spcPct val="0"/>
              </a:spcBef>
            </a:pPr>
            <a:r>
              <a:rPr lang="en-US" altLang="fr-FR" sz="1800" dirty="0">
                <a:latin typeface="Calibri" pitchFamily="34" charset="0"/>
              </a:rPr>
              <a:t>Country controllers</a:t>
            </a:r>
          </a:p>
          <a:p>
            <a:pPr algn="ctr" eaLnBrk="1" hangingPunct="1">
              <a:spcBef>
                <a:spcPct val="0"/>
              </a:spcBef>
            </a:pPr>
            <a:r>
              <a:rPr lang="en-US" altLang="fr-FR" sz="1800" dirty="0">
                <a:latin typeface="Calibri" pitchFamily="34" charset="0"/>
              </a:rPr>
              <a:t>Local management</a:t>
            </a:r>
          </a:p>
          <a:p>
            <a:pPr algn="ctr" eaLnBrk="1" hangingPunct="1">
              <a:spcBef>
                <a:spcPct val="0"/>
              </a:spcBef>
            </a:pPr>
            <a:r>
              <a:rPr lang="en-US" altLang="fr-FR" sz="1800" dirty="0">
                <a:latin typeface="Calibri" pitchFamily="34" charset="0"/>
              </a:rPr>
              <a:t>Entity management</a:t>
            </a:r>
          </a:p>
          <a:p>
            <a:pPr algn="ctr" eaLnBrk="1" hangingPunct="1">
              <a:spcBef>
                <a:spcPct val="0"/>
              </a:spcBef>
            </a:pPr>
            <a:endParaRPr lang="en-US" altLang="fr-FR" sz="1800" dirty="0">
              <a:latin typeface="Calibri" pitchFamily="34" charset="0"/>
            </a:endParaRPr>
          </a:p>
        </p:txBody>
      </p:sp>
      <p:pic>
        <p:nvPicPr>
          <p:cNvPr id="27" name="Picture 10" descr="ombre_perso"/>
          <p:cNvPicPr>
            <a:picLocks noChangeAspect="1" noChangeArrowheads="1"/>
          </p:cNvPicPr>
          <p:nvPr/>
        </p:nvPicPr>
        <p:blipFill>
          <a:blip r:embed="rId3" cstate="print">
            <a:duotone>
              <a:schemeClr val="accent4">
                <a:shade val="45000"/>
                <a:satMod val="135000"/>
              </a:schemeClr>
              <a:prstClr val="white"/>
            </a:duotone>
          </a:blip>
          <a:srcRect/>
          <a:stretch>
            <a:fillRect/>
          </a:stretch>
        </p:blipFill>
        <p:spPr bwMode="auto">
          <a:xfrm>
            <a:off x="6586670" y="4139424"/>
            <a:ext cx="751461" cy="690742"/>
          </a:xfrm>
          <a:prstGeom prst="rect">
            <a:avLst/>
          </a:prstGeom>
          <a:noFill/>
        </p:spPr>
      </p:pic>
      <p:sp>
        <p:nvSpPr>
          <p:cNvPr id="33" name="Accolade fermante 19"/>
          <p:cNvSpPr/>
          <p:nvPr/>
        </p:nvSpPr>
        <p:spPr bwMode="auto">
          <a:xfrm>
            <a:off x="5542095" y="737221"/>
            <a:ext cx="442780" cy="5475172"/>
          </a:xfrm>
          <a:prstGeom prst="rightBrace">
            <a:avLst>
              <a:gd name="adj1" fmla="val 0"/>
              <a:gd name="adj2" fmla="val 46501"/>
            </a:avLst>
          </a:prstGeom>
          <a:ln>
            <a:solidFill>
              <a:srgbClr val="FF0000"/>
            </a:solidFill>
            <a:headEnd type="none" w="med" len="med"/>
            <a:tailEnd type="none" w="med" len="med"/>
          </a:ln>
        </p:spPr>
        <p:style>
          <a:lnRef idx="2">
            <a:schemeClr val="accent2"/>
          </a:lnRef>
          <a:fillRef idx="0">
            <a:schemeClr val="accent2"/>
          </a:fillRef>
          <a:effectRef idx="1">
            <a:schemeClr val="accent2"/>
          </a:effectRef>
          <a:fontRef idx="minor">
            <a:schemeClr val="tx1"/>
          </a:fontRef>
        </p:style>
        <p:txBody>
          <a:bodyPr/>
          <a:lstStyle/>
          <a:p>
            <a:pPr>
              <a:defRPr/>
            </a:pPr>
            <a:endParaRPr lang="en-US"/>
          </a:p>
        </p:txBody>
      </p:sp>
      <p:sp>
        <p:nvSpPr>
          <p:cNvPr id="9320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4CFAE7A3-0B53-4054-942F-528370821854}" type="slidenum">
              <a:rPr lang="en-US" altLang="fr-FR" sz="900" b="0">
                <a:solidFill>
                  <a:schemeClr val="bg1"/>
                </a:solidFill>
              </a:rPr>
              <a:pPr algn="r" eaLnBrk="1" hangingPunct="1">
                <a:spcBef>
                  <a:spcPct val="0"/>
                </a:spcBef>
              </a:pPr>
              <a:t>50</a:t>
            </a:fld>
            <a:r>
              <a:rPr lang="en-US" altLang="fr-FR" sz="900" b="0">
                <a:solidFill>
                  <a:schemeClr val="bg1"/>
                </a:solidFill>
              </a:rPr>
              <a:t> •</a:t>
            </a:r>
          </a:p>
        </p:txBody>
      </p:sp>
      <p:sp>
        <p:nvSpPr>
          <p:cNvPr id="9320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Titre 1"/>
          <p:cNvSpPr>
            <a:spLocks noGrp="1"/>
          </p:cNvSpPr>
          <p:nvPr>
            <p:ph type="title" idx="4294967295"/>
          </p:nvPr>
        </p:nvSpPr>
        <p:spPr>
          <a:xfrm>
            <a:off x="682624" y="160338"/>
            <a:ext cx="8061325" cy="806450"/>
          </a:xfrm>
        </p:spPr>
        <p:txBody>
          <a:bodyPr/>
          <a:lstStyle/>
          <a:p>
            <a:pPr eaLnBrk="1" hangingPunct="1"/>
            <a:r>
              <a:rPr lang="en-US" altLang="fr-FR" sz="2400" dirty="0"/>
              <a:t>A report library by topic (2/2)</a:t>
            </a:r>
          </a:p>
        </p:txBody>
      </p:sp>
      <p:sp>
        <p:nvSpPr>
          <p:cNvPr id="93187" name="Espace réservé du numéro de diapositive 4"/>
          <p:cNvSpPr txBox="1">
            <a:spLocks noGrp="1"/>
          </p:cNvSpPr>
          <p:nvPr/>
        </p:nvSpPr>
        <p:spPr bwMode="white">
          <a:xfrm>
            <a:off x="1646238" y="4164013"/>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1977FBDA-2076-4FB4-8FCD-BDD9C7221122}" type="slidenum">
              <a:rPr lang="fr-FR" altLang="fr-FR" sz="900" b="0">
                <a:solidFill>
                  <a:schemeClr val="bg1"/>
                </a:solidFill>
              </a:rPr>
              <a:pPr algn="r" eaLnBrk="1" hangingPunct="1">
                <a:spcBef>
                  <a:spcPct val="0"/>
                </a:spcBef>
              </a:pPr>
              <a:t>51</a:t>
            </a:fld>
            <a:r>
              <a:rPr lang="fr-FR" altLang="fr-FR" sz="900" b="0">
                <a:solidFill>
                  <a:schemeClr val="bg1"/>
                </a:solidFill>
              </a:rPr>
              <a:t> •</a:t>
            </a:r>
          </a:p>
        </p:txBody>
      </p:sp>
      <p:sp>
        <p:nvSpPr>
          <p:cNvPr id="8" name="Rectangle à coins arrondis 7"/>
          <p:cNvSpPr/>
          <p:nvPr/>
        </p:nvSpPr>
        <p:spPr bwMode="auto">
          <a:xfrm>
            <a:off x="119063" y="737220"/>
            <a:ext cx="5362575" cy="5475173"/>
          </a:xfrm>
          <a:prstGeom prst="roundRect">
            <a:avLst>
              <a:gd name="adj" fmla="val 4249"/>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nchor="ctr"/>
          <a:lstStyle/>
          <a:p>
            <a:pPr marL="273050" indent="-273050" algn="l" eaLnBrk="0" hangingPunct="0">
              <a:spcBef>
                <a:spcPct val="10000"/>
              </a:spcBef>
              <a:buClr>
                <a:srgbClr val="00B050"/>
              </a:buClr>
              <a:buSzPct val="75000"/>
              <a:buFont typeface="Wingdings" pitchFamily="2" charset="2"/>
              <a:buChar char="ü"/>
              <a:defRPr/>
            </a:pPr>
            <a:endParaRPr lang="en-US" b="1" dirty="0">
              <a:solidFill>
                <a:srgbClr val="FF0000"/>
              </a:solidFill>
            </a:endParaRPr>
          </a:p>
          <a:p>
            <a:pPr marL="273050" indent="-273050" algn="l" eaLnBrk="0" hangingPunct="0">
              <a:spcBef>
                <a:spcPct val="10000"/>
              </a:spcBef>
              <a:buClr>
                <a:srgbClr val="00B050"/>
              </a:buClr>
              <a:buSzPct val="75000"/>
              <a:buFont typeface="Wingdings" pitchFamily="2" charset="2"/>
              <a:buChar char="ü"/>
              <a:defRPr/>
            </a:pPr>
            <a:endParaRPr lang="en-US" b="1" dirty="0">
              <a:solidFill>
                <a:srgbClr val="FF0000"/>
              </a:solidFill>
            </a:endParaRPr>
          </a:p>
          <a:p>
            <a:pPr marL="273050"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Forms</a:t>
            </a:r>
          </a:p>
          <a:p>
            <a:pPr marL="730250" lvl="1"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Management unit forms</a:t>
            </a:r>
          </a:p>
          <a:p>
            <a:pPr marL="1182688" lvl="3" indent="-144463" algn="l" eaLnBrk="0" hangingPunct="0">
              <a:spcBef>
                <a:spcPct val="10000"/>
              </a:spcBef>
              <a:buClr>
                <a:schemeClr val="bg1">
                  <a:lumMod val="50000"/>
                </a:schemeClr>
              </a:buClr>
              <a:buSzPct val="75000"/>
              <a:buFont typeface="Wingdings" pitchFamily="2" charset="2"/>
              <a:buChar char="§"/>
              <a:defRPr/>
            </a:pPr>
            <a:r>
              <a:rPr lang="en-US" sz="1600" dirty="0">
                <a:solidFill>
                  <a:schemeClr val="hlink"/>
                </a:solidFill>
              </a:rPr>
              <a:t>Creation and modification of management units</a:t>
            </a:r>
          </a:p>
          <a:p>
            <a:pPr marL="273050" indent="-273050" algn="l" eaLnBrk="0" hangingPunct="0">
              <a:spcBef>
                <a:spcPct val="10000"/>
              </a:spcBef>
              <a:buClr>
                <a:srgbClr val="00B050"/>
              </a:buClr>
              <a:buSzPct val="75000"/>
              <a:buFont typeface="Wingdings" pitchFamily="2" charset="2"/>
              <a:buChar char="ü"/>
              <a:defRPr/>
            </a:pPr>
            <a:endParaRPr lang="en-US" b="1" dirty="0">
              <a:solidFill>
                <a:srgbClr val="FF0000"/>
              </a:solidFill>
            </a:endParaRPr>
          </a:p>
          <a:p>
            <a:pPr marL="273050"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PMM reports</a:t>
            </a:r>
          </a:p>
          <a:p>
            <a:pPr marL="730250" lvl="1"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Gross Margin variance, cumulated effects DMEFO</a:t>
            </a:r>
          </a:p>
          <a:p>
            <a:pPr marL="730250" lvl="1"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Presentation template</a:t>
            </a:r>
          </a:p>
          <a:p>
            <a:pPr marL="730250" lvl="1" indent="-273050" algn="l" eaLnBrk="0" hangingPunct="0">
              <a:spcBef>
                <a:spcPct val="10000"/>
              </a:spcBef>
              <a:buClr>
                <a:srgbClr val="00B050"/>
              </a:buClr>
              <a:buSzPct val="75000"/>
              <a:buFont typeface="Wingdings" pitchFamily="2" charset="2"/>
              <a:buChar char="ü"/>
              <a:defRPr/>
            </a:pPr>
            <a:r>
              <a:rPr lang="en-US" sz="1600" b="1" dirty="0">
                <a:solidFill>
                  <a:srgbClr val="FF0000"/>
                </a:solidFill>
              </a:rPr>
              <a:t>EBIT by contract</a:t>
            </a:r>
          </a:p>
          <a:p>
            <a:pPr marL="730250" lvl="1" indent="-273050" algn="l" eaLnBrk="0" hangingPunct="0">
              <a:spcBef>
                <a:spcPct val="10000"/>
              </a:spcBef>
              <a:buClr>
                <a:srgbClr val="00B050"/>
              </a:buClr>
              <a:buSzPct val="75000"/>
              <a:buFont typeface="Wingdings" pitchFamily="2" charset="2"/>
              <a:buChar char="ü"/>
              <a:defRPr/>
            </a:pPr>
            <a:endParaRPr lang="en-US" b="1" dirty="0">
              <a:solidFill>
                <a:srgbClr val="FF0000"/>
              </a:solidFill>
            </a:endParaRPr>
          </a:p>
          <a:p>
            <a:pPr marL="730250" lvl="1" indent="-273050" algn="l" eaLnBrk="0" hangingPunct="0">
              <a:spcBef>
                <a:spcPct val="10000"/>
              </a:spcBef>
              <a:buClr>
                <a:srgbClr val="00B050"/>
              </a:buClr>
              <a:buSzPct val="75000"/>
              <a:buFont typeface="Wingdings" pitchFamily="2" charset="2"/>
              <a:buChar char="ü"/>
              <a:defRPr/>
            </a:pPr>
            <a:endParaRPr lang="en-US" b="1" dirty="0">
              <a:solidFill>
                <a:srgbClr val="FF0000"/>
              </a:solidFill>
            </a:endParaRPr>
          </a:p>
          <a:p>
            <a:pPr marL="730250" lvl="1" indent="-273050" algn="l" eaLnBrk="0" hangingPunct="0">
              <a:spcBef>
                <a:spcPct val="10000"/>
              </a:spcBef>
              <a:buClr>
                <a:srgbClr val="00B050"/>
              </a:buClr>
              <a:buSzPct val="75000"/>
              <a:buFont typeface="Wingdings" pitchFamily="2" charset="2"/>
              <a:buChar char="ü"/>
              <a:defRPr/>
            </a:pPr>
            <a:endParaRPr lang="en-US" b="1" dirty="0">
              <a:solidFill>
                <a:srgbClr val="FF0000"/>
              </a:solidFill>
            </a:endParaRPr>
          </a:p>
        </p:txBody>
      </p:sp>
      <p:sp>
        <p:nvSpPr>
          <p:cNvPr id="12" name="Oval 12"/>
          <p:cNvSpPr>
            <a:spLocks noChangeArrowheads="1"/>
          </p:cNvSpPr>
          <p:nvPr/>
        </p:nvSpPr>
        <p:spPr bwMode="gray">
          <a:xfrm>
            <a:off x="172475" y="2021192"/>
            <a:ext cx="252000" cy="252000"/>
          </a:xfrm>
          <a:prstGeom prst="ellipse">
            <a:avLst/>
          </a:prstGeom>
          <a:solidFill>
            <a:srgbClr val="FF0000"/>
          </a:solidFill>
          <a:ln>
            <a:headEnd/>
            <a:tailEnd/>
          </a:ln>
        </p:spPr>
        <p:style>
          <a:lnRef idx="0">
            <a:schemeClr val="accent4"/>
          </a:lnRef>
          <a:fillRef idx="3">
            <a:schemeClr val="accent4"/>
          </a:fillRef>
          <a:effectRef idx="3">
            <a:schemeClr val="accent4"/>
          </a:effectRef>
          <a:fontRef idx="minor">
            <a:schemeClr val="lt1"/>
          </a:fontRef>
        </p:style>
        <p:txBody>
          <a:bodyPr wrap="none" lIns="0" tIns="0" rIns="0" bIns="0" anchor="ctr"/>
          <a:lstStyle/>
          <a:p>
            <a:pPr algn="ctr">
              <a:defRPr/>
            </a:pPr>
            <a:r>
              <a:rPr lang="fr-FR" altLang="ko-KR" b="1" dirty="0">
                <a:solidFill>
                  <a:schemeClr val="bg1"/>
                </a:solidFill>
              </a:rPr>
              <a:t>3</a:t>
            </a:r>
          </a:p>
        </p:txBody>
      </p:sp>
      <p:sp>
        <p:nvSpPr>
          <p:cNvPr id="93198" name="TextBox 28"/>
          <p:cNvSpPr txBox="1">
            <a:spLocks noChangeArrowheads="1"/>
          </p:cNvSpPr>
          <p:nvPr/>
        </p:nvSpPr>
        <p:spPr bwMode="auto">
          <a:xfrm>
            <a:off x="7994650" y="2517775"/>
            <a:ext cx="127793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800">
                <a:solidFill>
                  <a:srgbClr val="00B050"/>
                </a:solidFill>
                <a:latin typeface="Calibri" pitchFamily="34" charset="0"/>
              </a:rPr>
              <a:t>Excel interface</a:t>
            </a:r>
            <a:endParaRPr lang="en-US" altLang="fr-FR" sz="1800">
              <a:solidFill>
                <a:srgbClr val="00B050"/>
              </a:solidFill>
              <a:latin typeface="Calibri" pitchFamily="34" charset="0"/>
            </a:endParaRPr>
          </a:p>
        </p:txBody>
      </p:sp>
      <p:pic>
        <p:nvPicPr>
          <p:cNvPr id="931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69275" y="3132138"/>
            <a:ext cx="77946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200" name="TextBox 28"/>
          <p:cNvSpPr txBox="1">
            <a:spLocks noChangeArrowheads="1"/>
          </p:cNvSpPr>
          <p:nvPr/>
        </p:nvSpPr>
        <p:spPr bwMode="auto">
          <a:xfrm>
            <a:off x="5749925" y="2443163"/>
            <a:ext cx="2478088" cy="1761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8740" tIns="49370" rIns="98740" bIns="49370">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en-US" altLang="fr-FR" sz="1800" dirty="0">
                <a:latin typeface="Calibri" pitchFamily="34" charset="0"/>
              </a:rPr>
              <a:t>Corporate controllers</a:t>
            </a:r>
          </a:p>
          <a:p>
            <a:pPr algn="ctr" eaLnBrk="1" hangingPunct="1">
              <a:spcBef>
                <a:spcPct val="0"/>
              </a:spcBef>
            </a:pPr>
            <a:r>
              <a:rPr lang="en-US" altLang="fr-FR" sz="1800" dirty="0">
                <a:latin typeface="Calibri" pitchFamily="34" charset="0"/>
              </a:rPr>
              <a:t>Country controllers</a:t>
            </a:r>
          </a:p>
          <a:p>
            <a:pPr algn="ctr" eaLnBrk="1" hangingPunct="1">
              <a:spcBef>
                <a:spcPct val="0"/>
              </a:spcBef>
            </a:pPr>
            <a:r>
              <a:rPr lang="en-US" altLang="fr-FR" sz="1800" dirty="0">
                <a:latin typeface="Calibri" pitchFamily="34" charset="0"/>
              </a:rPr>
              <a:t>Performance analysts</a:t>
            </a:r>
          </a:p>
          <a:p>
            <a:pPr algn="ctr" eaLnBrk="1" hangingPunct="1">
              <a:spcBef>
                <a:spcPct val="0"/>
              </a:spcBef>
            </a:pPr>
            <a:r>
              <a:rPr lang="en-US" altLang="fr-FR" sz="1800" dirty="0">
                <a:latin typeface="Calibri" pitchFamily="34" charset="0"/>
              </a:rPr>
              <a:t>Local management</a:t>
            </a:r>
          </a:p>
          <a:p>
            <a:pPr algn="ctr" eaLnBrk="1" hangingPunct="1">
              <a:spcBef>
                <a:spcPct val="0"/>
              </a:spcBef>
            </a:pPr>
            <a:r>
              <a:rPr lang="en-US" altLang="fr-FR" sz="1800" dirty="0">
                <a:latin typeface="Calibri" pitchFamily="34" charset="0"/>
              </a:rPr>
              <a:t>Entity management</a:t>
            </a:r>
          </a:p>
          <a:p>
            <a:pPr algn="ctr" eaLnBrk="1" hangingPunct="1">
              <a:spcBef>
                <a:spcPct val="0"/>
              </a:spcBef>
            </a:pPr>
            <a:endParaRPr lang="en-US" altLang="fr-FR" sz="1800" dirty="0">
              <a:latin typeface="Calibri" pitchFamily="34" charset="0"/>
            </a:endParaRPr>
          </a:p>
        </p:txBody>
      </p:sp>
      <p:pic>
        <p:nvPicPr>
          <p:cNvPr id="27" name="Picture 10" descr="ombre_perso"/>
          <p:cNvPicPr>
            <a:picLocks noChangeAspect="1" noChangeArrowheads="1"/>
          </p:cNvPicPr>
          <p:nvPr/>
        </p:nvPicPr>
        <p:blipFill>
          <a:blip r:embed="rId3" cstate="print">
            <a:duotone>
              <a:schemeClr val="accent4">
                <a:shade val="45000"/>
                <a:satMod val="135000"/>
              </a:schemeClr>
              <a:prstClr val="white"/>
            </a:duotone>
          </a:blip>
          <a:srcRect/>
          <a:stretch>
            <a:fillRect/>
          </a:stretch>
        </p:blipFill>
        <p:spPr bwMode="auto">
          <a:xfrm>
            <a:off x="6586670" y="4189119"/>
            <a:ext cx="751461" cy="690742"/>
          </a:xfrm>
          <a:prstGeom prst="rect">
            <a:avLst/>
          </a:prstGeom>
          <a:noFill/>
        </p:spPr>
      </p:pic>
      <p:sp>
        <p:nvSpPr>
          <p:cNvPr id="33" name="Accolade fermante 19"/>
          <p:cNvSpPr/>
          <p:nvPr/>
        </p:nvSpPr>
        <p:spPr bwMode="auto">
          <a:xfrm>
            <a:off x="5542095" y="737221"/>
            <a:ext cx="442780" cy="5475172"/>
          </a:xfrm>
          <a:prstGeom prst="rightBrace">
            <a:avLst>
              <a:gd name="adj1" fmla="val 0"/>
              <a:gd name="adj2" fmla="val 46501"/>
            </a:avLst>
          </a:prstGeom>
          <a:ln>
            <a:solidFill>
              <a:srgbClr val="FF0000"/>
            </a:solidFill>
            <a:headEnd type="none" w="med" len="med"/>
            <a:tailEnd type="none" w="med" len="med"/>
          </a:ln>
        </p:spPr>
        <p:style>
          <a:lnRef idx="2">
            <a:schemeClr val="accent2"/>
          </a:lnRef>
          <a:fillRef idx="0">
            <a:schemeClr val="accent2"/>
          </a:fillRef>
          <a:effectRef idx="1">
            <a:schemeClr val="accent2"/>
          </a:effectRef>
          <a:fontRef idx="minor">
            <a:schemeClr val="tx1"/>
          </a:fontRef>
        </p:style>
        <p:txBody>
          <a:bodyPr/>
          <a:lstStyle/>
          <a:p>
            <a:pPr>
              <a:defRPr/>
            </a:pPr>
            <a:endParaRPr lang="en-US"/>
          </a:p>
        </p:txBody>
      </p:sp>
      <p:sp>
        <p:nvSpPr>
          <p:cNvPr id="9320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4CFAE7A3-0B53-4054-942F-528370821854}" type="slidenum">
              <a:rPr lang="en-US" altLang="fr-FR" sz="900" b="0">
                <a:solidFill>
                  <a:schemeClr val="bg1"/>
                </a:solidFill>
              </a:rPr>
              <a:pPr algn="r" eaLnBrk="1" hangingPunct="1">
                <a:spcBef>
                  <a:spcPct val="0"/>
                </a:spcBef>
              </a:pPr>
              <a:t>51</a:t>
            </a:fld>
            <a:r>
              <a:rPr lang="en-US" altLang="fr-FR" sz="900" b="0">
                <a:solidFill>
                  <a:schemeClr val="bg1"/>
                </a:solidFill>
              </a:rPr>
              <a:t> •</a:t>
            </a:r>
          </a:p>
        </p:txBody>
      </p:sp>
      <p:sp>
        <p:nvSpPr>
          <p:cNvPr id="9320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5" name="Oval 12">
            <a:extLst>
              <a:ext uri="{FF2B5EF4-FFF2-40B4-BE49-F238E27FC236}">
                <a16:creationId xmlns:a16="http://schemas.microsoft.com/office/drawing/2014/main" id="{9AA53A5D-6F83-43F5-A81C-DC45FC329B39}"/>
              </a:ext>
            </a:extLst>
          </p:cNvPr>
          <p:cNvSpPr>
            <a:spLocks noChangeArrowheads="1"/>
          </p:cNvSpPr>
          <p:nvPr/>
        </p:nvSpPr>
        <p:spPr bwMode="gray">
          <a:xfrm>
            <a:off x="175790" y="3366286"/>
            <a:ext cx="252000" cy="252000"/>
          </a:xfrm>
          <a:prstGeom prst="ellipse">
            <a:avLst/>
          </a:prstGeom>
          <a:solidFill>
            <a:srgbClr val="FF0000"/>
          </a:solidFill>
          <a:ln>
            <a:headEnd/>
            <a:tailEnd/>
          </a:ln>
        </p:spPr>
        <p:style>
          <a:lnRef idx="0">
            <a:schemeClr val="accent4"/>
          </a:lnRef>
          <a:fillRef idx="3">
            <a:schemeClr val="accent4"/>
          </a:fillRef>
          <a:effectRef idx="3">
            <a:schemeClr val="accent4"/>
          </a:effectRef>
          <a:fontRef idx="minor">
            <a:schemeClr val="lt1"/>
          </a:fontRef>
        </p:style>
        <p:txBody>
          <a:bodyPr wrap="none" lIns="0" tIns="0" rIns="0" bIns="0" anchor="ctr"/>
          <a:lstStyle/>
          <a:p>
            <a:pPr algn="ctr">
              <a:defRPr/>
            </a:pPr>
            <a:r>
              <a:rPr lang="fr-FR" altLang="ko-KR" b="1" dirty="0">
                <a:solidFill>
                  <a:schemeClr val="bg1"/>
                </a:solidFill>
              </a:rPr>
              <a:t>4</a:t>
            </a:r>
          </a:p>
        </p:txBody>
      </p:sp>
    </p:spTree>
    <p:extLst>
      <p:ext uri="{BB962C8B-B14F-4D97-AF65-F5344CB8AC3E}">
        <p14:creationId xmlns:p14="http://schemas.microsoft.com/office/powerpoint/2010/main" val="27565869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BC9E3A33-869D-4034-8587-A8DEA0A1F517}" type="slidenum">
              <a:rPr lang="en-US" altLang="fr-FR" sz="900" b="0">
                <a:solidFill>
                  <a:schemeClr val="bg1"/>
                </a:solidFill>
              </a:rPr>
              <a:pPr algn="r" eaLnBrk="1" hangingPunct="1">
                <a:spcBef>
                  <a:spcPct val="0"/>
                </a:spcBef>
              </a:pPr>
              <a:t>52</a:t>
            </a:fld>
            <a:r>
              <a:rPr lang="en-US" altLang="fr-FR" sz="900" b="0">
                <a:solidFill>
                  <a:schemeClr val="bg1"/>
                </a:solidFill>
              </a:rPr>
              <a:t> •</a:t>
            </a:r>
          </a:p>
        </p:txBody>
      </p:sp>
      <p:sp>
        <p:nvSpPr>
          <p:cNvPr id="9830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21" name="Titre 1"/>
          <p:cNvSpPr txBox="1">
            <a:spLocks/>
          </p:cNvSpPr>
          <p:nvPr/>
        </p:nvSpPr>
        <p:spPr>
          <a:xfrm>
            <a:off x="682625" y="211138"/>
            <a:ext cx="8386763" cy="806450"/>
          </a:xfrm>
          <a:prstGeom prst="rect">
            <a:avLst/>
          </a:prstGeom>
        </p:spPr>
        <p:txBody>
          <a:bodyPr/>
          <a:lst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a:lstStyle>
          <a:p>
            <a:r>
              <a:rPr lang="en-GB" altLang="fr-FR" sz="2400" kern="0"/>
              <a:t>Static / Dynamic reports to drive better decision-making</a:t>
            </a:r>
            <a:endParaRPr lang="en-GB" altLang="fr-FR" sz="2400" kern="0" dirty="0"/>
          </a:p>
        </p:txBody>
      </p:sp>
      <p:sp>
        <p:nvSpPr>
          <p:cNvPr id="22" name="Espace réservé du contenu 2"/>
          <p:cNvSpPr txBox="1">
            <a:spLocks/>
          </p:cNvSpPr>
          <p:nvPr/>
        </p:nvSpPr>
        <p:spPr>
          <a:xfrm>
            <a:off x="661988" y="998538"/>
            <a:ext cx="7837487" cy="5292725"/>
          </a:xfrm>
          <a:prstGeom prst="rect">
            <a:avLst/>
          </a:prstGeom>
        </p:spPr>
        <p:txBody>
          <a:bodyPr/>
          <a:lst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0" indent="0">
              <a:defRPr/>
            </a:pPr>
            <a:r>
              <a:rPr lang="en-US" sz="2000" kern="0"/>
              <a:t>IBM Cognos TM1 delivers real-time analytics feedback  </a:t>
            </a:r>
          </a:p>
          <a:p>
            <a:pPr marL="0" indent="0">
              <a:defRPr/>
            </a:pPr>
            <a:endParaRPr lang="en-US" sz="2800" b="0" kern="0"/>
          </a:p>
          <a:p>
            <a:pPr marL="576263" lvl="1" indent="-285750">
              <a:buFont typeface="Arial" pitchFamily="34" charset="0"/>
              <a:buChar char="•"/>
              <a:defRPr/>
            </a:pPr>
            <a:r>
              <a:rPr lang="en-US" sz="1600" b="1" kern="0">
                <a:solidFill>
                  <a:srgbClr val="FF0000"/>
                </a:solidFill>
              </a:rPr>
              <a:t>Static Report </a:t>
            </a:r>
          </a:p>
          <a:p>
            <a:pPr marL="866775" lvl="2" indent="-285750">
              <a:buFont typeface="Arial" pitchFamily="34" charset="0"/>
              <a:buChar char="•"/>
              <a:defRPr/>
            </a:pPr>
            <a:r>
              <a:rPr lang="en-US" sz="1400" kern="0"/>
              <a:t>Ability to select the scope of data analyzed (Context)</a:t>
            </a:r>
          </a:p>
          <a:p>
            <a:pPr marL="866775" lvl="2" indent="-285750">
              <a:buFont typeface="Arial" pitchFamily="34" charset="0"/>
              <a:buChar char="•"/>
              <a:defRPr/>
            </a:pPr>
            <a:r>
              <a:rPr lang="en-US" sz="1400" kern="0"/>
              <a:t>Data importation process via Action buttons (if needed)</a:t>
            </a:r>
          </a:p>
          <a:p>
            <a:pPr marL="866775" lvl="2" indent="-285750">
              <a:buFont typeface="Arial" pitchFamily="34" charset="0"/>
              <a:buChar char="•"/>
              <a:defRPr/>
            </a:pPr>
            <a:r>
              <a:rPr lang="en-US" sz="1400" kern="0"/>
              <a:t>Intuitive Excel-based Formatting</a:t>
            </a:r>
          </a:p>
          <a:p>
            <a:pPr marL="866775" lvl="2" indent="-285750">
              <a:buFont typeface="Arial" pitchFamily="34" charset="0"/>
              <a:buChar char="•"/>
              <a:defRPr/>
            </a:pPr>
            <a:r>
              <a:rPr lang="en-US" sz="1400" kern="0"/>
              <a:t>Ability to customize Corporate Reports with local needs</a:t>
            </a:r>
          </a:p>
          <a:p>
            <a:pPr marL="471488" lvl="1" indent="-180975">
              <a:defRPr/>
            </a:pPr>
            <a:endParaRPr lang="en-US" sz="1600" kern="0"/>
          </a:p>
          <a:p>
            <a:pPr marL="576263" lvl="1" indent="-285750">
              <a:buFont typeface="Arial" pitchFamily="34" charset="0"/>
              <a:buChar char="•"/>
              <a:defRPr/>
            </a:pPr>
            <a:r>
              <a:rPr lang="en-US" sz="1600" b="1" kern="0">
                <a:solidFill>
                  <a:srgbClr val="FF0000"/>
                </a:solidFill>
              </a:rPr>
              <a:t>Dynamic Report</a:t>
            </a:r>
          </a:p>
          <a:p>
            <a:pPr marL="866775" lvl="2" indent="-285750">
              <a:buFont typeface="Arial" pitchFamily="34" charset="0"/>
              <a:buChar char="•"/>
              <a:defRPr/>
            </a:pPr>
            <a:r>
              <a:rPr lang="en-US" sz="1400" kern="0"/>
              <a:t>All functionalities of Static report </a:t>
            </a:r>
          </a:p>
          <a:p>
            <a:pPr marL="866775" lvl="2" indent="-285750">
              <a:buFont typeface="Arial" pitchFamily="34" charset="0"/>
              <a:buChar char="•"/>
              <a:defRPr/>
            </a:pPr>
            <a:r>
              <a:rPr lang="en-US" sz="1400" kern="0"/>
              <a:t>Capability to drill-down / drill-up rows  </a:t>
            </a:r>
            <a:r>
              <a:rPr lang="en-US" sz="1400" kern="0">
                <a:sym typeface="Wingdings" pitchFamily="2" charset="2"/>
              </a:rPr>
              <a:t> Data Consolidation</a:t>
            </a:r>
          </a:p>
          <a:p>
            <a:pPr marL="866775" lvl="2" indent="-285750">
              <a:buFont typeface="Arial" pitchFamily="34" charset="0"/>
              <a:buChar char="•"/>
              <a:defRPr/>
            </a:pPr>
            <a:r>
              <a:rPr lang="en-US" sz="1400" kern="0">
                <a:sym typeface="Wingdings" pitchFamily="2" charset="2"/>
              </a:rPr>
              <a:t>Capability to deliver Top Count types reports</a:t>
            </a:r>
          </a:p>
          <a:p>
            <a:pPr marL="725488" lvl="2" indent="-144463">
              <a:defRPr/>
            </a:pPr>
            <a:endParaRPr lang="en-US" sz="1600" kern="0">
              <a:sym typeface="Wingdings" pitchFamily="2" charset="2"/>
            </a:endParaRPr>
          </a:p>
          <a:p>
            <a:pPr marL="576263" lvl="1" indent="-285750">
              <a:buFont typeface="Arial" pitchFamily="34" charset="0"/>
              <a:buChar char="•"/>
              <a:defRPr/>
            </a:pPr>
            <a:r>
              <a:rPr lang="en-US" sz="1600" b="1" kern="0">
                <a:solidFill>
                  <a:srgbClr val="FF0000"/>
                </a:solidFill>
              </a:rPr>
              <a:t>Multi-dimensional Analysis</a:t>
            </a:r>
          </a:p>
          <a:p>
            <a:pPr marL="866775" lvl="2" indent="-285750">
              <a:buFont typeface="Arial" pitchFamily="34" charset="0"/>
              <a:buChar char="•"/>
              <a:defRPr/>
            </a:pPr>
            <a:r>
              <a:rPr lang="en-US" sz="1400" kern="0"/>
              <a:t>Dynamic navigation into datas</a:t>
            </a:r>
          </a:p>
          <a:p>
            <a:pPr marL="866775" lvl="2" indent="-285750">
              <a:buFont typeface="Arial" pitchFamily="34" charset="0"/>
              <a:buChar char="•"/>
              <a:defRPr/>
            </a:pPr>
            <a:r>
              <a:rPr lang="en-US" sz="1400" kern="0"/>
              <a:t>Ability to perform ad-hoc queries</a:t>
            </a:r>
          </a:p>
          <a:p>
            <a:pPr marL="866775" lvl="2" indent="-285750">
              <a:buFont typeface="Arial" pitchFamily="34" charset="0"/>
              <a:buChar char="•"/>
              <a:defRPr/>
            </a:pPr>
            <a:r>
              <a:rPr lang="en-US" sz="1400" kern="0"/>
              <a:t>Ability to produce new reports</a:t>
            </a:r>
            <a:endParaRPr lang="en-US" sz="1400" kern="0" dirty="0"/>
          </a:p>
        </p:txBody>
      </p:sp>
      <p:pic>
        <p:nvPicPr>
          <p:cNvPr id="23"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1850" y="2252663"/>
            <a:ext cx="3035300" cy="290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7147966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BC9E3A33-869D-4034-8587-A8DEA0A1F517}" type="slidenum">
              <a:rPr lang="en-US" altLang="fr-FR" sz="900" b="0">
                <a:solidFill>
                  <a:schemeClr val="bg1"/>
                </a:solidFill>
              </a:rPr>
              <a:pPr algn="r" eaLnBrk="1" hangingPunct="1">
                <a:spcBef>
                  <a:spcPct val="0"/>
                </a:spcBef>
              </a:pPr>
              <a:t>53</a:t>
            </a:fld>
            <a:r>
              <a:rPr lang="en-US" altLang="fr-FR" sz="900" b="0">
                <a:solidFill>
                  <a:schemeClr val="bg1"/>
                </a:solidFill>
              </a:rPr>
              <a:t> •</a:t>
            </a:r>
          </a:p>
        </p:txBody>
      </p:sp>
      <p:sp>
        <p:nvSpPr>
          <p:cNvPr id="9830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7" name="Title 1"/>
          <p:cNvSpPr txBox="1">
            <a:spLocks/>
          </p:cNvSpPr>
          <p:nvPr/>
        </p:nvSpPr>
        <p:spPr>
          <a:xfrm>
            <a:off x="682625" y="211138"/>
            <a:ext cx="7839075" cy="806450"/>
          </a:xfrm>
          <a:prstGeom prst="rect">
            <a:avLst/>
          </a:prstGeom>
        </p:spPr>
        <p:txBody>
          <a:bodyPr/>
          <a:lst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a:lstStyle>
          <a:p>
            <a:r>
              <a:rPr lang="en-US" altLang="fr-FR" sz="2400" kern="0"/>
              <a:t>Context selection rules</a:t>
            </a:r>
          </a:p>
        </p:txBody>
      </p:sp>
      <p:sp>
        <p:nvSpPr>
          <p:cNvPr id="8" name="Content Placeholder 2"/>
          <p:cNvSpPr txBox="1">
            <a:spLocks/>
          </p:cNvSpPr>
          <p:nvPr/>
        </p:nvSpPr>
        <p:spPr>
          <a:xfrm>
            <a:off x="668338" y="955675"/>
            <a:ext cx="8262937" cy="4725988"/>
          </a:xfrm>
          <a:prstGeom prst="rect">
            <a:avLst/>
          </a:prstGeom>
        </p:spPr>
        <p:txBody>
          <a:bodyPr/>
          <a:lst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0" indent="0"/>
            <a:r>
              <a:rPr lang="en-GB" altLang="fr-FR" sz="1800" kern="0" dirty="0"/>
              <a:t>Two dimensions in Tango Core Model leading to 2 different views</a:t>
            </a:r>
            <a:endParaRPr lang="en-GB" altLang="fr-FR" sz="1600" kern="0" dirty="0"/>
          </a:p>
          <a:p>
            <a:pPr marL="860425" lvl="1" indent="-290513"/>
            <a:r>
              <a:rPr lang="en-GB" altLang="fr-FR" sz="1600" kern="0" dirty="0"/>
              <a:t>Legal dimension for a Vector </a:t>
            </a:r>
            <a:r>
              <a:rPr lang="en-US" altLang="fr-FR" sz="1600" kern="0" dirty="0" err="1"/>
              <a:t>reconciliated</a:t>
            </a:r>
            <a:r>
              <a:rPr lang="en-US" altLang="fr-FR" sz="1600" kern="0" dirty="0"/>
              <a:t> view</a:t>
            </a:r>
          </a:p>
          <a:p>
            <a:pPr marL="860425" lvl="1" indent="-290513"/>
            <a:r>
              <a:rPr lang="en-US" altLang="fr-FR" sz="1600" kern="0" dirty="0"/>
              <a:t>Management dimension for a business oriented view (without Vector variances)</a:t>
            </a:r>
          </a:p>
          <a:p>
            <a:pPr marL="860425" lvl="1" indent="-290513"/>
            <a:endParaRPr lang="en-US" altLang="fr-FR" sz="1600" kern="0" dirty="0"/>
          </a:p>
          <a:p>
            <a:pPr marL="860425" lvl="1" indent="-290513"/>
            <a:endParaRPr lang="en-US" altLang="fr-FR" sz="1600" kern="0" dirty="0"/>
          </a:p>
          <a:p>
            <a:pPr marL="860425" lvl="1" indent="-290513"/>
            <a:endParaRPr lang="en-US" altLang="fr-FR" sz="1600" kern="0" dirty="0"/>
          </a:p>
          <a:p>
            <a:pPr marL="860425" lvl="1" indent="-290513"/>
            <a:endParaRPr lang="en-US" altLang="fr-FR" sz="1600" kern="0" dirty="0"/>
          </a:p>
          <a:p>
            <a:pPr marL="860425" lvl="1" indent="-290513"/>
            <a:endParaRPr lang="en-US" altLang="fr-FR" sz="1600" kern="0" dirty="0"/>
          </a:p>
          <a:p>
            <a:pPr marL="0" indent="0"/>
            <a:r>
              <a:rPr lang="fr-FR" altLang="fr-FR" sz="1800" kern="0" dirty="0" err="1"/>
              <a:t>Regarding</a:t>
            </a:r>
            <a:r>
              <a:rPr lang="fr-FR" altLang="fr-FR" sz="1800" kern="0" dirty="0"/>
              <a:t> GAAP, </a:t>
            </a:r>
            <a:r>
              <a:rPr lang="fr-FR" altLang="fr-FR" sz="1800" kern="0" dirty="0" err="1"/>
              <a:t>Integration</a:t>
            </a:r>
            <a:r>
              <a:rPr lang="fr-FR" altLang="fr-FR" sz="1800" kern="0" dirty="0"/>
              <a:t> rate and </a:t>
            </a:r>
            <a:r>
              <a:rPr lang="fr-FR" altLang="fr-FR" sz="1800" kern="0" dirty="0" err="1"/>
              <a:t>Currency</a:t>
            </a:r>
            <a:r>
              <a:rPr lang="fr-FR" altLang="fr-FR" sz="1800" kern="0" dirty="0"/>
              <a:t> dimensions, the </a:t>
            </a:r>
            <a:r>
              <a:rPr lang="fr-FR" altLang="fr-FR" sz="1800" kern="0" dirty="0" err="1"/>
              <a:t>only</a:t>
            </a:r>
            <a:r>
              <a:rPr lang="fr-FR" altLang="fr-FR" sz="1800" kern="0" dirty="0"/>
              <a:t> relevant </a:t>
            </a:r>
            <a:r>
              <a:rPr lang="fr-FR" altLang="fr-FR" sz="1800" kern="0" dirty="0" err="1"/>
              <a:t>crossing</a:t>
            </a:r>
            <a:r>
              <a:rPr lang="fr-FR" altLang="fr-FR" sz="1800" kern="0" dirty="0"/>
              <a:t> in Tango are:</a:t>
            </a:r>
          </a:p>
        </p:txBody>
      </p:sp>
      <p:sp>
        <p:nvSpPr>
          <p:cNvPr id="9" name="Rounded Rectangle 4"/>
          <p:cNvSpPr/>
          <p:nvPr/>
        </p:nvSpPr>
        <p:spPr bwMode="auto">
          <a:xfrm>
            <a:off x="763588" y="2033588"/>
            <a:ext cx="7777162" cy="931862"/>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marL="519113" lvl="1" algn="l" eaLnBrk="0" hangingPunct="0">
              <a:spcBef>
                <a:spcPct val="10000"/>
              </a:spcBef>
              <a:buClr>
                <a:schemeClr val="accent2"/>
              </a:buClr>
              <a:buSzPct val="90000"/>
              <a:defRPr/>
            </a:pPr>
            <a:r>
              <a:rPr lang="en-US" sz="1600" b="1" dirty="0">
                <a:solidFill>
                  <a:schemeClr val="hlink"/>
                </a:solidFill>
              </a:rPr>
              <a:t>In order to have a Vector </a:t>
            </a:r>
            <a:r>
              <a:rPr lang="en-US" sz="1600" b="1" dirty="0" err="1">
                <a:solidFill>
                  <a:schemeClr val="hlink"/>
                </a:solidFill>
              </a:rPr>
              <a:t>reconciliated</a:t>
            </a:r>
            <a:r>
              <a:rPr lang="en-US" sz="1600" b="1" dirty="0">
                <a:solidFill>
                  <a:schemeClr val="hlink"/>
                </a:solidFill>
              </a:rPr>
              <a:t> view in the reports, you have to select the highest level in the management organization dimension (</a:t>
            </a:r>
            <a:r>
              <a:rPr lang="en-US" sz="1600" b="1" dirty="0" err="1">
                <a:solidFill>
                  <a:schemeClr val="hlink"/>
                </a:solidFill>
              </a:rPr>
              <a:t>VTD_Corp</a:t>
            </a:r>
            <a:r>
              <a:rPr lang="en-US" sz="1600" b="1" dirty="0">
                <a:solidFill>
                  <a:schemeClr val="hlink"/>
                </a:solidFill>
              </a:rPr>
              <a:t>) and the adequate level in the legal dimension </a:t>
            </a:r>
          </a:p>
        </p:txBody>
      </p:sp>
      <p:pic>
        <p:nvPicPr>
          <p:cNvPr id="10" name="Picture 13"/>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81063" y="2298700"/>
            <a:ext cx="428625" cy="4286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graphicFrame>
        <p:nvGraphicFramePr>
          <p:cNvPr id="11" name="Group 142"/>
          <p:cNvGraphicFramePr>
            <a:graphicFrameLocks noGrp="1"/>
          </p:cNvGraphicFramePr>
          <p:nvPr>
            <p:extLst>
              <p:ext uri="{D42A27DB-BD31-4B8C-83A1-F6EECF244321}">
                <p14:modId xmlns:p14="http://schemas.microsoft.com/office/powerpoint/2010/main" val="1185243589"/>
              </p:ext>
            </p:extLst>
          </p:nvPr>
        </p:nvGraphicFramePr>
        <p:xfrm>
          <a:off x="492125" y="3848100"/>
          <a:ext cx="7983538" cy="2175350"/>
        </p:xfrm>
        <a:graphic>
          <a:graphicData uri="http://schemas.openxmlformats.org/drawingml/2006/table">
            <a:tbl>
              <a:tblPr/>
              <a:tblGrid>
                <a:gridCol w="2797317">
                  <a:extLst>
                    <a:ext uri="{9D8B030D-6E8A-4147-A177-3AD203B41FA5}">
                      <a16:colId xmlns:a16="http://schemas.microsoft.com/office/drawing/2014/main" val="20000"/>
                    </a:ext>
                  </a:extLst>
                </a:gridCol>
                <a:gridCol w="1405720">
                  <a:extLst>
                    <a:ext uri="{9D8B030D-6E8A-4147-A177-3AD203B41FA5}">
                      <a16:colId xmlns:a16="http://schemas.microsoft.com/office/drawing/2014/main" val="20001"/>
                    </a:ext>
                  </a:extLst>
                </a:gridCol>
                <a:gridCol w="1196774">
                  <a:extLst>
                    <a:ext uri="{9D8B030D-6E8A-4147-A177-3AD203B41FA5}">
                      <a16:colId xmlns:a16="http://schemas.microsoft.com/office/drawing/2014/main" val="20002"/>
                    </a:ext>
                  </a:extLst>
                </a:gridCol>
                <a:gridCol w="2583727">
                  <a:extLst>
                    <a:ext uri="{9D8B030D-6E8A-4147-A177-3AD203B41FA5}">
                      <a16:colId xmlns:a16="http://schemas.microsoft.com/office/drawing/2014/main" val="20003"/>
                    </a:ext>
                  </a:extLst>
                </a:gridCol>
              </a:tblGrid>
              <a:tr h="307054">
                <a:tc gridSpan="3">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solidFill>
                          <a:effectLst/>
                          <a:latin typeface="Calibri" pitchFamily="34" charset="0"/>
                          <a:cs typeface="Calibri" pitchFamily="34" charset="0"/>
                        </a:rPr>
                        <a:t>Dimensions</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solidFill>
                      <a:srgbClr val="FF0000"/>
                    </a:solidFill>
                  </a:tcPr>
                </a:tc>
                <a:tc hMerge="1">
                  <a:txBody>
                    <a:bodyPr/>
                    <a:lstStyle/>
                    <a:p>
                      <a:endParaRPr lang="en-US"/>
                    </a:p>
                  </a:txBody>
                  <a:tcPr/>
                </a:tc>
                <a:tc hMerge="1">
                  <a:txBody>
                    <a:bodyPr/>
                    <a:lstStyle/>
                    <a:p>
                      <a:endParaRPr lang="en-US"/>
                    </a:p>
                  </a:txBody>
                  <a:tcPr/>
                </a:tc>
                <a:tc rowSpan="2">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solidFill>
                          <a:effectLst/>
                          <a:latin typeface="Calibri" pitchFamily="34" charset="0"/>
                          <a:cs typeface="Calibri" pitchFamily="34" charset="0"/>
                        </a:rPr>
                        <a:t>Correspondance</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solidFill>
                      <a:srgbClr val="FF0000"/>
                    </a:solidFill>
                  </a:tcPr>
                </a:tc>
                <a:extLst>
                  <a:ext uri="{0D108BD9-81ED-4DB2-BD59-A6C34878D82A}">
                    <a16:rowId xmlns:a16="http://schemas.microsoft.com/office/drawing/2014/main" val="10000"/>
                  </a:ext>
                </a:extLst>
              </a:tr>
              <a:tr h="307054">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solidFill>
                          <a:effectLst/>
                          <a:latin typeface="Calibri" pitchFamily="34" charset="0"/>
                          <a:cs typeface="Calibri" pitchFamily="34" charset="0"/>
                        </a:rPr>
                        <a:t>GAAP</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solidFill>
                      <a:schemeClr val="bg1">
                        <a:lumMod val="50000"/>
                      </a:schemeClr>
                    </a:solid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err="1">
                          <a:ln>
                            <a:noFill/>
                          </a:ln>
                          <a:solidFill>
                            <a:schemeClr val="bg1"/>
                          </a:solidFill>
                          <a:effectLst/>
                          <a:latin typeface="Calibri" pitchFamily="34" charset="0"/>
                          <a:cs typeface="Calibri" pitchFamily="34" charset="0"/>
                        </a:rPr>
                        <a:t>Integration</a:t>
                      </a:r>
                      <a:r>
                        <a:rPr kumimoji="0" lang="fr-FR" sz="1400" b="1" i="0" u="none" strike="noStrike" cap="none" normalizeH="0" baseline="0" dirty="0">
                          <a:ln>
                            <a:noFill/>
                          </a:ln>
                          <a:solidFill>
                            <a:schemeClr val="bg1"/>
                          </a:solidFill>
                          <a:effectLst/>
                          <a:latin typeface="Calibri" pitchFamily="34" charset="0"/>
                          <a:cs typeface="Calibri" pitchFamily="34" charset="0"/>
                        </a:rPr>
                        <a:t> rate</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solidFill>
                      <a:schemeClr val="bg1">
                        <a:lumMod val="50000"/>
                      </a:schemeClr>
                    </a:solid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err="1">
                          <a:ln>
                            <a:noFill/>
                          </a:ln>
                          <a:solidFill>
                            <a:schemeClr val="bg1"/>
                          </a:solidFill>
                          <a:effectLst/>
                          <a:latin typeface="Calibri" pitchFamily="34" charset="0"/>
                          <a:cs typeface="Calibri" pitchFamily="34" charset="0"/>
                        </a:rPr>
                        <a:t>Currency</a:t>
                      </a:r>
                      <a:endParaRPr kumimoji="0" lang="fr-FR" sz="1400" b="1" i="0" u="none" strike="noStrike" cap="none" normalizeH="0" baseline="0" dirty="0">
                        <a:ln>
                          <a:noFill/>
                        </a:ln>
                        <a:solidFill>
                          <a:schemeClr val="bg1"/>
                        </a:solidFill>
                        <a:effectLst/>
                        <a:latin typeface="Calibri" pitchFamily="34" charset="0"/>
                        <a:cs typeface="Calibri" pitchFamily="34" charset="0"/>
                      </a:endParaRP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solidFill>
                      <a:schemeClr val="bg1">
                        <a:lumMod val="50000"/>
                      </a:schemeClr>
                    </a:solidFill>
                  </a:tcPr>
                </a:tc>
                <a:tc vMerge="1">
                  <a:txBody>
                    <a:bodyPr/>
                    <a:lstStyle/>
                    <a:p>
                      <a:endParaRPr lang="en-US"/>
                    </a:p>
                  </a:txBody>
                  <a:tcPr/>
                </a:tc>
                <a:extLst>
                  <a:ext uri="{0D108BD9-81ED-4DB2-BD59-A6C34878D82A}">
                    <a16:rowId xmlns:a16="http://schemas.microsoft.com/office/drawing/2014/main" val="10001"/>
                  </a:ext>
                </a:extLst>
              </a:tr>
              <a:tr h="307054">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Local GAAP or IFRS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restated</a:t>
                      </a:r>
                      <a:endPar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endParaRP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a:ln>
                            <a:noFill/>
                          </a:ln>
                          <a:solidFill>
                            <a:schemeClr val="bg1">
                              <a:lumMod val="50000"/>
                            </a:schemeClr>
                          </a:solidFill>
                          <a:effectLst/>
                          <a:latin typeface="Calibri" pitchFamily="34" charset="0"/>
                          <a:cs typeface="Calibri" pitchFamily="34" charset="0"/>
                        </a:rPr>
                        <a:t>Non applied</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Local</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a:ln>
                            <a:noFill/>
                          </a:ln>
                          <a:solidFill>
                            <a:schemeClr val="bg1">
                              <a:lumMod val="50000"/>
                            </a:schemeClr>
                          </a:solidFill>
                          <a:effectLst/>
                          <a:latin typeface="Calibri" pitchFamily="34" charset="0"/>
                          <a:cs typeface="Calibri" pitchFamily="34" charset="0"/>
                        </a:rPr>
                        <a:t>Vector package data </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20494">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Total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consolidated</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wo</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option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forecast</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&amp;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discontinued</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activities</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Applied</a:t>
                      </a:r>
                      <a:endPar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endParaRP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EUR</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Vector</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consolidated</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data</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20494">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Total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consolidated</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wo</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option -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forecast</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&amp;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discontinued</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activities</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Applied</a:t>
                      </a:r>
                      <a:endPar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endParaRP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Local</a:t>
                      </a: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10000"/>
                        </a:spcBef>
                        <a:spcAft>
                          <a:spcPct val="0"/>
                        </a:spcAft>
                        <a:buClrTx/>
                        <a:buSzTx/>
                        <a:buFontTx/>
                        <a:buNone/>
                        <a:tabLst/>
                      </a:pP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Business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review</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 bridge input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Vector</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consolidated</a:t>
                      </a:r>
                      <a:r>
                        <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rPr>
                        <a:t> data </a:t>
                      </a:r>
                      <a:r>
                        <a:rPr kumimoji="0" lang="fr-FR" sz="1400" b="1" i="0" u="none" strike="noStrike" cap="none" normalizeH="0" baseline="0" dirty="0" err="1">
                          <a:ln>
                            <a:noFill/>
                          </a:ln>
                          <a:solidFill>
                            <a:schemeClr val="bg1">
                              <a:lumMod val="50000"/>
                            </a:schemeClr>
                          </a:solidFill>
                          <a:effectLst/>
                          <a:latin typeface="Calibri" pitchFamily="34" charset="0"/>
                          <a:cs typeface="Calibri" pitchFamily="34" charset="0"/>
                        </a:rPr>
                        <a:t>converted</a:t>
                      </a:r>
                      <a:endParaRPr kumimoji="0" lang="fr-FR" sz="1400" b="1" i="0" u="none" strike="noStrike" cap="none" normalizeH="0" baseline="0" dirty="0">
                        <a:ln>
                          <a:noFill/>
                        </a:ln>
                        <a:solidFill>
                          <a:schemeClr val="bg1">
                            <a:lumMod val="50000"/>
                          </a:schemeClr>
                        </a:solidFill>
                        <a:effectLst/>
                        <a:latin typeface="Calibri" pitchFamily="34" charset="0"/>
                        <a:cs typeface="Calibri" pitchFamily="34" charset="0"/>
                      </a:endParaRPr>
                    </a:p>
                  </a:txBody>
                  <a:tcPr marL="89995" marR="89995" marT="46807" marB="46807" anchor="ctr" horzOverflow="overflow">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75846437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BC9E3A33-869D-4034-8587-A8DEA0A1F517}" type="slidenum">
              <a:rPr lang="en-US" altLang="fr-FR" sz="900" b="0">
                <a:solidFill>
                  <a:schemeClr val="bg1"/>
                </a:solidFill>
              </a:rPr>
              <a:pPr algn="r" eaLnBrk="1" hangingPunct="1">
                <a:spcBef>
                  <a:spcPct val="0"/>
                </a:spcBef>
              </a:pPr>
              <a:t>54</a:t>
            </a:fld>
            <a:r>
              <a:rPr lang="en-US" altLang="fr-FR" sz="900" b="0">
                <a:solidFill>
                  <a:schemeClr val="bg1"/>
                </a:solidFill>
              </a:rPr>
              <a:t> •</a:t>
            </a:r>
          </a:p>
        </p:txBody>
      </p:sp>
      <p:sp>
        <p:nvSpPr>
          <p:cNvPr id="98307" name="Rectangle 2"/>
          <p:cNvSpPr>
            <a:spLocks noGrp="1" noChangeArrowheads="1"/>
          </p:cNvSpPr>
          <p:nvPr>
            <p:ph type="title" idx="4294967295"/>
          </p:nvPr>
        </p:nvSpPr>
        <p:spPr>
          <a:xfrm>
            <a:off x="668338" y="157163"/>
            <a:ext cx="8461375" cy="506412"/>
          </a:xfrm>
        </p:spPr>
        <p:txBody>
          <a:bodyPr/>
          <a:lstStyle/>
          <a:p>
            <a:pPr eaLnBrk="1" hangingPunct="1"/>
            <a:r>
              <a:rPr lang="en-US" altLang="fr-FR" sz="2400"/>
              <a:t>How the dimensions are analyzed in a report?</a:t>
            </a:r>
          </a:p>
        </p:txBody>
      </p:sp>
      <p:sp>
        <p:nvSpPr>
          <p:cNvPr id="9830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45" name="Rounded Rectangle 12"/>
          <p:cNvSpPr/>
          <p:nvPr/>
        </p:nvSpPr>
        <p:spPr bwMode="auto">
          <a:xfrm>
            <a:off x="25400" y="1022350"/>
            <a:ext cx="9001125" cy="4835525"/>
          </a:xfrm>
          <a:prstGeom prst="roundRect">
            <a:avLst>
              <a:gd name="adj" fmla="val 632"/>
            </a:avLst>
          </a:prstGeom>
          <a:ln w="19050">
            <a:noFill/>
            <a:headEnd type="none" w="med" len="med"/>
            <a:tailEnd type="none" w="med" len="med"/>
          </a:ln>
          <a:effectLst>
            <a:outerShdw blurRad="63500" dist="38100" dir="366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a:lnSpc>
                <a:spcPct val="85000"/>
              </a:lnSpc>
              <a:spcBef>
                <a:spcPct val="40000"/>
              </a:spcBef>
              <a:defRPr/>
            </a:pPr>
            <a:endParaRPr lang="en-US" sz="1200" dirty="0">
              <a:solidFill>
                <a:schemeClr val="tx1"/>
              </a:solidFill>
            </a:endParaRPr>
          </a:p>
          <a:p>
            <a:pPr>
              <a:lnSpc>
                <a:spcPct val="85000"/>
              </a:lnSpc>
              <a:spcBef>
                <a:spcPct val="40000"/>
              </a:spcBef>
              <a:defRPr/>
            </a:pPr>
            <a:endParaRPr lang="en-US" sz="1200" dirty="0">
              <a:solidFill>
                <a:schemeClr val="tx1"/>
              </a:solidFill>
            </a:endParaRPr>
          </a:p>
        </p:txBody>
      </p:sp>
      <p:sp>
        <p:nvSpPr>
          <p:cNvPr id="46" name="Rectangle 11"/>
          <p:cNvSpPr>
            <a:spLocks noChangeArrowheads="1"/>
          </p:cNvSpPr>
          <p:nvPr/>
        </p:nvSpPr>
        <p:spPr bwMode="auto">
          <a:xfrm>
            <a:off x="1044575" y="2582863"/>
            <a:ext cx="6251575" cy="2306637"/>
          </a:xfrm>
          <a:prstGeom prst="rect">
            <a:avLst/>
          </a:prstGeom>
          <a:solidFill>
            <a:schemeClr val="bg1"/>
          </a:solidFill>
          <a:ln w="25400">
            <a:solidFill>
              <a:srgbClr val="FF0000"/>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n-US" sz="1200">
              <a:latin typeface="Arial" charset="0"/>
            </a:endParaRPr>
          </a:p>
        </p:txBody>
      </p:sp>
      <p:sp>
        <p:nvSpPr>
          <p:cNvPr id="82952" name="Text Box 13"/>
          <p:cNvSpPr txBox="1">
            <a:spLocks noChangeArrowheads="1"/>
          </p:cNvSpPr>
          <p:nvPr/>
        </p:nvSpPr>
        <p:spPr bwMode="auto">
          <a:xfrm>
            <a:off x="1096963" y="2686050"/>
            <a:ext cx="2308225" cy="338138"/>
          </a:xfrm>
          <a:prstGeom prst="rect">
            <a:avLst/>
          </a:prstGeom>
          <a:solidFill>
            <a:schemeClr val="bg1">
              <a:lumMod val="50000"/>
            </a:schemeClr>
          </a:solidFill>
          <a:ln>
            <a:noFill/>
          </a:ln>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algn="ctr" eaLnBrk="1" hangingPunct="1">
              <a:spcBef>
                <a:spcPct val="50000"/>
              </a:spcBef>
              <a:defRPr/>
            </a:pPr>
            <a:r>
              <a:rPr lang="en-US" sz="1600" b="1" i="1" dirty="0">
                <a:solidFill>
                  <a:schemeClr val="bg1"/>
                </a:solidFill>
                <a:latin typeface="Calibri" pitchFamily="34" charset="0"/>
              </a:rPr>
              <a:t>Dimensions in context</a:t>
            </a:r>
          </a:p>
        </p:txBody>
      </p:sp>
      <p:sp>
        <p:nvSpPr>
          <p:cNvPr id="49" name="Rectangle 16"/>
          <p:cNvSpPr>
            <a:spLocks noChangeArrowheads="1"/>
          </p:cNvSpPr>
          <p:nvPr/>
        </p:nvSpPr>
        <p:spPr bwMode="auto">
          <a:xfrm>
            <a:off x="1157288" y="3117850"/>
            <a:ext cx="1463675" cy="1725613"/>
          </a:xfrm>
          <a:prstGeom prst="rect">
            <a:avLst/>
          </a:prstGeom>
          <a:solidFill>
            <a:schemeClr val="bg1">
              <a:lumMod val="75000"/>
            </a:schemeClr>
          </a:solidFill>
          <a:ln w="9525">
            <a:noFill/>
            <a:miter lim="800000"/>
            <a:headEnd/>
            <a:tailEnd/>
          </a:ln>
        </p:spPr>
        <p:txBody>
          <a:bodyPr wrap="none" anchor="ctr"/>
          <a:lstStyle/>
          <a:p>
            <a:pPr>
              <a:defRPr/>
            </a:pPr>
            <a:endParaRPr lang="en-US" sz="1600" b="1" i="1" dirty="0">
              <a:latin typeface="Arial" charset="0"/>
            </a:endParaRPr>
          </a:p>
        </p:txBody>
      </p:sp>
      <p:sp>
        <p:nvSpPr>
          <p:cNvPr id="98313" name="Text Box 17"/>
          <p:cNvSpPr txBox="1">
            <a:spLocks noChangeArrowheads="1"/>
          </p:cNvSpPr>
          <p:nvPr/>
        </p:nvSpPr>
        <p:spPr bwMode="auto">
          <a:xfrm>
            <a:off x="1149350" y="3787775"/>
            <a:ext cx="15160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50000"/>
              </a:spcBef>
            </a:pPr>
            <a:r>
              <a:rPr lang="en-US" altLang="fr-FR" sz="1600" i="1">
                <a:solidFill>
                  <a:schemeClr val="tx1"/>
                </a:solidFill>
                <a:latin typeface="Calibri" pitchFamily="34" charset="0"/>
              </a:rPr>
              <a:t>Dimensions in lines</a:t>
            </a:r>
          </a:p>
        </p:txBody>
      </p:sp>
      <p:sp>
        <p:nvSpPr>
          <p:cNvPr id="82955" name="Rectangle 20"/>
          <p:cNvSpPr>
            <a:spLocks noChangeArrowheads="1"/>
          </p:cNvSpPr>
          <p:nvPr/>
        </p:nvSpPr>
        <p:spPr bwMode="auto">
          <a:xfrm>
            <a:off x="2714625" y="3117850"/>
            <a:ext cx="4481513" cy="387350"/>
          </a:xfrm>
          <a:prstGeom prst="rect">
            <a:avLst/>
          </a:prstGeom>
          <a:solidFill>
            <a:schemeClr val="bg1">
              <a:lumMod val="50000"/>
            </a:schemeClr>
          </a:solidFill>
          <a:ln>
            <a:noFill/>
          </a:ln>
        </p:spPr>
        <p:txBody>
          <a:bodyPr wrap="none" anchor="ctr"/>
          <a:lstStyle/>
          <a:p>
            <a:pPr>
              <a:defRPr/>
            </a:pPr>
            <a:endParaRPr lang="en-US" sz="1600" b="1" i="1"/>
          </a:p>
        </p:txBody>
      </p:sp>
      <p:sp>
        <p:nvSpPr>
          <p:cNvPr id="82956" name="Text Box 21"/>
          <p:cNvSpPr txBox="1">
            <a:spLocks noChangeArrowheads="1"/>
          </p:cNvSpPr>
          <p:nvPr/>
        </p:nvSpPr>
        <p:spPr bwMode="auto">
          <a:xfrm>
            <a:off x="3575050" y="3149600"/>
            <a:ext cx="2608263" cy="339725"/>
          </a:xfrm>
          <a:prstGeom prst="rect">
            <a:avLst/>
          </a:prstGeom>
          <a:solidFill>
            <a:schemeClr val="bg1">
              <a:lumMod val="50000"/>
            </a:schemeClr>
          </a:solidFill>
          <a:ln>
            <a:noFill/>
          </a:ln>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algn="ctr" eaLnBrk="1" hangingPunct="1">
              <a:spcBef>
                <a:spcPct val="50000"/>
              </a:spcBef>
              <a:defRPr/>
            </a:pPr>
            <a:r>
              <a:rPr lang="en-US" sz="1600" b="1" i="1">
                <a:latin typeface="Calibri" pitchFamily="34" charset="0"/>
              </a:rPr>
              <a:t>Dimensions in columns</a:t>
            </a:r>
          </a:p>
        </p:txBody>
      </p:sp>
      <p:sp>
        <p:nvSpPr>
          <p:cNvPr id="98316" name="Rectangle 23"/>
          <p:cNvSpPr>
            <a:spLocks noChangeArrowheads="1"/>
          </p:cNvSpPr>
          <p:nvPr/>
        </p:nvSpPr>
        <p:spPr bwMode="auto">
          <a:xfrm>
            <a:off x="2706688" y="3544888"/>
            <a:ext cx="4481512" cy="1300162"/>
          </a:xfrm>
          <a:prstGeom prst="rect">
            <a:avLst/>
          </a:prstGeom>
          <a:solidFill>
            <a:srgbClr val="EAEAE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endParaRPr lang="en-US" altLang="fr-FR" sz="1600" i="1">
              <a:solidFill>
                <a:schemeClr val="tx1"/>
              </a:solidFill>
            </a:endParaRPr>
          </a:p>
        </p:txBody>
      </p:sp>
      <p:sp>
        <p:nvSpPr>
          <p:cNvPr id="98317" name="Text Box 24"/>
          <p:cNvSpPr txBox="1">
            <a:spLocks noChangeArrowheads="1"/>
          </p:cNvSpPr>
          <p:nvPr/>
        </p:nvSpPr>
        <p:spPr bwMode="auto">
          <a:xfrm>
            <a:off x="4132263" y="4071938"/>
            <a:ext cx="1547812"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50000"/>
              </a:spcBef>
            </a:pPr>
            <a:r>
              <a:rPr lang="en-US" altLang="fr-FR" sz="1600" i="1">
                <a:solidFill>
                  <a:schemeClr val="tx1"/>
                </a:solidFill>
                <a:latin typeface="Calibri" pitchFamily="34" charset="0"/>
              </a:rPr>
              <a:t>Data</a:t>
            </a:r>
          </a:p>
        </p:txBody>
      </p:sp>
      <p:sp>
        <p:nvSpPr>
          <p:cNvPr id="98318" name="Text Box 26"/>
          <p:cNvSpPr txBox="1">
            <a:spLocks noChangeArrowheads="1"/>
          </p:cNvSpPr>
          <p:nvPr/>
        </p:nvSpPr>
        <p:spPr bwMode="auto">
          <a:xfrm>
            <a:off x="4310063" y="2644775"/>
            <a:ext cx="28463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50000"/>
              </a:spcBef>
            </a:pPr>
            <a:r>
              <a:rPr lang="en-US" altLang="fr-FR" sz="1600">
                <a:solidFill>
                  <a:schemeClr val="tx1"/>
                </a:solidFill>
                <a:latin typeface="Calibri" pitchFamily="34" charset="0"/>
              </a:rPr>
              <a:t>Reporting presentation</a:t>
            </a:r>
          </a:p>
        </p:txBody>
      </p:sp>
      <p:sp>
        <p:nvSpPr>
          <p:cNvPr id="56" name="Content Placeholder 24"/>
          <p:cNvSpPr>
            <a:spLocks/>
          </p:cNvSpPr>
          <p:nvPr/>
        </p:nvSpPr>
        <p:spPr bwMode="auto">
          <a:xfrm>
            <a:off x="25400" y="1258888"/>
            <a:ext cx="3017838" cy="1316037"/>
          </a:xfrm>
          <a:prstGeom prst="rect">
            <a:avLst/>
          </a:prstGeom>
          <a:noFill/>
          <a:ln w="9525">
            <a:noFill/>
            <a:miter lim="800000"/>
            <a:headEnd/>
            <a:tailEnd/>
          </a:ln>
          <a:effectLst/>
        </p:spPr>
        <p:txBody>
          <a:bodyPr lIns="144013" tIns="72007" rIns="144013" bIns="72007"/>
          <a:lstStyle/>
          <a:p>
            <a:pPr algn="l" eaLnBrk="0" hangingPunct="0">
              <a:spcBef>
                <a:spcPct val="10000"/>
              </a:spcBef>
              <a:defRPr/>
            </a:pPr>
            <a:r>
              <a:rPr lang="en-US" b="1" dirty="0">
                <a:solidFill>
                  <a:srgbClr val="FF0000"/>
                </a:solidFill>
                <a:latin typeface="Arial" charset="0"/>
              </a:rPr>
              <a:t>1. Dimensions in context</a:t>
            </a:r>
            <a:endParaRPr lang="en-US" dirty="0">
              <a:solidFill>
                <a:srgbClr val="FF0000"/>
              </a:solidFill>
              <a:latin typeface="Arial" charset="0"/>
            </a:endParaRPr>
          </a:p>
          <a:p>
            <a:pPr algn="l" eaLnBrk="0" hangingPunct="0">
              <a:spcBef>
                <a:spcPct val="10000"/>
              </a:spcBef>
              <a:defRPr/>
            </a:pPr>
            <a:endParaRPr lang="en-US" sz="100" b="1" dirty="0">
              <a:solidFill>
                <a:schemeClr val="accent2"/>
              </a:solidFill>
              <a:latin typeface="Arial" charset="0"/>
            </a:endParaRPr>
          </a:p>
          <a:p>
            <a:pPr marL="140013" lvl="2" indent="-140013" algn="l" eaLnBrk="0" hangingPunct="0">
              <a:spcBef>
                <a:spcPct val="10000"/>
              </a:spcBef>
              <a:buClr>
                <a:schemeClr val="accent1"/>
              </a:buClr>
              <a:buSzPct val="90000"/>
              <a:buFont typeface="Wingdings" pitchFamily="2" charset="2"/>
              <a:buChar char="§"/>
              <a:defRPr/>
            </a:pPr>
            <a:r>
              <a:rPr lang="en-US" sz="1600" dirty="0">
                <a:solidFill>
                  <a:schemeClr val="hlink"/>
                </a:solidFill>
                <a:latin typeface="+mn-lt"/>
              </a:rPr>
              <a:t>Selection of the scope of the data analyzed : organization, activity….</a:t>
            </a:r>
          </a:p>
        </p:txBody>
      </p:sp>
      <p:cxnSp>
        <p:nvCxnSpPr>
          <p:cNvPr id="57" name="Connecteur droit 45"/>
          <p:cNvCxnSpPr/>
          <p:nvPr/>
        </p:nvCxnSpPr>
        <p:spPr bwMode="auto">
          <a:xfrm flipH="1" flipV="1">
            <a:off x="2828925" y="1916906"/>
            <a:ext cx="341313" cy="653257"/>
          </a:xfrm>
          <a:prstGeom prst="line">
            <a:avLst/>
          </a:prstGeom>
          <a:ln>
            <a:solidFill>
              <a:srgbClr val="FF0000"/>
            </a:solidFill>
            <a:headEnd type="triangle" w="lg" len="lg"/>
            <a:tailEnd type="none" w="med" len="med"/>
          </a:ln>
          <a:effectLst>
            <a:outerShdw blurRad="50800" dist="38100" dir="2700000" algn="tl" rotWithShape="0">
              <a:prstClr val="black">
                <a:alpha val="40000"/>
              </a:prstClr>
            </a:outerShdw>
          </a:effectLst>
        </p:spPr>
        <p:style>
          <a:lnRef idx="2">
            <a:schemeClr val="accent2"/>
          </a:lnRef>
          <a:fillRef idx="0">
            <a:schemeClr val="accent2"/>
          </a:fillRef>
          <a:effectRef idx="1">
            <a:schemeClr val="accent2"/>
          </a:effectRef>
          <a:fontRef idx="minor">
            <a:schemeClr val="tx1"/>
          </a:fontRef>
        </p:style>
      </p:cxnSp>
      <p:sp>
        <p:nvSpPr>
          <p:cNvPr id="61" name="Content Placeholder 24"/>
          <p:cNvSpPr>
            <a:spLocks/>
          </p:cNvSpPr>
          <p:nvPr/>
        </p:nvSpPr>
        <p:spPr bwMode="auto">
          <a:xfrm>
            <a:off x="2462213" y="4991100"/>
            <a:ext cx="4002087" cy="668338"/>
          </a:xfrm>
          <a:prstGeom prst="rect">
            <a:avLst/>
          </a:prstGeom>
          <a:noFill/>
          <a:ln w="9525">
            <a:noFill/>
            <a:miter lim="800000"/>
            <a:headEnd/>
            <a:tailEnd/>
          </a:ln>
        </p:spPr>
        <p:txBody>
          <a:bodyPr lIns="144013" tIns="72007" rIns="144013" bIns="72007"/>
          <a:lstStyle/>
          <a:p>
            <a:pPr algn="l" eaLnBrk="0" hangingPunct="0">
              <a:spcBef>
                <a:spcPct val="10000"/>
              </a:spcBef>
              <a:defRPr/>
            </a:pPr>
            <a:r>
              <a:rPr lang="en-US" b="1" dirty="0">
                <a:solidFill>
                  <a:srgbClr val="FF0000"/>
                </a:solidFill>
                <a:latin typeface="Arial" charset="0"/>
              </a:rPr>
              <a:t>2. Dimensions in lines:</a:t>
            </a:r>
            <a:endParaRPr lang="en-US" dirty="0">
              <a:solidFill>
                <a:srgbClr val="FF0000"/>
              </a:solidFill>
              <a:latin typeface="Arial" charset="0"/>
            </a:endParaRPr>
          </a:p>
          <a:p>
            <a:pPr algn="l" eaLnBrk="0" hangingPunct="0">
              <a:spcBef>
                <a:spcPct val="10000"/>
              </a:spcBef>
              <a:defRPr/>
            </a:pPr>
            <a:endParaRPr lang="en-US" sz="100" b="1" dirty="0">
              <a:solidFill>
                <a:schemeClr val="accent2"/>
              </a:solidFill>
              <a:latin typeface="Arial" charset="0"/>
            </a:endParaRPr>
          </a:p>
          <a:p>
            <a:pPr marL="140013" lvl="2" indent="-140013" algn="l" eaLnBrk="0" hangingPunct="0">
              <a:spcBef>
                <a:spcPct val="10000"/>
              </a:spcBef>
              <a:buClr>
                <a:schemeClr val="accent1"/>
              </a:buClr>
              <a:buSzPct val="90000"/>
              <a:buFont typeface="Wingdings" pitchFamily="2" charset="2"/>
              <a:buChar char="§"/>
              <a:defRPr/>
            </a:pPr>
            <a:r>
              <a:rPr lang="en-US" sz="1600" dirty="0">
                <a:solidFill>
                  <a:schemeClr val="hlink"/>
                </a:solidFill>
                <a:latin typeface="+mn-lt"/>
              </a:rPr>
              <a:t>Usually financial and operational KPIs</a:t>
            </a:r>
          </a:p>
        </p:txBody>
      </p:sp>
      <p:sp>
        <p:nvSpPr>
          <p:cNvPr id="64" name="Content Placeholder 24"/>
          <p:cNvSpPr>
            <a:spLocks/>
          </p:cNvSpPr>
          <p:nvPr/>
        </p:nvSpPr>
        <p:spPr bwMode="auto">
          <a:xfrm>
            <a:off x="7315200" y="3132138"/>
            <a:ext cx="2052638" cy="666750"/>
          </a:xfrm>
          <a:prstGeom prst="rect">
            <a:avLst/>
          </a:prstGeom>
          <a:noFill/>
          <a:ln w="9525">
            <a:noFill/>
            <a:miter lim="800000"/>
            <a:headEnd/>
            <a:tailEnd/>
          </a:ln>
        </p:spPr>
        <p:txBody>
          <a:bodyPr lIns="144013" tIns="72007" rIns="144013" bIns="72007"/>
          <a:lstStyle/>
          <a:p>
            <a:pPr algn="l" eaLnBrk="0" hangingPunct="0">
              <a:spcBef>
                <a:spcPct val="10000"/>
              </a:spcBef>
              <a:defRPr/>
            </a:pPr>
            <a:r>
              <a:rPr lang="en-US" b="1" dirty="0">
                <a:solidFill>
                  <a:srgbClr val="FF0000"/>
                </a:solidFill>
                <a:latin typeface="Arial" charset="0"/>
              </a:rPr>
              <a:t>3. Dimensions in columns:</a:t>
            </a:r>
            <a:endParaRPr lang="en-US" dirty="0">
              <a:solidFill>
                <a:srgbClr val="FF0000"/>
              </a:solidFill>
              <a:latin typeface="Arial" charset="0"/>
            </a:endParaRPr>
          </a:p>
          <a:p>
            <a:pPr algn="l" eaLnBrk="0" hangingPunct="0">
              <a:spcBef>
                <a:spcPct val="10000"/>
              </a:spcBef>
              <a:defRPr/>
            </a:pPr>
            <a:endParaRPr lang="en-US" sz="100" b="1" dirty="0">
              <a:solidFill>
                <a:schemeClr val="accent2"/>
              </a:solidFill>
              <a:latin typeface="Arial" charset="0"/>
            </a:endParaRPr>
          </a:p>
          <a:p>
            <a:pPr marL="140013" lvl="2" indent="-140013" algn="l" eaLnBrk="0" hangingPunct="0">
              <a:spcBef>
                <a:spcPct val="10000"/>
              </a:spcBef>
              <a:buClr>
                <a:schemeClr val="accent1"/>
              </a:buClr>
              <a:buSzPct val="90000"/>
              <a:buFont typeface="Wingdings" pitchFamily="2" charset="2"/>
              <a:buChar char="§"/>
              <a:defRPr/>
            </a:pPr>
            <a:r>
              <a:rPr lang="en-US" sz="1600" dirty="0">
                <a:solidFill>
                  <a:schemeClr val="hlink"/>
                </a:solidFill>
                <a:latin typeface="+mn-lt"/>
              </a:rPr>
              <a:t>Usually phases and periods (+Variances calculation)</a:t>
            </a:r>
          </a:p>
        </p:txBody>
      </p:sp>
      <p:cxnSp>
        <p:nvCxnSpPr>
          <p:cNvPr id="25" name="Connecteur droit 45"/>
          <p:cNvCxnSpPr>
            <a:stCxn id="98313" idx="2"/>
          </p:cNvCxnSpPr>
          <p:nvPr/>
        </p:nvCxnSpPr>
        <p:spPr bwMode="auto">
          <a:xfrm>
            <a:off x="1907382" y="4371975"/>
            <a:ext cx="435768" cy="857250"/>
          </a:xfrm>
          <a:prstGeom prst="line">
            <a:avLst/>
          </a:prstGeom>
          <a:ln>
            <a:solidFill>
              <a:srgbClr val="FF0000"/>
            </a:solidFill>
            <a:headEnd type="triangle" w="lg" len="lg"/>
            <a:tailEnd type="none" w="med" len="med"/>
          </a:ln>
          <a:effectLst>
            <a:outerShdw blurRad="50800" dist="38100" dir="2700000" algn="tl" rotWithShape="0">
              <a:prstClr val="black">
                <a:alpha val="40000"/>
              </a:prstClr>
            </a:outerShdw>
          </a:effectLst>
        </p:spPr>
        <p:style>
          <a:lnRef idx="2">
            <a:schemeClr val="accent2"/>
          </a:lnRef>
          <a:fillRef idx="0">
            <a:schemeClr val="accent2"/>
          </a:fillRef>
          <a:effectRef idx="1">
            <a:schemeClr val="accent2"/>
          </a:effectRef>
          <a:fontRef idx="minor">
            <a:schemeClr val="tx1"/>
          </a:fontRef>
        </p:style>
      </p:cxnSp>
      <p:cxnSp>
        <p:nvCxnSpPr>
          <p:cNvPr id="29" name="Connecteur droit 45"/>
          <p:cNvCxnSpPr/>
          <p:nvPr/>
        </p:nvCxnSpPr>
        <p:spPr bwMode="auto">
          <a:xfrm flipV="1">
            <a:off x="6879432" y="3319462"/>
            <a:ext cx="435768" cy="195263"/>
          </a:xfrm>
          <a:prstGeom prst="line">
            <a:avLst/>
          </a:prstGeom>
          <a:ln>
            <a:solidFill>
              <a:srgbClr val="FF0000"/>
            </a:solidFill>
            <a:headEnd type="triangle" w="lg" len="lg"/>
            <a:tailEnd type="none" w="med" len="med"/>
          </a:ln>
          <a:effectLst>
            <a:outerShdw blurRad="50800" dist="38100" dir="2700000" algn="tl" rotWithShape="0">
              <a:prstClr val="black">
                <a:alpha val="40000"/>
              </a:prstClr>
            </a:outerShdw>
          </a:effectLst>
        </p:spPr>
        <p:style>
          <a:lnRef idx="2">
            <a:schemeClr val="accent2"/>
          </a:lnRef>
          <a:fillRef idx="0">
            <a:schemeClr val="accent2"/>
          </a:fillRef>
          <a:effectRef idx="1">
            <a:schemeClr val="accent2"/>
          </a:effectRef>
          <a:fontRef idx="minor">
            <a:schemeClr val="tx1"/>
          </a:fontRef>
        </p:style>
      </p:cxn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116958" y="5452090"/>
            <a:ext cx="8644270" cy="395610"/>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114693"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29502FE7-41A5-4296-98FE-919C71659092}" type="slidenum">
              <a:rPr lang="fr-FR" altLang="fr-FR" sz="900" b="0">
                <a:solidFill>
                  <a:schemeClr val="bg1"/>
                </a:solidFill>
              </a:rPr>
              <a:pPr algn="r" eaLnBrk="1" hangingPunct="1">
                <a:spcBef>
                  <a:spcPct val="0"/>
                </a:spcBef>
              </a:pPr>
              <a:t>55</a:t>
            </a:fld>
            <a:r>
              <a:rPr lang="fr-FR" altLang="fr-FR" sz="900" b="0">
                <a:solidFill>
                  <a:schemeClr val="bg1"/>
                </a:solidFill>
              </a:rPr>
              <a:t> •</a:t>
            </a:r>
          </a:p>
        </p:txBody>
      </p:sp>
      <p:pic>
        <p:nvPicPr>
          <p:cNvPr id="114694" name="Picture 7" descr="visuel_chapitre"/>
          <p:cNvPicPr>
            <a:picLocks noChangeAspect="1" noChangeArrowheads="1"/>
          </p:cNvPicPr>
          <p:nvPr/>
        </p:nvPicPr>
        <p:blipFill>
          <a:blip r:embed="rId3">
            <a:extLst>
              <a:ext uri="{28A0092B-C50C-407E-A947-70E740481C1C}">
                <a14:useLocalDpi xmlns:a14="http://schemas.microsoft.com/office/drawing/2010/main" val="0"/>
              </a:ext>
            </a:extLst>
          </a:blip>
          <a:srcRect l="4631" t="10364" r="4631" b="9990"/>
          <a:stretch>
            <a:fillRect/>
          </a:stretch>
        </p:blipFill>
        <p:spPr bwMode="auto">
          <a:xfrm>
            <a:off x="0" y="0"/>
            <a:ext cx="9144000"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4695"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4696" name="Rectangle 10"/>
          <p:cNvSpPr txBox="1">
            <a:spLocks noChangeArrowheads="1"/>
          </p:cNvSpPr>
          <p:nvPr/>
        </p:nvSpPr>
        <p:spPr bwMode="gray">
          <a:xfrm>
            <a:off x="685800" y="3030538"/>
            <a:ext cx="7835900" cy="315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marL="514350" indent="-514350"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buFontTx/>
              <a:buAutoNum type="arabicPeriod"/>
            </a:pPr>
            <a:r>
              <a:rPr lang="fr-FR" altLang="fr-FR" dirty="0"/>
              <a:t>Introduction</a:t>
            </a:r>
            <a:endParaRPr lang="en-US" altLang="fr-FR" dirty="0"/>
          </a:p>
          <a:p>
            <a:pPr eaLnBrk="1" hangingPunct="1">
              <a:buFontTx/>
              <a:buAutoNum type="arabicPeriod"/>
            </a:pPr>
            <a:r>
              <a:rPr lang="en-US" altLang="fr-FR" dirty="0"/>
              <a:t>Connection</a:t>
            </a:r>
            <a:r>
              <a:rPr lang="fr-FR" altLang="fr-FR" dirty="0"/>
              <a:t> to Tango</a:t>
            </a:r>
            <a:endParaRPr lang="en-US" altLang="fr-FR" dirty="0"/>
          </a:p>
          <a:p>
            <a:pPr eaLnBrk="1" hangingPunct="1">
              <a:buFontTx/>
              <a:buAutoNum type="arabicPeriod"/>
            </a:pPr>
            <a:r>
              <a:rPr lang="en-US" altLang="fr-FR" dirty="0"/>
              <a:t>Tango Core Model Dimension</a:t>
            </a:r>
          </a:p>
          <a:p>
            <a:pPr eaLnBrk="1" hangingPunct="1">
              <a:buFontTx/>
              <a:buAutoNum type="arabicPeriod"/>
            </a:pPr>
            <a:r>
              <a:rPr lang="en-US" altLang="fr-FR" dirty="0"/>
              <a:t>Tango Core Model Navigation</a:t>
            </a:r>
          </a:p>
          <a:p>
            <a:pPr eaLnBrk="1" hangingPunct="1">
              <a:buFontTx/>
              <a:buAutoNum type="arabicPeriod"/>
            </a:pPr>
            <a:r>
              <a:rPr lang="en-US" altLang="fr-FR" dirty="0"/>
              <a:t>Data input process</a:t>
            </a:r>
          </a:p>
          <a:p>
            <a:pPr eaLnBrk="1" hangingPunct="1">
              <a:buFontTx/>
              <a:buAutoNum type="arabicPeriod"/>
            </a:pPr>
            <a:r>
              <a:rPr lang="en-US" altLang="fr-FR" dirty="0"/>
              <a:t>Standard reports presentation</a:t>
            </a:r>
          </a:p>
          <a:p>
            <a:pPr eaLnBrk="1" hangingPunct="1">
              <a:buFontTx/>
              <a:buAutoNum type="arabicPeriod"/>
            </a:pPr>
            <a:r>
              <a:rPr lang="en-US" altLang="fr-FR" dirty="0"/>
              <a:t>Main cubes in Tango Core Model</a:t>
            </a:r>
          </a:p>
          <a:p>
            <a:pPr eaLnBrk="1" hangingPunct="1">
              <a:buFontTx/>
              <a:buAutoNum type="arabicPeriod"/>
            </a:pPr>
            <a:r>
              <a:rPr lang="en-US" altLang="fr-FR" dirty="0"/>
              <a:t>Reports customizing</a:t>
            </a:r>
          </a:p>
        </p:txBody>
      </p:sp>
      <p:pic>
        <p:nvPicPr>
          <p:cNvPr id="114697" name="Imag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66038" y="146050"/>
            <a:ext cx="1169987"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à coins arrondis 7"/>
          <p:cNvSpPr/>
          <p:nvPr/>
        </p:nvSpPr>
        <p:spPr bwMode="auto">
          <a:xfrm>
            <a:off x="119063" y="691412"/>
            <a:ext cx="8624886" cy="5192553"/>
          </a:xfrm>
          <a:prstGeom prst="roundRect">
            <a:avLst>
              <a:gd name="adj" fmla="val 4249"/>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nchor="ctr"/>
          <a:lstStyle/>
          <a:p>
            <a:pPr marL="0" lvl="1" algn="l" eaLnBrk="0" hangingPunct="0">
              <a:spcBef>
                <a:spcPct val="10000"/>
              </a:spcBef>
              <a:buClr>
                <a:srgbClr val="00B050"/>
              </a:buClr>
              <a:buSzPct val="75000"/>
              <a:defRPr/>
            </a:pPr>
            <a:r>
              <a:rPr lang="en-US" sz="1600" dirty="0">
                <a:solidFill>
                  <a:schemeClr val="hlink"/>
                </a:solidFill>
              </a:rPr>
              <a:t>		</a:t>
            </a:r>
          </a:p>
          <a:p>
            <a:pPr marL="1182688" lvl="3" indent="-144463" algn="l" eaLnBrk="0" hangingPunct="0">
              <a:spcBef>
                <a:spcPct val="10000"/>
              </a:spcBef>
              <a:buClr>
                <a:schemeClr val="bg1">
                  <a:lumMod val="50000"/>
                </a:schemeClr>
              </a:buClr>
              <a:buFont typeface="Wingdings" pitchFamily="2" charset="2"/>
              <a:buChar char="§"/>
              <a:defRPr/>
            </a:pPr>
            <a:endParaRPr lang="en-US" sz="1200" dirty="0">
              <a:solidFill>
                <a:schemeClr val="hlink"/>
              </a:solidFill>
            </a:endParaRPr>
          </a:p>
          <a:p>
            <a:pPr marL="730250" lvl="1" indent="-273050" algn="l" eaLnBrk="0" hangingPunct="0">
              <a:spcBef>
                <a:spcPct val="10000"/>
              </a:spcBef>
              <a:buClr>
                <a:srgbClr val="00B050"/>
              </a:buClr>
              <a:buSzPct val="75000"/>
              <a:buFont typeface="Wingdings" pitchFamily="2" charset="2"/>
              <a:buChar char="ü"/>
              <a:defRPr/>
            </a:pPr>
            <a:endParaRPr lang="en-US" b="1" dirty="0">
              <a:solidFill>
                <a:srgbClr val="FF0000"/>
              </a:solidFill>
            </a:endParaRPr>
          </a:p>
        </p:txBody>
      </p:sp>
      <p:sp>
        <p:nvSpPr>
          <p:cNvPr id="11" name="ZoneTexte 10">
            <a:extLst>
              <a:ext uri="{FF2B5EF4-FFF2-40B4-BE49-F238E27FC236}">
                <a16:creationId xmlns:a16="http://schemas.microsoft.com/office/drawing/2014/main" id="{D432AB9D-3077-4DE6-8019-E198B733A273}"/>
              </a:ext>
            </a:extLst>
          </p:cNvPr>
          <p:cNvSpPr txBox="1"/>
          <p:nvPr/>
        </p:nvSpPr>
        <p:spPr>
          <a:xfrm>
            <a:off x="2564296" y="1192048"/>
            <a:ext cx="5804451" cy="5001369"/>
          </a:xfrm>
          <a:prstGeom prst="rect">
            <a:avLst/>
          </a:prstGeom>
          <a:noFill/>
        </p:spPr>
        <p:txBody>
          <a:bodyPr wrap="square" rtlCol="0">
            <a:spAutoFit/>
          </a:bodyPr>
          <a:lstStyle/>
          <a:p>
            <a:pPr algn="l"/>
            <a:r>
              <a:rPr lang="en-US" dirty="0">
                <a:solidFill>
                  <a:schemeClr val="hlink"/>
                </a:solidFill>
              </a:rPr>
              <a:t>Main cube with actual and Budget / </a:t>
            </a:r>
            <a:r>
              <a:rPr lang="en-US" dirty="0" err="1">
                <a:solidFill>
                  <a:schemeClr val="hlink"/>
                </a:solidFill>
              </a:rPr>
              <a:t>Forecats</a:t>
            </a:r>
            <a:r>
              <a:rPr lang="en-US" dirty="0">
                <a:solidFill>
                  <a:schemeClr val="hlink"/>
                </a:solidFill>
              </a:rPr>
              <a:t> data</a:t>
            </a:r>
          </a:p>
          <a:p>
            <a:pPr algn="l">
              <a:spcBef>
                <a:spcPts val="600"/>
              </a:spcBef>
            </a:pPr>
            <a:r>
              <a:rPr lang="en-US" dirty="0">
                <a:solidFill>
                  <a:schemeClr val="hlink"/>
                </a:solidFill>
              </a:rPr>
              <a:t>Cube used for reporting on actual and </a:t>
            </a:r>
            <a:r>
              <a:rPr lang="en-US" dirty="0" err="1">
                <a:solidFill>
                  <a:schemeClr val="hlink"/>
                </a:solidFill>
              </a:rPr>
              <a:t>bdget</a:t>
            </a:r>
            <a:r>
              <a:rPr lang="en-US" dirty="0">
                <a:solidFill>
                  <a:schemeClr val="hlink"/>
                </a:solidFill>
              </a:rPr>
              <a:t>/forecast data. It’s a copy of RP_PL</a:t>
            </a:r>
          </a:p>
          <a:p>
            <a:pPr algn="l">
              <a:spcBef>
                <a:spcPts val="600"/>
              </a:spcBef>
            </a:pPr>
            <a:endParaRPr lang="en-US" dirty="0">
              <a:solidFill>
                <a:schemeClr val="hlink"/>
              </a:solidFill>
            </a:endParaRPr>
          </a:p>
          <a:p>
            <a:pPr algn="l"/>
            <a:r>
              <a:rPr lang="en-US" dirty="0">
                <a:solidFill>
                  <a:schemeClr val="hlink"/>
                </a:solidFill>
              </a:rPr>
              <a:t>Cube with data retrieved from Vector</a:t>
            </a:r>
          </a:p>
          <a:p>
            <a:pPr algn="l"/>
            <a:endParaRPr lang="en-US" dirty="0">
              <a:solidFill>
                <a:schemeClr val="hlink"/>
              </a:solidFill>
            </a:endParaRPr>
          </a:p>
          <a:p>
            <a:pPr algn="l"/>
            <a:endParaRPr lang="en-US" dirty="0">
              <a:solidFill>
                <a:schemeClr val="hlink"/>
              </a:solidFill>
            </a:endParaRPr>
          </a:p>
          <a:p>
            <a:pPr algn="l"/>
            <a:r>
              <a:rPr lang="en-US" dirty="0">
                <a:solidFill>
                  <a:schemeClr val="hlink"/>
                </a:solidFill>
              </a:rPr>
              <a:t>Main cube with Long Term Plan data</a:t>
            </a:r>
          </a:p>
          <a:p>
            <a:pPr algn="l">
              <a:spcBef>
                <a:spcPts val="600"/>
              </a:spcBef>
            </a:pPr>
            <a:r>
              <a:rPr lang="en-US" dirty="0">
                <a:solidFill>
                  <a:schemeClr val="hlink"/>
                </a:solidFill>
              </a:rPr>
              <a:t>Cube used for </a:t>
            </a:r>
            <a:r>
              <a:rPr lang="en-US" dirty="0" err="1">
                <a:solidFill>
                  <a:schemeClr val="hlink"/>
                </a:solidFill>
              </a:rPr>
              <a:t>reportings</a:t>
            </a:r>
            <a:r>
              <a:rPr lang="en-US" dirty="0">
                <a:solidFill>
                  <a:schemeClr val="hlink"/>
                </a:solidFill>
              </a:rPr>
              <a:t> on LTP data. It’s a copy of RP_LTP</a:t>
            </a:r>
          </a:p>
          <a:p>
            <a:pPr algn="l">
              <a:spcBef>
                <a:spcPts val="600"/>
              </a:spcBef>
            </a:pPr>
            <a:endParaRPr lang="en-US" dirty="0">
              <a:solidFill>
                <a:schemeClr val="hlink"/>
              </a:solidFill>
            </a:endParaRPr>
          </a:p>
          <a:p>
            <a:pPr algn="l">
              <a:spcBef>
                <a:spcPts val="600"/>
              </a:spcBef>
            </a:pPr>
            <a:r>
              <a:rPr lang="en-US" dirty="0">
                <a:solidFill>
                  <a:schemeClr val="hlink"/>
                </a:solidFill>
              </a:rPr>
              <a:t>Parameter cube with work units used in PMM ratios, by country, PMM activity and PMM business model for DMEFO</a:t>
            </a:r>
          </a:p>
          <a:p>
            <a:pPr algn="l">
              <a:spcBef>
                <a:spcPts val="600"/>
              </a:spcBef>
            </a:pPr>
            <a:endParaRPr lang="en-US" sz="1600" dirty="0">
              <a:solidFill>
                <a:schemeClr val="hlink"/>
              </a:solidFill>
            </a:endParaRPr>
          </a:p>
          <a:p>
            <a:pPr algn="l">
              <a:spcBef>
                <a:spcPts val="600"/>
              </a:spcBef>
            </a:pPr>
            <a:endParaRPr lang="fr-FR" sz="1600" dirty="0"/>
          </a:p>
        </p:txBody>
      </p:sp>
      <p:sp>
        <p:nvSpPr>
          <p:cNvPr id="93186" name="Titre 1"/>
          <p:cNvSpPr>
            <a:spLocks noGrp="1"/>
          </p:cNvSpPr>
          <p:nvPr>
            <p:ph type="title" idx="4294967295"/>
          </p:nvPr>
        </p:nvSpPr>
        <p:spPr>
          <a:xfrm>
            <a:off x="682624" y="160338"/>
            <a:ext cx="8061325" cy="806450"/>
          </a:xfrm>
        </p:spPr>
        <p:txBody>
          <a:bodyPr/>
          <a:lstStyle/>
          <a:p>
            <a:pPr eaLnBrk="1" hangingPunct="1"/>
            <a:r>
              <a:rPr lang="en-US" altLang="fr-FR" sz="2400" dirty="0"/>
              <a:t>Main cubes in Tango Core Model (1/2)</a:t>
            </a:r>
          </a:p>
        </p:txBody>
      </p:sp>
      <p:sp>
        <p:nvSpPr>
          <p:cNvPr id="93187" name="Espace réservé du numéro de diapositive 4"/>
          <p:cNvSpPr txBox="1">
            <a:spLocks noGrp="1"/>
          </p:cNvSpPr>
          <p:nvPr/>
        </p:nvSpPr>
        <p:spPr bwMode="white">
          <a:xfrm>
            <a:off x="1646238" y="4164013"/>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1977FBDA-2076-4FB4-8FCD-BDD9C7221122}" type="slidenum">
              <a:rPr lang="fr-FR" altLang="fr-FR" sz="900" b="0">
                <a:solidFill>
                  <a:schemeClr val="bg1"/>
                </a:solidFill>
              </a:rPr>
              <a:pPr algn="r" eaLnBrk="1" hangingPunct="1">
                <a:spcBef>
                  <a:spcPct val="0"/>
                </a:spcBef>
              </a:pPr>
              <a:t>56</a:t>
            </a:fld>
            <a:r>
              <a:rPr lang="fr-FR" altLang="fr-FR" sz="900" b="0">
                <a:solidFill>
                  <a:schemeClr val="bg1"/>
                </a:solidFill>
              </a:rPr>
              <a:t> •</a:t>
            </a:r>
          </a:p>
        </p:txBody>
      </p:sp>
      <p:sp>
        <p:nvSpPr>
          <p:cNvPr id="9320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4CFAE7A3-0B53-4054-942F-528370821854}" type="slidenum">
              <a:rPr lang="en-US" altLang="fr-FR" sz="900" b="0">
                <a:solidFill>
                  <a:schemeClr val="bg1"/>
                </a:solidFill>
              </a:rPr>
              <a:pPr algn="r" eaLnBrk="1" hangingPunct="1">
                <a:spcBef>
                  <a:spcPct val="0"/>
                </a:spcBef>
              </a:pPr>
              <a:t>56</a:t>
            </a:fld>
            <a:r>
              <a:rPr lang="en-US" altLang="fr-FR" sz="900" b="0">
                <a:solidFill>
                  <a:schemeClr val="bg1"/>
                </a:solidFill>
              </a:rPr>
              <a:t> •</a:t>
            </a:r>
          </a:p>
        </p:txBody>
      </p:sp>
      <p:sp>
        <p:nvSpPr>
          <p:cNvPr id="9320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pic>
        <p:nvPicPr>
          <p:cNvPr id="10" name="Image 9">
            <a:extLst>
              <a:ext uri="{FF2B5EF4-FFF2-40B4-BE49-F238E27FC236}">
                <a16:creationId xmlns:a16="http://schemas.microsoft.com/office/drawing/2014/main" id="{2777DCEA-416F-4942-85AE-D5465A67D8E0}"/>
              </a:ext>
            </a:extLst>
          </p:cNvPr>
          <p:cNvPicPr>
            <a:picLocks noChangeAspect="1"/>
          </p:cNvPicPr>
          <p:nvPr/>
        </p:nvPicPr>
        <p:blipFill>
          <a:blip r:embed="rId2"/>
          <a:stretch>
            <a:fillRect/>
          </a:stretch>
        </p:blipFill>
        <p:spPr>
          <a:xfrm>
            <a:off x="168105" y="4621523"/>
            <a:ext cx="2486025" cy="357188"/>
          </a:xfrm>
          <a:prstGeom prst="rect">
            <a:avLst/>
          </a:prstGeom>
        </p:spPr>
      </p:pic>
      <p:pic>
        <p:nvPicPr>
          <p:cNvPr id="29" name="Image 28">
            <a:extLst>
              <a:ext uri="{FF2B5EF4-FFF2-40B4-BE49-F238E27FC236}">
                <a16:creationId xmlns:a16="http://schemas.microsoft.com/office/drawing/2014/main" id="{D735E251-20CD-4B97-90FB-88E8D3127AC1}"/>
              </a:ext>
            </a:extLst>
          </p:cNvPr>
          <p:cNvPicPr>
            <a:picLocks noChangeAspect="1"/>
          </p:cNvPicPr>
          <p:nvPr/>
        </p:nvPicPr>
        <p:blipFill>
          <a:blip r:embed="rId3"/>
          <a:stretch>
            <a:fillRect/>
          </a:stretch>
        </p:blipFill>
        <p:spPr>
          <a:xfrm>
            <a:off x="193016" y="3627158"/>
            <a:ext cx="1671638" cy="400050"/>
          </a:xfrm>
          <a:prstGeom prst="rect">
            <a:avLst/>
          </a:prstGeom>
        </p:spPr>
      </p:pic>
      <p:pic>
        <p:nvPicPr>
          <p:cNvPr id="30" name="Image 29">
            <a:extLst>
              <a:ext uri="{FF2B5EF4-FFF2-40B4-BE49-F238E27FC236}">
                <a16:creationId xmlns:a16="http://schemas.microsoft.com/office/drawing/2014/main" id="{9DF88C28-5F95-4B51-BA6E-08E3B874054E}"/>
              </a:ext>
            </a:extLst>
          </p:cNvPr>
          <p:cNvPicPr>
            <a:picLocks noChangeAspect="1"/>
          </p:cNvPicPr>
          <p:nvPr/>
        </p:nvPicPr>
        <p:blipFill>
          <a:blip r:embed="rId4"/>
          <a:stretch>
            <a:fillRect/>
          </a:stretch>
        </p:blipFill>
        <p:spPr>
          <a:xfrm>
            <a:off x="172474" y="1653031"/>
            <a:ext cx="1557338" cy="328613"/>
          </a:xfrm>
          <a:prstGeom prst="rect">
            <a:avLst/>
          </a:prstGeom>
        </p:spPr>
      </p:pic>
      <p:pic>
        <p:nvPicPr>
          <p:cNvPr id="31" name="Image 30">
            <a:extLst>
              <a:ext uri="{FF2B5EF4-FFF2-40B4-BE49-F238E27FC236}">
                <a16:creationId xmlns:a16="http://schemas.microsoft.com/office/drawing/2014/main" id="{9F728B04-58C8-409C-8CA1-7E9D83B0C2D0}"/>
              </a:ext>
            </a:extLst>
          </p:cNvPr>
          <p:cNvPicPr>
            <a:picLocks noChangeAspect="1"/>
          </p:cNvPicPr>
          <p:nvPr/>
        </p:nvPicPr>
        <p:blipFill>
          <a:blip r:embed="rId5"/>
          <a:stretch>
            <a:fillRect/>
          </a:stretch>
        </p:blipFill>
        <p:spPr>
          <a:xfrm>
            <a:off x="172474" y="1162689"/>
            <a:ext cx="1085850" cy="414338"/>
          </a:xfrm>
          <a:prstGeom prst="rect">
            <a:avLst/>
          </a:prstGeom>
        </p:spPr>
      </p:pic>
      <p:pic>
        <p:nvPicPr>
          <p:cNvPr id="32" name="Image 31">
            <a:extLst>
              <a:ext uri="{FF2B5EF4-FFF2-40B4-BE49-F238E27FC236}">
                <a16:creationId xmlns:a16="http://schemas.microsoft.com/office/drawing/2014/main" id="{4DF6B8B5-67C7-40F5-B8FB-E91521A2610F}"/>
              </a:ext>
            </a:extLst>
          </p:cNvPr>
          <p:cNvPicPr>
            <a:picLocks noChangeAspect="1"/>
          </p:cNvPicPr>
          <p:nvPr/>
        </p:nvPicPr>
        <p:blipFill>
          <a:blip r:embed="rId6"/>
          <a:stretch>
            <a:fillRect/>
          </a:stretch>
        </p:blipFill>
        <p:spPr>
          <a:xfrm>
            <a:off x="193016" y="3236118"/>
            <a:ext cx="1271588" cy="385763"/>
          </a:xfrm>
          <a:prstGeom prst="rect">
            <a:avLst/>
          </a:prstGeom>
        </p:spPr>
      </p:pic>
      <p:pic>
        <p:nvPicPr>
          <p:cNvPr id="34" name="Image 33">
            <a:extLst>
              <a:ext uri="{FF2B5EF4-FFF2-40B4-BE49-F238E27FC236}">
                <a16:creationId xmlns:a16="http://schemas.microsoft.com/office/drawing/2014/main" id="{6934C465-A442-44F3-8FEE-90F76CCC3CBF}"/>
              </a:ext>
            </a:extLst>
          </p:cNvPr>
          <p:cNvPicPr>
            <a:picLocks noChangeAspect="1"/>
          </p:cNvPicPr>
          <p:nvPr/>
        </p:nvPicPr>
        <p:blipFill>
          <a:blip r:embed="rId7"/>
          <a:stretch>
            <a:fillRect/>
          </a:stretch>
        </p:blipFill>
        <p:spPr>
          <a:xfrm>
            <a:off x="194813" y="2464576"/>
            <a:ext cx="1557338" cy="342900"/>
          </a:xfrm>
          <a:prstGeom prst="rect">
            <a:avLst/>
          </a:prstGeom>
        </p:spPr>
      </p:pic>
    </p:spTree>
    <p:extLst>
      <p:ext uri="{BB962C8B-B14F-4D97-AF65-F5344CB8AC3E}">
        <p14:creationId xmlns:p14="http://schemas.microsoft.com/office/powerpoint/2010/main" val="246437403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à coins arrondis 7"/>
          <p:cNvSpPr/>
          <p:nvPr/>
        </p:nvSpPr>
        <p:spPr bwMode="auto">
          <a:xfrm>
            <a:off x="119063" y="691412"/>
            <a:ext cx="8624886" cy="5053405"/>
          </a:xfrm>
          <a:prstGeom prst="roundRect">
            <a:avLst>
              <a:gd name="adj" fmla="val 4249"/>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nchor="ctr"/>
          <a:lstStyle/>
          <a:p>
            <a:pPr marL="0" lvl="1" algn="l" eaLnBrk="0" hangingPunct="0">
              <a:spcBef>
                <a:spcPct val="10000"/>
              </a:spcBef>
              <a:buClr>
                <a:srgbClr val="00B050"/>
              </a:buClr>
              <a:buSzPct val="75000"/>
              <a:defRPr/>
            </a:pPr>
            <a:r>
              <a:rPr lang="en-US" sz="1600" dirty="0">
                <a:solidFill>
                  <a:schemeClr val="hlink"/>
                </a:solidFill>
              </a:rPr>
              <a:t>		</a:t>
            </a:r>
          </a:p>
          <a:p>
            <a:pPr marL="1182688" lvl="3" indent="-144463" algn="l" eaLnBrk="0" hangingPunct="0">
              <a:spcBef>
                <a:spcPct val="10000"/>
              </a:spcBef>
              <a:buClr>
                <a:schemeClr val="bg1">
                  <a:lumMod val="50000"/>
                </a:schemeClr>
              </a:buClr>
              <a:buFont typeface="Wingdings" pitchFamily="2" charset="2"/>
              <a:buChar char="§"/>
              <a:defRPr/>
            </a:pPr>
            <a:endParaRPr lang="en-US" sz="1200" dirty="0">
              <a:solidFill>
                <a:schemeClr val="hlink"/>
              </a:solidFill>
            </a:endParaRPr>
          </a:p>
          <a:p>
            <a:pPr marL="730250" lvl="1" indent="-273050" algn="l" eaLnBrk="0" hangingPunct="0">
              <a:spcBef>
                <a:spcPct val="10000"/>
              </a:spcBef>
              <a:buClr>
                <a:srgbClr val="00B050"/>
              </a:buClr>
              <a:buSzPct val="75000"/>
              <a:buFont typeface="Wingdings" pitchFamily="2" charset="2"/>
              <a:buChar char="ü"/>
              <a:defRPr/>
            </a:pPr>
            <a:endParaRPr lang="en-US" b="1" dirty="0">
              <a:solidFill>
                <a:srgbClr val="FF0000"/>
              </a:solidFill>
            </a:endParaRPr>
          </a:p>
        </p:txBody>
      </p:sp>
      <p:sp>
        <p:nvSpPr>
          <p:cNvPr id="11" name="ZoneTexte 10">
            <a:extLst>
              <a:ext uri="{FF2B5EF4-FFF2-40B4-BE49-F238E27FC236}">
                <a16:creationId xmlns:a16="http://schemas.microsoft.com/office/drawing/2014/main" id="{D432AB9D-3077-4DE6-8019-E198B733A273}"/>
              </a:ext>
            </a:extLst>
          </p:cNvPr>
          <p:cNvSpPr txBox="1"/>
          <p:nvPr/>
        </p:nvSpPr>
        <p:spPr>
          <a:xfrm>
            <a:off x="3143251" y="1192048"/>
            <a:ext cx="5225496" cy="3662541"/>
          </a:xfrm>
          <a:prstGeom prst="rect">
            <a:avLst/>
          </a:prstGeom>
          <a:noFill/>
        </p:spPr>
        <p:txBody>
          <a:bodyPr wrap="square" rtlCol="0">
            <a:spAutoFit/>
          </a:bodyPr>
          <a:lstStyle/>
          <a:p>
            <a:pPr algn="l"/>
            <a:r>
              <a:rPr lang="en-US" dirty="0">
                <a:solidFill>
                  <a:schemeClr val="hlink"/>
                </a:solidFill>
              </a:rPr>
              <a:t>Cube to control loading status of the data files</a:t>
            </a:r>
          </a:p>
          <a:p>
            <a:pPr algn="l">
              <a:spcBef>
                <a:spcPts val="600"/>
              </a:spcBef>
            </a:pPr>
            <a:endParaRPr lang="en-US" dirty="0">
              <a:solidFill>
                <a:schemeClr val="hlink"/>
              </a:solidFill>
            </a:endParaRPr>
          </a:p>
          <a:p>
            <a:pPr algn="l"/>
            <a:r>
              <a:rPr lang="en-US" dirty="0">
                <a:solidFill>
                  <a:schemeClr val="hlink"/>
                </a:solidFill>
              </a:rPr>
              <a:t>Cube listing the possible rejects of data loading</a:t>
            </a:r>
          </a:p>
          <a:p>
            <a:pPr algn="l"/>
            <a:endParaRPr lang="en-US" dirty="0">
              <a:solidFill>
                <a:schemeClr val="hlink"/>
              </a:solidFill>
            </a:endParaRPr>
          </a:p>
          <a:p>
            <a:pPr algn="l"/>
            <a:endParaRPr lang="en-US" dirty="0">
              <a:solidFill>
                <a:schemeClr val="hlink"/>
              </a:solidFill>
            </a:endParaRPr>
          </a:p>
          <a:p>
            <a:pPr algn="l"/>
            <a:r>
              <a:rPr lang="en-US" dirty="0">
                <a:solidFill>
                  <a:schemeClr val="hlink"/>
                </a:solidFill>
              </a:rPr>
              <a:t>Cube to control authorizations for loading status on the crossing legal entity / management unit / sub-activity</a:t>
            </a:r>
          </a:p>
          <a:p>
            <a:pPr algn="l">
              <a:spcBef>
                <a:spcPts val="600"/>
              </a:spcBef>
            </a:pPr>
            <a:r>
              <a:rPr lang="en-US" dirty="0">
                <a:solidFill>
                  <a:schemeClr val="hlink"/>
                </a:solidFill>
              </a:rPr>
              <a:t>Cube listing the possible rejects of unauthorized data loading</a:t>
            </a:r>
          </a:p>
          <a:p>
            <a:pPr algn="l">
              <a:spcBef>
                <a:spcPts val="600"/>
              </a:spcBef>
            </a:pPr>
            <a:endParaRPr lang="en-US" sz="1600" dirty="0">
              <a:solidFill>
                <a:schemeClr val="hlink"/>
              </a:solidFill>
            </a:endParaRPr>
          </a:p>
          <a:p>
            <a:pPr algn="l">
              <a:spcBef>
                <a:spcPts val="600"/>
              </a:spcBef>
            </a:pPr>
            <a:endParaRPr lang="fr-FR" sz="1600" dirty="0"/>
          </a:p>
        </p:txBody>
      </p:sp>
      <p:sp>
        <p:nvSpPr>
          <p:cNvPr id="93186" name="Titre 1"/>
          <p:cNvSpPr>
            <a:spLocks noGrp="1"/>
          </p:cNvSpPr>
          <p:nvPr>
            <p:ph type="title" idx="4294967295"/>
          </p:nvPr>
        </p:nvSpPr>
        <p:spPr>
          <a:xfrm>
            <a:off x="682624" y="160338"/>
            <a:ext cx="8061325" cy="806450"/>
          </a:xfrm>
        </p:spPr>
        <p:txBody>
          <a:bodyPr/>
          <a:lstStyle/>
          <a:p>
            <a:pPr eaLnBrk="1" hangingPunct="1"/>
            <a:r>
              <a:rPr lang="en-US" altLang="fr-FR" sz="2400" dirty="0"/>
              <a:t>Main cubes in Tango Core Model (2/2)</a:t>
            </a:r>
          </a:p>
        </p:txBody>
      </p:sp>
      <p:sp>
        <p:nvSpPr>
          <p:cNvPr id="93187" name="Espace réservé du numéro de diapositive 4"/>
          <p:cNvSpPr txBox="1">
            <a:spLocks noGrp="1"/>
          </p:cNvSpPr>
          <p:nvPr/>
        </p:nvSpPr>
        <p:spPr bwMode="white">
          <a:xfrm>
            <a:off x="1646238" y="4164013"/>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1977FBDA-2076-4FB4-8FCD-BDD9C7221122}" type="slidenum">
              <a:rPr lang="fr-FR" altLang="fr-FR" sz="900" b="0">
                <a:solidFill>
                  <a:schemeClr val="bg1"/>
                </a:solidFill>
              </a:rPr>
              <a:pPr algn="r" eaLnBrk="1" hangingPunct="1">
                <a:spcBef>
                  <a:spcPct val="0"/>
                </a:spcBef>
              </a:pPr>
              <a:t>57</a:t>
            </a:fld>
            <a:r>
              <a:rPr lang="fr-FR" altLang="fr-FR" sz="900" b="0">
                <a:solidFill>
                  <a:schemeClr val="bg1"/>
                </a:solidFill>
              </a:rPr>
              <a:t> •</a:t>
            </a:r>
          </a:p>
        </p:txBody>
      </p:sp>
      <p:sp>
        <p:nvSpPr>
          <p:cNvPr id="9320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4CFAE7A3-0B53-4054-942F-528370821854}" type="slidenum">
              <a:rPr lang="en-US" altLang="fr-FR" sz="900" b="0">
                <a:solidFill>
                  <a:schemeClr val="bg1"/>
                </a:solidFill>
              </a:rPr>
              <a:pPr algn="r" eaLnBrk="1" hangingPunct="1">
                <a:spcBef>
                  <a:spcPct val="0"/>
                </a:spcBef>
              </a:pPr>
              <a:t>57</a:t>
            </a:fld>
            <a:r>
              <a:rPr lang="en-US" altLang="fr-FR" sz="900" b="0">
                <a:solidFill>
                  <a:schemeClr val="bg1"/>
                </a:solidFill>
              </a:rPr>
              <a:t> •</a:t>
            </a:r>
          </a:p>
        </p:txBody>
      </p:sp>
      <p:sp>
        <p:nvSpPr>
          <p:cNvPr id="9320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pic>
        <p:nvPicPr>
          <p:cNvPr id="20" name="Image 19">
            <a:extLst>
              <a:ext uri="{FF2B5EF4-FFF2-40B4-BE49-F238E27FC236}">
                <a16:creationId xmlns:a16="http://schemas.microsoft.com/office/drawing/2014/main" id="{C68A9A45-5828-4677-A58B-8C7745E59C5E}"/>
              </a:ext>
            </a:extLst>
          </p:cNvPr>
          <p:cNvPicPr>
            <a:picLocks noChangeAspect="1"/>
          </p:cNvPicPr>
          <p:nvPr/>
        </p:nvPicPr>
        <p:blipFill>
          <a:blip r:embed="rId2"/>
          <a:stretch>
            <a:fillRect/>
          </a:stretch>
        </p:blipFill>
        <p:spPr>
          <a:xfrm>
            <a:off x="119063" y="1793288"/>
            <a:ext cx="2345531" cy="321469"/>
          </a:xfrm>
          <a:prstGeom prst="rect">
            <a:avLst/>
          </a:prstGeom>
        </p:spPr>
      </p:pic>
      <p:pic>
        <p:nvPicPr>
          <p:cNvPr id="21" name="Image 20">
            <a:extLst>
              <a:ext uri="{FF2B5EF4-FFF2-40B4-BE49-F238E27FC236}">
                <a16:creationId xmlns:a16="http://schemas.microsoft.com/office/drawing/2014/main" id="{2C316CC3-13DA-4023-9558-6B09779171B8}"/>
              </a:ext>
            </a:extLst>
          </p:cNvPr>
          <p:cNvPicPr>
            <a:picLocks noChangeAspect="1"/>
          </p:cNvPicPr>
          <p:nvPr/>
        </p:nvPicPr>
        <p:blipFill>
          <a:blip r:embed="rId3"/>
          <a:stretch>
            <a:fillRect/>
          </a:stretch>
        </p:blipFill>
        <p:spPr>
          <a:xfrm>
            <a:off x="120255" y="1267192"/>
            <a:ext cx="2393156" cy="285750"/>
          </a:xfrm>
          <a:prstGeom prst="rect">
            <a:avLst/>
          </a:prstGeom>
        </p:spPr>
      </p:pic>
      <p:pic>
        <p:nvPicPr>
          <p:cNvPr id="2" name="Image 1">
            <a:extLst>
              <a:ext uri="{FF2B5EF4-FFF2-40B4-BE49-F238E27FC236}">
                <a16:creationId xmlns:a16="http://schemas.microsoft.com/office/drawing/2014/main" id="{11B3431A-A207-4186-B6C8-BE06F4D5FECE}"/>
              </a:ext>
            </a:extLst>
          </p:cNvPr>
          <p:cNvPicPr>
            <a:picLocks noChangeAspect="1"/>
          </p:cNvPicPr>
          <p:nvPr/>
        </p:nvPicPr>
        <p:blipFill>
          <a:blip r:embed="rId4"/>
          <a:stretch>
            <a:fillRect/>
          </a:stretch>
        </p:blipFill>
        <p:spPr>
          <a:xfrm>
            <a:off x="119063" y="2689980"/>
            <a:ext cx="2976563" cy="321469"/>
          </a:xfrm>
          <a:prstGeom prst="rect">
            <a:avLst/>
          </a:prstGeom>
        </p:spPr>
      </p:pic>
      <p:pic>
        <p:nvPicPr>
          <p:cNvPr id="3" name="Image 2">
            <a:extLst>
              <a:ext uri="{FF2B5EF4-FFF2-40B4-BE49-F238E27FC236}">
                <a16:creationId xmlns:a16="http://schemas.microsoft.com/office/drawing/2014/main" id="{F3BF7F96-A0F2-4321-B866-33D9153F36E1}"/>
              </a:ext>
            </a:extLst>
          </p:cNvPr>
          <p:cNvPicPr>
            <a:picLocks noChangeAspect="1"/>
          </p:cNvPicPr>
          <p:nvPr/>
        </p:nvPicPr>
        <p:blipFill>
          <a:blip r:embed="rId5"/>
          <a:stretch>
            <a:fillRect/>
          </a:stretch>
        </p:blipFill>
        <p:spPr>
          <a:xfrm>
            <a:off x="119063" y="3609961"/>
            <a:ext cx="3024188" cy="297656"/>
          </a:xfrm>
          <a:prstGeom prst="rect">
            <a:avLst/>
          </a:prstGeom>
        </p:spPr>
      </p:pic>
    </p:spTree>
    <p:extLst>
      <p:ext uri="{BB962C8B-B14F-4D97-AF65-F5344CB8AC3E}">
        <p14:creationId xmlns:p14="http://schemas.microsoft.com/office/powerpoint/2010/main" val="299695691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116958" y="5817856"/>
            <a:ext cx="8644270" cy="395610"/>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114693"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29502FE7-41A5-4296-98FE-919C71659092}" type="slidenum">
              <a:rPr lang="fr-FR" altLang="fr-FR" sz="900" b="0">
                <a:solidFill>
                  <a:schemeClr val="bg1"/>
                </a:solidFill>
              </a:rPr>
              <a:pPr algn="r" eaLnBrk="1" hangingPunct="1">
                <a:spcBef>
                  <a:spcPct val="0"/>
                </a:spcBef>
              </a:pPr>
              <a:t>58</a:t>
            </a:fld>
            <a:r>
              <a:rPr lang="fr-FR" altLang="fr-FR" sz="900" b="0">
                <a:solidFill>
                  <a:schemeClr val="bg1"/>
                </a:solidFill>
              </a:rPr>
              <a:t> •</a:t>
            </a:r>
          </a:p>
        </p:txBody>
      </p:sp>
      <p:pic>
        <p:nvPicPr>
          <p:cNvPr id="114694" name="Picture 7" descr="visuel_chapitre"/>
          <p:cNvPicPr>
            <a:picLocks noChangeAspect="1" noChangeArrowheads="1"/>
          </p:cNvPicPr>
          <p:nvPr/>
        </p:nvPicPr>
        <p:blipFill>
          <a:blip r:embed="rId3">
            <a:extLst>
              <a:ext uri="{28A0092B-C50C-407E-A947-70E740481C1C}">
                <a14:useLocalDpi xmlns:a14="http://schemas.microsoft.com/office/drawing/2010/main" val="0"/>
              </a:ext>
            </a:extLst>
          </a:blip>
          <a:srcRect l="4631" t="10364" r="4631" b="9990"/>
          <a:stretch>
            <a:fillRect/>
          </a:stretch>
        </p:blipFill>
        <p:spPr bwMode="auto">
          <a:xfrm>
            <a:off x="0" y="0"/>
            <a:ext cx="9144000"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4695"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4696" name="Rectangle 10"/>
          <p:cNvSpPr txBox="1">
            <a:spLocks noChangeArrowheads="1"/>
          </p:cNvSpPr>
          <p:nvPr/>
        </p:nvSpPr>
        <p:spPr bwMode="gray">
          <a:xfrm>
            <a:off x="685800" y="3030538"/>
            <a:ext cx="7835900" cy="315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marL="514350" indent="-514350"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buFontTx/>
              <a:buAutoNum type="arabicPeriod"/>
            </a:pPr>
            <a:r>
              <a:rPr lang="fr-FR" altLang="fr-FR" dirty="0"/>
              <a:t>Introduction</a:t>
            </a:r>
            <a:endParaRPr lang="en-US" altLang="fr-FR" dirty="0"/>
          </a:p>
          <a:p>
            <a:pPr eaLnBrk="1" hangingPunct="1">
              <a:buFontTx/>
              <a:buAutoNum type="arabicPeriod"/>
            </a:pPr>
            <a:r>
              <a:rPr lang="en-US" altLang="fr-FR" dirty="0"/>
              <a:t>Connection</a:t>
            </a:r>
            <a:r>
              <a:rPr lang="fr-FR" altLang="fr-FR" dirty="0"/>
              <a:t> to Tango</a:t>
            </a:r>
            <a:endParaRPr lang="en-US" altLang="fr-FR" dirty="0"/>
          </a:p>
          <a:p>
            <a:pPr eaLnBrk="1" hangingPunct="1">
              <a:buFontTx/>
              <a:buAutoNum type="arabicPeriod"/>
            </a:pPr>
            <a:r>
              <a:rPr lang="en-US" altLang="fr-FR" dirty="0"/>
              <a:t>Tango Core Model Dimension</a:t>
            </a:r>
          </a:p>
          <a:p>
            <a:pPr eaLnBrk="1" hangingPunct="1">
              <a:buFontTx/>
              <a:buAutoNum type="arabicPeriod"/>
            </a:pPr>
            <a:r>
              <a:rPr lang="en-US" altLang="fr-FR" dirty="0"/>
              <a:t>Tango Core Model Navigation</a:t>
            </a:r>
          </a:p>
          <a:p>
            <a:pPr eaLnBrk="1" hangingPunct="1">
              <a:buFontTx/>
              <a:buAutoNum type="arabicPeriod"/>
            </a:pPr>
            <a:r>
              <a:rPr lang="en-US" altLang="fr-FR" dirty="0"/>
              <a:t>Data input process</a:t>
            </a:r>
          </a:p>
          <a:p>
            <a:pPr eaLnBrk="1" hangingPunct="1">
              <a:buFontTx/>
              <a:buAutoNum type="arabicPeriod"/>
            </a:pPr>
            <a:r>
              <a:rPr lang="en-US" altLang="fr-FR" dirty="0"/>
              <a:t>Standard reports presentation</a:t>
            </a:r>
          </a:p>
          <a:p>
            <a:pPr eaLnBrk="1" hangingPunct="1">
              <a:buFontTx/>
              <a:buAutoNum type="arabicPeriod"/>
            </a:pPr>
            <a:r>
              <a:rPr lang="en-US" altLang="fr-FR" dirty="0"/>
              <a:t>Main cubes in Tango Core Model</a:t>
            </a:r>
          </a:p>
          <a:p>
            <a:pPr eaLnBrk="1" hangingPunct="1">
              <a:buFontTx/>
              <a:buAutoNum type="arabicPeriod"/>
            </a:pPr>
            <a:r>
              <a:rPr lang="en-US" altLang="fr-FR" dirty="0"/>
              <a:t>Reports customizing</a:t>
            </a:r>
          </a:p>
        </p:txBody>
      </p:sp>
      <p:pic>
        <p:nvPicPr>
          <p:cNvPr id="114697" name="Imag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66038" y="146050"/>
            <a:ext cx="1169987"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0962952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bwMode="auto">
          <a:xfrm>
            <a:off x="914400" y="2528049"/>
            <a:ext cx="7436224" cy="457201"/>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59</a:t>
            </a:fld>
            <a:r>
              <a:rPr lang="fr-FR" altLang="fr-FR" sz="900" b="0">
                <a:solidFill>
                  <a:schemeClr val="bg1"/>
                </a:solidFill>
              </a:rPr>
              <a:t> •</a:t>
            </a:r>
          </a:p>
        </p:txBody>
      </p:sp>
      <p:sp>
        <p:nvSpPr>
          <p:cNvPr id="115718" name="Rectangle 2"/>
          <p:cNvSpPr>
            <a:spLocks noGrp="1" noChangeArrowheads="1"/>
          </p:cNvSpPr>
          <p:nvPr>
            <p:ph type="title" idx="4294967295"/>
          </p:nvPr>
        </p:nvSpPr>
        <p:spPr>
          <a:xfrm>
            <a:off x="669925" y="-120650"/>
            <a:ext cx="7839075" cy="765175"/>
          </a:xfrm>
        </p:spPr>
        <p:txBody>
          <a:bodyPr/>
          <a:lstStyle/>
          <a:p>
            <a:pPr eaLnBrk="1" hangingPunct="1"/>
            <a:br>
              <a:rPr lang="fr-FR" altLang="fr-FR" sz="2400">
                <a:cs typeface="Arial" pitchFamily="34" charset="0"/>
              </a:rPr>
            </a:br>
            <a:r>
              <a:rPr lang="fr-FR" altLang="fr-FR" sz="2400">
                <a:cs typeface="Arial" pitchFamily="34" charset="0"/>
              </a:rPr>
              <a:t>Tango customization</a:t>
            </a:r>
            <a:endParaRPr lang="fr-FR" altLang="fr-FR" sz="2000">
              <a:cs typeface="Arial" pitchFamily="34" charset="0"/>
            </a:endParaRP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15721" name="Content Placeholder 24"/>
          <p:cNvSpPr>
            <a:spLocks/>
          </p:cNvSpPr>
          <p:nvPr/>
        </p:nvSpPr>
        <p:spPr bwMode="auto">
          <a:xfrm>
            <a:off x="388938" y="885825"/>
            <a:ext cx="8609012" cy="325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00362" name="Content Placeholder 24"/>
          <p:cNvSpPr>
            <a:spLocks/>
          </p:cNvSpPr>
          <p:nvPr/>
        </p:nvSpPr>
        <p:spPr bwMode="auto">
          <a:xfrm>
            <a:off x="460375" y="901700"/>
            <a:ext cx="8609013" cy="475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446088" lvl="1" indent="-174625" algn="l" eaLnBrk="0" hangingPunct="0">
              <a:spcBef>
                <a:spcPct val="10000"/>
              </a:spcBef>
              <a:buClr>
                <a:schemeClr val="accent2"/>
              </a:buClr>
              <a:buSzPct val="90000"/>
              <a:buFont typeface="Wingdings" pitchFamily="2" charset="2"/>
              <a:buChar char="l"/>
              <a:defRPr/>
            </a:pPr>
            <a:endParaRPr lang="en-US" dirty="0">
              <a:solidFill>
                <a:schemeClr val="hlink"/>
              </a:solidFill>
            </a:endParaRPr>
          </a:p>
          <a:p>
            <a:pPr marL="446088" lvl="1" indent="-174625" algn="l" eaLnBrk="0" hangingPunct="0">
              <a:spcBef>
                <a:spcPct val="10000"/>
              </a:spcBef>
              <a:buClr>
                <a:schemeClr val="accent2"/>
              </a:buClr>
              <a:buSzPct val="90000"/>
              <a:defRPr/>
            </a:pPr>
            <a:endParaRPr lang="en-US" sz="2000" b="1" dirty="0">
              <a:solidFill>
                <a:srgbClr val="FF0000"/>
              </a:solidFill>
            </a:endParaRPr>
          </a:p>
          <a:p>
            <a:pPr algn="l" eaLnBrk="0" hangingPunct="0">
              <a:spcBef>
                <a:spcPct val="10000"/>
              </a:spcBef>
              <a:buClr>
                <a:schemeClr val="accent2"/>
              </a:buClr>
              <a:buSzPct val="90000"/>
              <a:defRPr/>
            </a:pPr>
            <a:r>
              <a:rPr lang="en-US" sz="2000" b="1" dirty="0">
                <a:solidFill>
                  <a:srgbClr val="FF0000"/>
                </a:solidFill>
              </a:rPr>
              <a:t>In order to perform specific analysis (in Excel TM1 only), Tango enables :</a:t>
            </a:r>
          </a:p>
          <a:p>
            <a:pPr marL="446088" lvl="1" indent="-174625" algn="l" eaLnBrk="0" hangingPunct="0">
              <a:spcBef>
                <a:spcPct val="10000"/>
              </a:spcBef>
              <a:buClr>
                <a:schemeClr val="accent2"/>
              </a:buClr>
              <a:buSzPct val="90000"/>
              <a:defRPr/>
            </a:pPr>
            <a:endParaRPr lang="en-US" sz="2400" dirty="0">
              <a:solidFill>
                <a:schemeClr val="accent2"/>
              </a:solidFill>
            </a:endParaRPr>
          </a:p>
          <a:p>
            <a:pPr marL="892175" lvl="2" indent="-173038" algn="l" eaLnBrk="0" hangingPunct="0">
              <a:lnSpc>
                <a:spcPct val="90000"/>
              </a:lnSpc>
              <a:spcBef>
                <a:spcPct val="10000"/>
              </a:spcBef>
              <a:buClr>
                <a:srgbClr val="FF0000"/>
              </a:buClr>
              <a:buSzPct val="90000"/>
              <a:buFont typeface="Wingdings" pitchFamily="2" charset="2"/>
              <a:buChar char="l"/>
              <a:defRPr/>
            </a:pPr>
            <a:r>
              <a:rPr lang="en-US" sz="2000" dirty="0">
                <a:solidFill>
                  <a:schemeClr val="hlink"/>
                </a:solidFill>
              </a:rPr>
              <a:t>Building and managing cube views</a:t>
            </a:r>
            <a:endParaRPr lang="fr-FR" sz="2000" dirty="0">
              <a:solidFill>
                <a:schemeClr val="hlink"/>
              </a:solidFill>
            </a:endParaRPr>
          </a:p>
          <a:p>
            <a:pPr marL="892175" lvl="2" indent="-173038" algn="l" eaLnBrk="0" hangingPunct="0">
              <a:lnSpc>
                <a:spcPct val="90000"/>
              </a:lnSpc>
              <a:spcBef>
                <a:spcPct val="10000"/>
              </a:spcBef>
              <a:buClr>
                <a:schemeClr val="accent2"/>
              </a:buClr>
              <a:buSzPct val="90000"/>
              <a:buFont typeface="Wingdings" pitchFamily="2" charset="2"/>
              <a:buChar char="l"/>
              <a:defRPr/>
            </a:pPr>
            <a:endParaRPr lang="en-US" sz="2000" dirty="0">
              <a:solidFill>
                <a:schemeClr val="hlink"/>
              </a:solidFill>
            </a:endParaRPr>
          </a:p>
          <a:p>
            <a:pPr marL="892175" lvl="2" indent="-173038" algn="l" eaLnBrk="0" hangingPunct="0">
              <a:lnSpc>
                <a:spcPct val="90000"/>
              </a:lnSpc>
              <a:spcBef>
                <a:spcPct val="10000"/>
              </a:spcBef>
              <a:buClr>
                <a:srgbClr val="FF0000"/>
              </a:buClr>
              <a:buSzPct val="90000"/>
              <a:buFont typeface="Wingdings" pitchFamily="2" charset="2"/>
              <a:buChar char="l"/>
              <a:defRPr/>
            </a:pPr>
            <a:r>
              <a:rPr lang="en-US" sz="2000" dirty="0">
                <a:solidFill>
                  <a:schemeClr val="hlink"/>
                </a:solidFill>
              </a:rPr>
              <a:t>Extracting data in Excel through 3 different ways</a:t>
            </a:r>
          </a:p>
          <a:p>
            <a:pPr marL="1252538" lvl="3" indent="-174625" algn="l" eaLnBrk="0" hangingPunct="0">
              <a:lnSpc>
                <a:spcPct val="90000"/>
              </a:lnSpc>
              <a:spcBef>
                <a:spcPct val="10000"/>
              </a:spcBef>
              <a:buClr>
                <a:schemeClr val="bg1">
                  <a:lumMod val="50000"/>
                </a:schemeClr>
              </a:buClr>
              <a:buSzPct val="90000"/>
              <a:buFont typeface="Wingdings" pitchFamily="2" charset="2"/>
              <a:buChar char="§"/>
              <a:defRPr/>
            </a:pPr>
            <a:r>
              <a:rPr lang="en-US" dirty="0">
                <a:solidFill>
                  <a:schemeClr val="hlink"/>
                </a:solidFill>
              </a:rPr>
              <a:t>Snapshot (only value : can’t be refreshed)</a:t>
            </a:r>
          </a:p>
          <a:p>
            <a:pPr marL="1252538" lvl="3" indent="-174625" algn="l" eaLnBrk="0" hangingPunct="0">
              <a:lnSpc>
                <a:spcPct val="90000"/>
              </a:lnSpc>
              <a:spcBef>
                <a:spcPct val="10000"/>
              </a:spcBef>
              <a:buClr>
                <a:schemeClr val="bg1">
                  <a:lumMod val="50000"/>
                </a:schemeClr>
              </a:buClr>
              <a:buSzPct val="90000"/>
              <a:buFont typeface="Wingdings" pitchFamily="2" charset="2"/>
              <a:buChar char="§"/>
              <a:defRPr/>
            </a:pPr>
            <a:r>
              <a:rPr lang="en-US" dirty="0">
                <a:solidFill>
                  <a:schemeClr val="hlink"/>
                </a:solidFill>
              </a:rPr>
              <a:t>Slice (with TM1 formula : can be refreshed)</a:t>
            </a:r>
          </a:p>
          <a:p>
            <a:pPr marL="1252538" lvl="3" indent="-174625" algn="l" eaLnBrk="0" hangingPunct="0">
              <a:lnSpc>
                <a:spcPct val="90000"/>
              </a:lnSpc>
              <a:spcBef>
                <a:spcPct val="10000"/>
              </a:spcBef>
              <a:buClr>
                <a:schemeClr val="bg1">
                  <a:lumMod val="50000"/>
                </a:schemeClr>
              </a:buClr>
              <a:buSzPct val="90000"/>
              <a:buFont typeface="Wingdings" pitchFamily="2" charset="2"/>
              <a:buChar char="§"/>
              <a:defRPr/>
            </a:pPr>
            <a:r>
              <a:rPr lang="en-US" dirty="0">
                <a:solidFill>
                  <a:schemeClr val="hlink"/>
                </a:solidFill>
              </a:rPr>
              <a:t>Active form (with TM1 formula, allows to expand and collapse row dimension)</a:t>
            </a:r>
          </a:p>
          <a:p>
            <a:pPr marL="1252538" lvl="3" indent="-174625" algn="l" eaLnBrk="0" hangingPunct="0">
              <a:spcBef>
                <a:spcPct val="10000"/>
              </a:spcBef>
              <a:buClr>
                <a:schemeClr val="accent1"/>
              </a:buClr>
              <a:defRPr/>
            </a:pPr>
            <a:endParaRPr lang="en-US" sz="2800" dirty="0">
              <a:solidFill>
                <a:schemeClr val="accent2"/>
              </a:solidFill>
            </a:endParaRPr>
          </a:p>
          <a:p>
            <a:pPr marL="892175" lvl="2" indent="-173038" algn="l" eaLnBrk="0" hangingPunct="0">
              <a:lnSpc>
                <a:spcPct val="90000"/>
              </a:lnSpc>
              <a:spcBef>
                <a:spcPct val="10000"/>
              </a:spcBef>
              <a:buClr>
                <a:schemeClr val="accent2"/>
              </a:buClr>
              <a:buSzPct val="90000"/>
              <a:buFont typeface="Wingdings" pitchFamily="2" charset="2"/>
              <a:buChar char="l"/>
              <a:defRPr/>
            </a:pPr>
            <a:endParaRPr lang="fr-FR" sz="2000" dirty="0">
              <a:solidFill>
                <a:schemeClr val="hlink"/>
              </a:solidFill>
            </a:endParaRPr>
          </a:p>
          <a:p>
            <a:pPr marL="892175" lvl="2" indent="-173038" algn="l" eaLnBrk="0" hangingPunct="0">
              <a:lnSpc>
                <a:spcPct val="90000"/>
              </a:lnSpc>
              <a:spcBef>
                <a:spcPct val="10000"/>
              </a:spcBef>
              <a:buClr>
                <a:schemeClr val="accent2"/>
              </a:buClr>
              <a:buSzPct val="90000"/>
              <a:buFont typeface="Wingdings" pitchFamily="2" charset="2"/>
              <a:buChar char="l"/>
              <a:defRPr/>
            </a:pPr>
            <a:endParaRPr lang="en-US" sz="2000" dirty="0">
              <a:solidFill>
                <a:schemeClr val="hlink"/>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Rounded Rectangle 12"/>
          <p:cNvSpPr/>
          <p:nvPr/>
        </p:nvSpPr>
        <p:spPr bwMode="auto">
          <a:xfrm>
            <a:off x="245268" y="745332"/>
            <a:ext cx="8607425" cy="4818062"/>
          </a:xfrm>
          <a:prstGeom prst="roundRect">
            <a:avLst>
              <a:gd name="adj" fmla="val 632"/>
            </a:avLst>
          </a:prstGeom>
          <a:ln w="19050">
            <a:noFill/>
            <a:headEnd type="none" w="med" len="med"/>
            <a:tailEnd type="none" w="med" len="med"/>
          </a:ln>
          <a:effectLst>
            <a:outerShdw blurRad="63500" dist="38100" dir="366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eaLnBrk="0" hangingPunct="0">
              <a:spcBef>
                <a:spcPct val="10000"/>
              </a:spcBef>
              <a:defRPr/>
            </a:pPr>
            <a:endParaRPr lang="fr-FR" sz="1500" b="1" dirty="0">
              <a:solidFill>
                <a:schemeClr val="accent2"/>
              </a:solidFill>
              <a:latin typeface="+mj-lt"/>
            </a:endParaRPr>
          </a:p>
        </p:txBody>
      </p:sp>
      <p:sp>
        <p:nvSpPr>
          <p:cNvPr id="164" name="TextBox 40"/>
          <p:cNvSpPr txBox="1">
            <a:spLocks noChangeArrowheads="1"/>
          </p:cNvSpPr>
          <p:nvPr/>
        </p:nvSpPr>
        <p:spPr bwMode="auto">
          <a:xfrm>
            <a:off x="2927351" y="2222332"/>
            <a:ext cx="1425574" cy="201804"/>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err="1">
                <a:solidFill>
                  <a:srgbClr val="808080"/>
                </a:solidFill>
                <a:latin typeface="+mj-lt"/>
              </a:rPr>
              <a:t>IFRS_restatements</a:t>
            </a:r>
            <a:endParaRPr lang="en-US" sz="900" b="1" dirty="0">
              <a:solidFill>
                <a:srgbClr val="808080"/>
              </a:solidFill>
              <a:latin typeface="+mj-lt"/>
            </a:endParaRPr>
          </a:p>
        </p:txBody>
      </p:sp>
      <p:sp>
        <p:nvSpPr>
          <p:cNvPr id="166" name="TextBox 40"/>
          <p:cNvSpPr txBox="1">
            <a:spLocks noChangeArrowheads="1"/>
          </p:cNvSpPr>
          <p:nvPr/>
        </p:nvSpPr>
        <p:spPr bwMode="auto">
          <a:xfrm>
            <a:off x="2465124" y="2051867"/>
            <a:ext cx="857250" cy="201613"/>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Eliminations</a:t>
            </a:r>
          </a:p>
        </p:txBody>
      </p:sp>
      <p:sp>
        <p:nvSpPr>
          <p:cNvPr id="187" name="Rectangle à coins arrondis 186"/>
          <p:cNvSpPr/>
          <p:nvPr/>
        </p:nvSpPr>
        <p:spPr bwMode="auto">
          <a:xfrm>
            <a:off x="6088063" y="4742304"/>
            <a:ext cx="2663825" cy="788546"/>
          </a:xfrm>
          <a:prstGeom prst="roundRect">
            <a:avLst>
              <a:gd name="adj" fmla="val 9761"/>
            </a:avLst>
          </a:prstGeom>
          <a:ln w="12700">
            <a:solidFill>
              <a:srgbClr val="FF0000"/>
            </a:solidFill>
            <a:headEnd type="none" w="med" len="med"/>
            <a:tailEnd type="none" w="med" len="med"/>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lIns="0" tIns="0" rIns="0" bIns="0"/>
          <a:lstStyle>
            <a:defPPr>
              <a:defRPr lang="fr-FR"/>
            </a:defPPr>
            <a:lvl1pPr algn="l" rtl="0" fontAlgn="base">
              <a:spcBef>
                <a:spcPct val="0"/>
              </a:spcBef>
              <a:spcAft>
                <a:spcPct val="0"/>
              </a:spcAft>
              <a:defRPr sz="2000" kern="1200">
                <a:solidFill>
                  <a:schemeClr val="dk1"/>
                </a:solidFill>
                <a:latin typeface="+mn-lt"/>
                <a:ea typeface="+mn-ea"/>
                <a:cs typeface="+mn-cs"/>
              </a:defRPr>
            </a:lvl1pPr>
            <a:lvl2pPr marL="457200" algn="l" rtl="0" fontAlgn="base">
              <a:spcBef>
                <a:spcPct val="0"/>
              </a:spcBef>
              <a:spcAft>
                <a:spcPct val="0"/>
              </a:spcAft>
              <a:defRPr sz="2000" kern="1200">
                <a:solidFill>
                  <a:schemeClr val="dk1"/>
                </a:solidFill>
                <a:latin typeface="+mn-lt"/>
                <a:ea typeface="+mn-ea"/>
                <a:cs typeface="+mn-cs"/>
              </a:defRPr>
            </a:lvl2pPr>
            <a:lvl3pPr marL="914400" algn="l" rtl="0" fontAlgn="base">
              <a:spcBef>
                <a:spcPct val="0"/>
              </a:spcBef>
              <a:spcAft>
                <a:spcPct val="0"/>
              </a:spcAft>
              <a:defRPr sz="2000" kern="1200">
                <a:solidFill>
                  <a:schemeClr val="dk1"/>
                </a:solidFill>
                <a:latin typeface="+mn-lt"/>
                <a:ea typeface="+mn-ea"/>
                <a:cs typeface="+mn-cs"/>
              </a:defRPr>
            </a:lvl3pPr>
            <a:lvl4pPr marL="1371600" algn="l" rtl="0" fontAlgn="base">
              <a:spcBef>
                <a:spcPct val="0"/>
              </a:spcBef>
              <a:spcAft>
                <a:spcPct val="0"/>
              </a:spcAft>
              <a:defRPr sz="2000" kern="1200">
                <a:solidFill>
                  <a:schemeClr val="dk1"/>
                </a:solidFill>
                <a:latin typeface="+mn-lt"/>
                <a:ea typeface="+mn-ea"/>
                <a:cs typeface="+mn-cs"/>
              </a:defRPr>
            </a:lvl4pPr>
            <a:lvl5pPr marL="1828800" algn="l" rtl="0" fontAlgn="base">
              <a:spcBef>
                <a:spcPct val="0"/>
              </a:spcBef>
              <a:spcAft>
                <a:spcPct val="0"/>
              </a:spcAft>
              <a:defRPr sz="2000" kern="1200">
                <a:solidFill>
                  <a:schemeClr val="dk1"/>
                </a:solidFill>
                <a:latin typeface="+mn-lt"/>
                <a:ea typeface="+mn-ea"/>
                <a:cs typeface="+mn-cs"/>
              </a:defRPr>
            </a:lvl5pPr>
            <a:lvl6pPr marL="2286000" algn="l" defTabSz="914400" rtl="0" eaLnBrk="1" latinLnBrk="0" hangingPunct="1">
              <a:defRPr sz="2000" kern="1200">
                <a:solidFill>
                  <a:schemeClr val="dk1"/>
                </a:solidFill>
                <a:latin typeface="+mn-lt"/>
                <a:ea typeface="+mn-ea"/>
                <a:cs typeface="+mn-cs"/>
              </a:defRPr>
            </a:lvl6pPr>
            <a:lvl7pPr marL="2743200" algn="l" defTabSz="914400" rtl="0" eaLnBrk="1" latinLnBrk="0" hangingPunct="1">
              <a:defRPr sz="2000" kern="1200">
                <a:solidFill>
                  <a:schemeClr val="dk1"/>
                </a:solidFill>
                <a:latin typeface="+mn-lt"/>
                <a:ea typeface="+mn-ea"/>
                <a:cs typeface="+mn-cs"/>
              </a:defRPr>
            </a:lvl7pPr>
            <a:lvl8pPr marL="3200400" algn="l" defTabSz="914400" rtl="0" eaLnBrk="1" latinLnBrk="0" hangingPunct="1">
              <a:defRPr sz="2000" kern="1200">
                <a:solidFill>
                  <a:schemeClr val="dk1"/>
                </a:solidFill>
                <a:latin typeface="+mn-lt"/>
                <a:ea typeface="+mn-ea"/>
                <a:cs typeface="+mn-cs"/>
              </a:defRPr>
            </a:lvl8pPr>
            <a:lvl9pPr marL="3657600" algn="l" defTabSz="914400" rtl="0" eaLnBrk="1" latinLnBrk="0" hangingPunct="1">
              <a:defRPr sz="2000" kern="1200">
                <a:solidFill>
                  <a:schemeClr val="dk1"/>
                </a:solidFill>
                <a:latin typeface="+mn-lt"/>
                <a:ea typeface="+mn-ea"/>
                <a:cs typeface="+mn-cs"/>
              </a:defRPr>
            </a:lvl9pPr>
          </a:lstStyle>
          <a:p>
            <a:pPr>
              <a:lnSpc>
                <a:spcPct val="85000"/>
              </a:lnSpc>
              <a:spcBef>
                <a:spcPct val="40000"/>
              </a:spcBef>
              <a:buFontTx/>
              <a:buChar char="•"/>
              <a:defRPr/>
            </a:pPr>
            <a:endParaRPr lang="fr-FR" sz="1800" dirty="0">
              <a:solidFill>
                <a:srgbClr val="FF0000"/>
              </a:solidFill>
              <a:latin typeface="+mj-lt"/>
            </a:endParaRPr>
          </a:p>
        </p:txBody>
      </p:sp>
      <p:sp>
        <p:nvSpPr>
          <p:cNvPr id="259" name="Content Placeholder 2"/>
          <p:cNvSpPr txBox="1">
            <a:spLocks/>
          </p:cNvSpPr>
          <p:nvPr/>
        </p:nvSpPr>
        <p:spPr bwMode="auto">
          <a:xfrm>
            <a:off x="6218238" y="5051425"/>
            <a:ext cx="2479675" cy="220663"/>
          </a:xfrm>
          <a:prstGeom prst="rect">
            <a:avLst/>
          </a:prstGeom>
          <a:noFill/>
          <a:ln w="9525" algn="ctr">
            <a:noFill/>
            <a:miter lim="800000"/>
            <a:headEnd/>
            <a:tailEnd/>
          </a:ln>
        </p:spPr>
        <p:txBody>
          <a:bodyPr lIns="0" tIns="0" rIns="0" bIns="0">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marL="186117" indent="-186117" eaLnBrk="0" hangingPunct="0">
              <a:lnSpc>
                <a:spcPct val="80000"/>
              </a:lnSpc>
              <a:spcBef>
                <a:spcPct val="40000"/>
              </a:spcBef>
              <a:buClr>
                <a:schemeClr val="tx2"/>
              </a:buClr>
              <a:buSzPct val="60000"/>
              <a:defRPr/>
            </a:pPr>
            <a:r>
              <a:rPr lang="en-US" sz="900" b="1" kern="0" dirty="0">
                <a:latin typeface="+mj-lt"/>
                <a:cs typeface="+mn-cs"/>
              </a:rPr>
              <a:t>(1)    </a:t>
            </a:r>
            <a:r>
              <a:rPr lang="en-US" sz="900" b="1" i="1" dirty="0">
                <a:solidFill>
                  <a:schemeClr val="tx1">
                    <a:lumMod val="50000"/>
                  </a:schemeClr>
                </a:solidFill>
                <a:latin typeface="+mj-lt"/>
                <a:cs typeface="Arial" pitchFamily="34" charset="0"/>
              </a:rPr>
              <a:t>“Go between “ levels (e.g. region in France, activity in Germany)</a:t>
            </a:r>
          </a:p>
        </p:txBody>
      </p:sp>
      <p:sp>
        <p:nvSpPr>
          <p:cNvPr id="260" name="Content Placeholder 2"/>
          <p:cNvSpPr txBox="1">
            <a:spLocks/>
          </p:cNvSpPr>
          <p:nvPr/>
        </p:nvSpPr>
        <p:spPr bwMode="auto">
          <a:xfrm>
            <a:off x="6167438" y="5337175"/>
            <a:ext cx="2571750" cy="123825"/>
          </a:xfrm>
          <a:prstGeom prst="rect">
            <a:avLst/>
          </a:prstGeom>
          <a:noFill/>
          <a:ln w="9525" algn="ctr">
            <a:noFill/>
            <a:miter lim="800000"/>
            <a:headEnd/>
            <a:tailEnd/>
          </a:ln>
        </p:spPr>
        <p:txBody>
          <a:bodyPr lIns="0" tIns="0" rIns="0" bIns="0">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marL="186117" indent="-186117" eaLnBrk="0" hangingPunct="0">
              <a:lnSpc>
                <a:spcPct val="80000"/>
              </a:lnSpc>
              <a:spcBef>
                <a:spcPct val="40000"/>
              </a:spcBef>
              <a:buClr>
                <a:schemeClr val="tx2"/>
              </a:buClr>
              <a:buSzPct val="60000"/>
              <a:defRPr/>
            </a:pPr>
            <a:r>
              <a:rPr lang="en-US" sz="1000" b="1" i="1" dirty="0">
                <a:solidFill>
                  <a:schemeClr val="tx1">
                    <a:lumMod val="50000"/>
                  </a:schemeClr>
                </a:solidFill>
                <a:latin typeface="+mj-lt"/>
                <a:cs typeface="Arial" pitchFamily="34" charset="0"/>
              </a:rPr>
              <a:t>(2)    Several versions possible</a:t>
            </a:r>
            <a:endParaRPr lang="en-US" sz="900" b="1" i="1" dirty="0">
              <a:solidFill>
                <a:schemeClr val="tx1">
                  <a:lumMod val="50000"/>
                </a:schemeClr>
              </a:solidFill>
              <a:latin typeface="+mj-lt"/>
              <a:cs typeface="Arial" pitchFamily="34" charset="0"/>
            </a:endParaRPr>
          </a:p>
        </p:txBody>
      </p:sp>
      <p:cxnSp>
        <p:nvCxnSpPr>
          <p:cNvPr id="39944" name="Straight Connector 16"/>
          <p:cNvCxnSpPr>
            <a:cxnSpLocks noChangeShapeType="1"/>
          </p:cNvCxnSpPr>
          <p:nvPr/>
        </p:nvCxnSpPr>
        <p:spPr bwMode="auto">
          <a:xfrm flipH="1" flipV="1">
            <a:off x="4460875" y="3879850"/>
            <a:ext cx="176213" cy="1011238"/>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2" name="TextBox 45"/>
          <p:cNvSpPr txBox="1">
            <a:spLocks noChangeArrowheads="1"/>
          </p:cNvSpPr>
          <p:nvPr/>
        </p:nvSpPr>
        <p:spPr bwMode="auto">
          <a:xfrm>
            <a:off x="4094163" y="4891088"/>
            <a:ext cx="1085850" cy="279400"/>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lIns="62692" tIns="31346" rIns="62692" bIns="31346">
            <a:spAutoFit/>
          </a:bodyPr>
          <a:lstStyle/>
          <a:p>
            <a:pPr algn="ctr">
              <a:defRPr/>
            </a:pPr>
            <a:r>
              <a:rPr lang="en-US" sz="1400" b="1" dirty="0">
                <a:solidFill>
                  <a:schemeClr val="bg2"/>
                </a:solidFill>
                <a:latin typeface="+mj-lt"/>
                <a:cs typeface="Arial" charset="0"/>
              </a:rPr>
              <a:t>Indicator</a:t>
            </a:r>
          </a:p>
        </p:txBody>
      </p:sp>
      <p:sp>
        <p:nvSpPr>
          <p:cNvPr id="197" name="TextBox 40"/>
          <p:cNvSpPr txBox="1">
            <a:spLocks noChangeArrowheads="1"/>
          </p:cNvSpPr>
          <p:nvPr/>
        </p:nvSpPr>
        <p:spPr bwMode="auto">
          <a:xfrm>
            <a:off x="4649788" y="4021138"/>
            <a:ext cx="1709737" cy="201612"/>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Financial Indicators</a:t>
            </a:r>
          </a:p>
        </p:txBody>
      </p:sp>
      <p:cxnSp>
        <p:nvCxnSpPr>
          <p:cNvPr id="39949" name="Straight Connector 29"/>
          <p:cNvCxnSpPr>
            <a:cxnSpLocks noChangeShapeType="1"/>
            <a:endCxn id="18461" idx="3"/>
          </p:cNvCxnSpPr>
          <p:nvPr/>
        </p:nvCxnSpPr>
        <p:spPr bwMode="auto">
          <a:xfrm flipH="1">
            <a:off x="3081819" y="3684588"/>
            <a:ext cx="1118082" cy="1355882"/>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18461" name="TextBox 40"/>
          <p:cNvSpPr txBox="1">
            <a:spLocks noChangeArrowheads="1"/>
          </p:cNvSpPr>
          <p:nvPr/>
        </p:nvSpPr>
        <p:spPr bwMode="auto">
          <a:xfrm>
            <a:off x="1888019" y="4900770"/>
            <a:ext cx="1193800" cy="279400"/>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lIns="62692" tIns="31346" rIns="62692" bIns="31346">
            <a:spAutoFit/>
          </a:bodyPr>
          <a:lstStyle/>
          <a:p>
            <a:pPr algn="ctr">
              <a:defRPr/>
            </a:pPr>
            <a:r>
              <a:rPr lang="en-US" sz="1400" b="1" dirty="0">
                <a:solidFill>
                  <a:schemeClr val="bg2"/>
                </a:solidFill>
                <a:latin typeface="+mj-lt"/>
                <a:cs typeface="Arial" charset="0"/>
              </a:rPr>
              <a:t>Entity</a:t>
            </a:r>
          </a:p>
        </p:txBody>
      </p:sp>
      <p:sp>
        <p:nvSpPr>
          <p:cNvPr id="228" name="Cube 227"/>
          <p:cNvSpPr>
            <a:spLocks noChangeArrowheads="1"/>
          </p:cNvSpPr>
          <p:nvPr/>
        </p:nvSpPr>
        <p:spPr bwMode="auto">
          <a:xfrm>
            <a:off x="3640138" y="4260850"/>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229" name="TextBox 40"/>
          <p:cNvSpPr txBox="1">
            <a:spLocks noChangeArrowheads="1"/>
          </p:cNvSpPr>
          <p:nvPr/>
        </p:nvSpPr>
        <p:spPr bwMode="auto">
          <a:xfrm>
            <a:off x="3749675" y="4214813"/>
            <a:ext cx="644525" cy="201612"/>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Entity</a:t>
            </a:r>
          </a:p>
        </p:txBody>
      </p:sp>
      <p:cxnSp>
        <p:nvCxnSpPr>
          <p:cNvPr id="39953" name="Straight Connector 29"/>
          <p:cNvCxnSpPr>
            <a:cxnSpLocks noChangeShapeType="1"/>
            <a:stCxn id="40011" idx="0"/>
            <a:endCxn id="18479" idx="2"/>
          </p:cNvCxnSpPr>
          <p:nvPr/>
        </p:nvCxnSpPr>
        <p:spPr bwMode="auto">
          <a:xfrm flipV="1">
            <a:off x="4453732" y="1363663"/>
            <a:ext cx="209556" cy="1755775"/>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18479" name="TextBox 40"/>
          <p:cNvSpPr txBox="1">
            <a:spLocks noChangeArrowheads="1"/>
          </p:cNvSpPr>
          <p:nvPr/>
        </p:nvSpPr>
        <p:spPr bwMode="auto">
          <a:xfrm>
            <a:off x="3916369" y="869950"/>
            <a:ext cx="1493837" cy="493713"/>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lIns="62692" tIns="31346" rIns="62692" bIns="31346">
            <a:spAutoFit/>
          </a:bodyPr>
          <a:lstStyle/>
          <a:p>
            <a:pPr algn="ctr">
              <a:defRPr/>
            </a:pPr>
            <a:r>
              <a:rPr lang="en-US" sz="1400" b="1" dirty="0">
                <a:solidFill>
                  <a:schemeClr val="bg2"/>
                </a:solidFill>
                <a:latin typeface="+mj-lt"/>
                <a:cs typeface="Arial" charset="0"/>
              </a:rPr>
              <a:t>Management organization</a:t>
            </a:r>
          </a:p>
        </p:txBody>
      </p:sp>
      <p:sp>
        <p:nvSpPr>
          <p:cNvPr id="234" name="TextBox 40"/>
          <p:cNvSpPr txBox="1">
            <a:spLocks noChangeArrowheads="1"/>
          </p:cNvSpPr>
          <p:nvPr/>
        </p:nvSpPr>
        <p:spPr bwMode="auto">
          <a:xfrm>
            <a:off x="4735580" y="1515303"/>
            <a:ext cx="857250" cy="201613"/>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Zone</a:t>
            </a:r>
          </a:p>
        </p:txBody>
      </p:sp>
      <p:sp>
        <p:nvSpPr>
          <p:cNvPr id="235" name="Cube 234"/>
          <p:cNvSpPr>
            <a:spLocks noChangeArrowheads="1"/>
          </p:cNvSpPr>
          <p:nvPr/>
        </p:nvSpPr>
        <p:spPr bwMode="auto">
          <a:xfrm>
            <a:off x="4587046" y="1565275"/>
            <a:ext cx="107950" cy="107950"/>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236" name="TextBox 40"/>
          <p:cNvSpPr txBox="1">
            <a:spLocks noChangeArrowheads="1"/>
          </p:cNvSpPr>
          <p:nvPr/>
        </p:nvSpPr>
        <p:spPr bwMode="auto">
          <a:xfrm>
            <a:off x="4641781" y="2449995"/>
            <a:ext cx="1554162" cy="201804"/>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Management unit</a:t>
            </a:r>
            <a:endParaRPr lang="en-US" sz="1000" b="1" dirty="0">
              <a:solidFill>
                <a:srgbClr val="808080"/>
              </a:solidFill>
              <a:latin typeface="+mj-lt"/>
            </a:endParaRPr>
          </a:p>
        </p:txBody>
      </p:sp>
      <p:sp>
        <p:nvSpPr>
          <p:cNvPr id="237" name="Cube 236"/>
          <p:cNvSpPr>
            <a:spLocks noChangeArrowheads="1"/>
          </p:cNvSpPr>
          <p:nvPr/>
        </p:nvSpPr>
        <p:spPr bwMode="auto">
          <a:xfrm>
            <a:off x="4467776" y="2519226"/>
            <a:ext cx="107950" cy="106362"/>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238" name="TextBox 40"/>
          <p:cNvSpPr txBox="1">
            <a:spLocks noChangeArrowheads="1"/>
          </p:cNvSpPr>
          <p:nvPr/>
        </p:nvSpPr>
        <p:spPr bwMode="auto">
          <a:xfrm>
            <a:off x="4715703" y="1839981"/>
            <a:ext cx="857250" cy="201613"/>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Country</a:t>
            </a:r>
          </a:p>
        </p:txBody>
      </p:sp>
      <p:sp>
        <p:nvSpPr>
          <p:cNvPr id="239" name="Cube 238"/>
          <p:cNvSpPr>
            <a:spLocks noChangeArrowheads="1"/>
          </p:cNvSpPr>
          <p:nvPr/>
        </p:nvSpPr>
        <p:spPr bwMode="auto">
          <a:xfrm>
            <a:off x="4547288" y="1879600"/>
            <a:ext cx="107950" cy="107950"/>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241" name="TextBox 40"/>
          <p:cNvSpPr txBox="1">
            <a:spLocks noChangeArrowheads="1"/>
          </p:cNvSpPr>
          <p:nvPr/>
        </p:nvSpPr>
        <p:spPr bwMode="auto">
          <a:xfrm>
            <a:off x="4695824" y="2149475"/>
            <a:ext cx="1508125" cy="201613"/>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Go between levels (1)</a:t>
            </a:r>
          </a:p>
        </p:txBody>
      </p:sp>
      <p:sp>
        <p:nvSpPr>
          <p:cNvPr id="242" name="Cube 241"/>
          <p:cNvSpPr>
            <a:spLocks noChangeArrowheads="1"/>
          </p:cNvSpPr>
          <p:nvPr/>
        </p:nvSpPr>
        <p:spPr bwMode="auto">
          <a:xfrm>
            <a:off x="4517471" y="2208972"/>
            <a:ext cx="107950" cy="107950"/>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cxnSp>
        <p:nvCxnSpPr>
          <p:cNvPr id="39964" name="Straight Connector 29"/>
          <p:cNvCxnSpPr>
            <a:cxnSpLocks noChangeShapeType="1"/>
            <a:stCxn id="18500" idx="1"/>
          </p:cNvCxnSpPr>
          <p:nvPr/>
        </p:nvCxnSpPr>
        <p:spPr bwMode="auto">
          <a:xfrm flipH="1" flipV="1">
            <a:off x="4795838" y="3590925"/>
            <a:ext cx="2433637" cy="47625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18500" name="TextBox 40"/>
          <p:cNvSpPr txBox="1">
            <a:spLocks noChangeArrowheads="1"/>
          </p:cNvSpPr>
          <p:nvPr/>
        </p:nvSpPr>
        <p:spPr bwMode="auto">
          <a:xfrm>
            <a:off x="7229475" y="3929063"/>
            <a:ext cx="892175" cy="277812"/>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lIns="62692" tIns="31346" rIns="62692" bIns="31346">
            <a:spAutoFit/>
          </a:bodyPr>
          <a:lstStyle/>
          <a:p>
            <a:pPr algn="ctr">
              <a:defRPr/>
            </a:pPr>
            <a:r>
              <a:rPr lang="fr-FR" sz="1400" b="1" dirty="0" err="1">
                <a:solidFill>
                  <a:schemeClr val="bg2"/>
                </a:solidFill>
                <a:latin typeface="+mj-lt"/>
                <a:cs typeface="Arial" charset="0"/>
              </a:rPr>
              <a:t>Activity</a:t>
            </a:r>
            <a:endParaRPr lang="en-US" sz="1400" b="1" dirty="0">
              <a:solidFill>
                <a:schemeClr val="bg2"/>
              </a:solidFill>
              <a:latin typeface="+mj-lt"/>
              <a:cs typeface="Arial" charset="0"/>
            </a:endParaRPr>
          </a:p>
        </p:txBody>
      </p:sp>
      <p:sp>
        <p:nvSpPr>
          <p:cNvPr id="274" name="Cube 273"/>
          <p:cNvSpPr>
            <a:spLocks noChangeArrowheads="1"/>
          </p:cNvSpPr>
          <p:nvPr/>
        </p:nvSpPr>
        <p:spPr bwMode="auto">
          <a:xfrm>
            <a:off x="5905500" y="3725863"/>
            <a:ext cx="109538" cy="106362"/>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275" name="TextBox 40"/>
          <p:cNvSpPr txBox="1">
            <a:spLocks noChangeArrowheads="1"/>
          </p:cNvSpPr>
          <p:nvPr/>
        </p:nvSpPr>
        <p:spPr bwMode="auto">
          <a:xfrm>
            <a:off x="5451475" y="3449638"/>
            <a:ext cx="1017588" cy="234950"/>
          </a:xfrm>
          <a:prstGeom prst="rect">
            <a:avLst/>
          </a:prstGeom>
          <a:noFill/>
          <a:ln w="9525">
            <a:noFill/>
            <a:miter lim="800000"/>
            <a:headEnd/>
            <a:tailEnd/>
          </a:ln>
        </p:spPr>
        <p:txBody>
          <a:bodyPr>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lgn="ctr">
              <a:defRPr/>
            </a:pPr>
            <a:r>
              <a:rPr lang="en-US" sz="900" b="1" dirty="0">
                <a:solidFill>
                  <a:srgbClr val="808080"/>
                </a:solidFill>
                <a:latin typeface="+mj-lt"/>
              </a:rPr>
              <a:t>Sub-Activity</a:t>
            </a:r>
          </a:p>
        </p:txBody>
      </p:sp>
      <p:sp>
        <p:nvSpPr>
          <p:cNvPr id="272" name="Cube 271"/>
          <p:cNvSpPr>
            <a:spLocks noChangeArrowheads="1"/>
          </p:cNvSpPr>
          <p:nvPr/>
        </p:nvSpPr>
        <p:spPr bwMode="auto">
          <a:xfrm>
            <a:off x="6684963" y="3905250"/>
            <a:ext cx="106362"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273" name="TextBox 40"/>
          <p:cNvSpPr txBox="1">
            <a:spLocks noChangeArrowheads="1"/>
          </p:cNvSpPr>
          <p:nvPr/>
        </p:nvSpPr>
        <p:spPr bwMode="auto">
          <a:xfrm>
            <a:off x="6345238" y="3627438"/>
            <a:ext cx="785812" cy="234950"/>
          </a:xfrm>
          <a:prstGeom prst="rect">
            <a:avLst/>
          </a:prstGeom>
          <a:noFill/>
          <a:ln w="9525">
            <a:noFill/>
            <a:miter lim="800000"/>
            <a:headEnd/>
            <a:tailEnd/>
          </a:ln>
        </p:spPr>
        <p:txBody>
          <a:bodyPr>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lgn="ctr">
              <a:defRPr/>
            </a:pPr>
            <a:r>
              <a:rPr lang="en-US" sz="900" b="1" dirty="0">
                <a:solidFill>
                  <a:srgbClr val="808080"/>
                </a:solidFill>
                <a:latin typeface="+mj-lt"/>
              </a:rPr>
              <a:t>Activity</a:t>
            </a:r>
          </a:p>
        </p:txBody>
      </p:sp>
      <p:sp>
        <p:nvSpPr>
          <p:cNvPr id="269" name="Cube 268"/>
          <p:cNvSpPr>
            <a:spLocks noChangeArrowheads="1"/>
          </p:cNvSpPr>
          <p:nvPr/>
        </p:nvSpPr>
        <p:spPr bwMode="auto">
          <a:xfrm>
            <a:off x="4519613" y="4087813"/>
            <a:ext cx="107950" cy="106362"/>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26" name="TextBox 40"/>
          <p:cNvSpPr txBox="1">
            <a:spLocks noChangeArrowheads="1"/>
          </p:cNvSpPr>
          <p:nvPr/>
        </p:nvSpPr>
        <p:spPr bwMode="auto">
          <a:xfrm>
            <a:off x="4645025" y="4414838"/>
            <a:ext cx="1709738" cy="201612"/>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Operational Indicators</a:t>
            </a:r>
          </a:p>
        </p:txBody>
      </p:sp>
      <p:sp>
        <p:nvSpPr>
          <p:cNvPr id="127" name="Cube 126"/>
          <p:cNvSpPr>
            <a:spLocks noChangeArrowheads="1"/>
          </p:cNvSpPr>
          <p:nvPr/>
        </p:nvSpPr>
        <p:spPr bwMode="auto">
          <a:xfrm>
            <a:off x="4568825" y="4505325"/>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36" name="Cube 135"/>
          <p:cNvSpPr>
            <a:spLocks noChangeArrowheads="1"/>
          </p:cNvSpPr>
          <p:nvPr/>
        </p:nvSpPr>
        <p:spPr bwMode="auto">
          <a:xfrm>
            <a:off x="3390900" y="4527550"/>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37" name="TextBox 40"/>
          <p:cNvSpPr txBox="1">
            <a:spLocks noChangeArrowheads="1"/>
          </p:cNvSpPr>
          <p:nvPr/>
        </p:nvSpPr>
        <p:spPr bwMode="auto">
          <a:xfrm>
            <a:off x="3548063" y="4559300"/>
            <a:ext cx="1524000" cy="201613"/>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Go between*</a:t>
            </a:r>
          </a:p>
        </p:txBody>
      </p:sp>
      <p:sp>
        <p:nvSpPr>
          <p:cNvPr id="138" name="Cube 137"/>
          <p:cNvSpPr>
            <a:spLocks noChangeArrowheads="1"/>
          </p:cNvSpPr>
          <p:nvPr/>
        </p:nvSpPr>
        <p:spPr bwMode="auto">
          <a:xfrm>
            <a:off x="3198813" y="4778375"/>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39" name="TextBox 40"/>
          <p:cNvSpPr txBox="1">
            <a:spLocks noChangeArrowheads="1"/>
          </p:cNvSpPr>
          <p:nvPr/>
        </p:nvSpPr>
        <p:spPr bwMode="auto">
          <a:xfrm>
            <a:off x="3351213" y="4772025"/>
            <a:ext cx="1020762" cy="201613"/>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Country</a:t>
            </a:r>
          </a:p>
        </p:txBody>
      </p:sp>
      <p:pic>
        <p:nvPicPr>
          <p:cNvPr id="122" name="Picture 24" descr="cle"/>
          <p:cNvPicPr>
            <a:picLocks noChangeAspect="1" noChangeArrowheads="1"/>
          </p:cNvPicPr>
          <p:nvPr/>
        </p:nvPicPr>
        <p:blipFill>
          <a:blip r:embed="rId3" cstate="print">
            <a:duotone>
              <a:srgbClr val="FEB80A">
                <a:shade val="45000"/>
                <a:satMod val="135000"/>
              </a:srgbClr>
              <a:prstClr val="white"/>
            </a:duotone>
          </a:blip>
          <a:srcRect/>
          <a:stretch>
            <a:fillRect/>
          </a:stretch>
        </p:blipFill>
        <p:spPr bwMode="auto">
          <a:xfrm rot="3530553">
            <a:off x="7113624" y="3950032"/>
            <a:ext cx="203562" cy="275873"/>
          </a:xfrm>
          <a:prstGeom prst="rect">
            <a:avLst/>
          </a:prstGeom>
          <a:noFill/>
        </p:spPr>
      </p:pic>
      <p:pic>
        <p:nvPicPr>
          <p:cNvPr id="123" name="Picture 24" descr="cle"/>
          <p:cNvPicPr>
            <a:picLocks noChangeAspect="1" noChangeArrowheads="1"/>
          </p:cNvPicPr>
          <p:nvPr/>
        </p:nvPicPr>
        <p:blipFill>
          <a:blip r:embed="rId3" cstate="print">
            <a:duotone>
              <a:srgbClr val="FEB80A">
                <a:shade val="45000"/>
                <a:satMod val="135000"/>
              </a:srgbClr>
              <a:prstClr val="white"/>
            </a:duotone>
          </a:blip>
          <a:srcRect/>
          <a:stretch>
            <a:fillRect/>
          </a:stretch>
        </p:blipFill>
        <p:spPr bwMode="auto">
          <a:xfrm rot="3530553">
            <a:off x="4515555" y="4762834"/>
            <a:ext cx="203562" cy="275873"/>
          </a:xfrm>
          <a:prstGeom prst="rect">
            <a:avLst/>
          </a:prstGeom>
          <a:noFill/>
        </p:spPr>
      </p:pic>
      <p:pic>
        <p:nvPicPr>
          <p:cNvPr id="124" name="Picture 24" descr="cle"/>
          <p:cNvPicPr>
            <a:picLocks noChangeAspect="1" noChangeArrowheads="1"/>
          </p:cNvPicPr>
          <p:nvPr/>
        </p:nvPicPr>
        <p:blipFill>
          <a:blip r:embed="rId3" cstate="print">
            <a:duotone>
              <a:srgbClr val="FEB80A">
                <a:shade val="45000"/>
                <a:satMod val="135000"/>
              </a:srgbClr>
              <a:prstClr val="white"/>
            </a:duotone>
          </a:blip>
          <a:srcRect/>
          <a:stretch>
            <a:fillRect/>
          </a:stretch>
        </p:blipFill>
        <p:spPr bwMode="auto">
          <a:xfrm rot="3530553">
            <a:off x="2886825" y="4917059"/>
            <a:ext cx="203562" cy="275873"/>
          </a:xfrm>
          <a:prstGeom prst="rect">
            <a:avLst/>
          </a:prstGeom>
          <a:noFill/>
        </p:spPr>
      </p:pic>
      <p:pic>
        <p:nvPicPr>
          <p:cNvPr id="125" name="Picture 24" descr="cle"/>
          <p:cNvPicPr>
            <a:picLocks noChangeAspect="1" noChangeArrowheads="1"/>
          </p:cNvPicPr>
          <p:nvPr/>
        </p:nvPicPr>
        <p:blipFill>
          <a:blip r:embed="rId3" cstate="print">
            <a:duotone>
              <a:srgbClr val="FEB80A">
                <a:shade val="45000"/>
                <a:satMod val="135000"/>
              </a:srgbClr>
              <a:prstClr val="white"/>
            </a:duotone>
          </a:blip>
          <a:srcRect/>
          <a:stretch>
            <a:fillRect/>
          </a:stretch>
        </p:blipFill>
        <p:spPr bwMode="auto">
          <a:xfrm rot="3530553">
            <a:off x="4268820" y="1264889"/>
            <a:ext cx="203562" cy="275873"/>
          </a:xfrm>
          <a:prstGeom prst="rect">
            <a:avLst/>
          </a:prstGeom>
          <a:noFill/>
        </p:spPr>
      </p:pic>
      <p:pic>
        <p:nvPicPr>
          <p:cNvPr id="129" name="Picture 24" descr="cle"/>
          <p:cNvPicPr>
            <a:picLocks noChangeAspect="1" noChangeArrowheads="1"/>
          </p:cNvPicPr>
          <p:nvPr/>
        </p:nvPicPr>
        <p:blipFill>
          <a:blip r:embed="rId4" cstate="print">
            <a:duotone>
              <a:srgbClr val="FEB80A">
                <a:shade val="45000"/>
                <a:satMod val="135000"/>
              </a:srgbClr>
              <a:prstClr val="white"/>
            </a:duotone>
          </a:blip>
          <a:srcRect/>
          <a:stretch>
            <a:fillRect/>
          </a:stretch>
        </p:blipFill>
        <p:spPr bwMode="auto">
          <a:xfrm rot="3530553">
            <a:off x="6213293" y="4824608"/>
            <a:ext cx="170197" cy="230604"/>
          </a:xfrm>
          <a:prstGeom prst="rect">
            <a:avLst/>
          </a:prstGeom>
          <a:noFill/>
        </p:spPr>
      </p:pic>
      <p:sp>
        <p:nvSpPr>
          <p:cNvPr id="130" name="Content Placeholder 2"/>
          <p:cNvSpPr txBox="1">
            <a:spLocks/>
          </p:cNvSpPr>
          <p:nvPr/>
        </p:nvSpPr>
        <p:spPr bwMode="auto">
          <a:xfrm>
            <a:off x="6456363" y="4879975"/>
            <a:ext cx="1636712" cy="111125"/>
          </a:xfrm>
          <a:prstGeom prst="rect">
            <a:avLst/>
          </a:prstGeom>
          <a:noFill/>
          <a:ln w="9525" algn="ctr">
            <a:noFill/>
            <a:miter lim="800000"/>
            <a:headEnd/>
            <a:tailEnd/>
          </a:ln>
        </p:spPr>
        <p:txBody>
          <a:bodyPr lIns="0" tIns="0" rIns="0" bIns="0">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marL="235095" indent="-235095">
              <a:lnSpc>
                <a:spcPct val="80000"/>
              </a:lnSpc>
              <a:spcBef>
                <a:spcPct val="40000"/>
              </a:spcBef>
              <a:buClr>
                <a:schemeClr val="tx2"/>
              </a:buClr>
              <a:buSzPct val="60000"/>
              <a:defRPr/>
            </a:pPr>
            <a:r>
              <a:rPr lang="en-US" sz="900" b="1" i="1" dirty="0">
                <a:solidFill>
                  <a:schemeClr val="tx1">
                    <a:lumMod val="50000"/>
                  </a:schemeClr>
                </a:solidFill>
                <a:latin typeface="+mj-lt"/>
                <a:cs typeface="Arial" pitchFamily="34" charset="0"/>
              </a:rPr>
              <a:t>Data entry level</a:t>
            </a:r>
          </a:p>
        </p:txBody>
      </p:sp>
      <p:sp>
        <p:nvSpPr>
          <p:cNvPr id="154" name="Rectangle 153"/>
          <p:cNvSpPr/>
          <p:nvPr/>
        </p:nvSpPr>
        <p:spPr>
          <a:xfrm>
            <a:off x="1106488" y="5695950"/>
            <a:ext cx="7067550" cy="371475"/>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lIns="62692" tIns="31346" rIns="62692" bIns="31346">
            <a:spAutoFit/>
          </a:bodyPr>
          <a:lstStyle/>
          <a:p>
            <a:pPr algn="ctr" eaLnBrk="0" hangingPunct="0">
              <a:spcBef>
                <a:spcPct val="10000"/>
              </a:spcBef>
              <a:defRPr/>
            </a:pPr>
            <a:r>
              <a:rPr lang="en-US" sz="2000" b="1" dirty="0">
                <a:solidFill>
                  <a:srgbClr val="FF0000"/>
                </a:solidFill>
                <a:latin typeface="+mj-lt"/>
              </a:rPr>
              <a:t>A data is registered at the crossing of each dimension</a:t>
            </a:r>
            <a:endParaRPr lang="fr-FR" sz="2000" b="1" dirty="0">
              <a:solidFill>
                <a:srgbClr val="FF0000"/>
              </a:solidFill>
              <a:latin typeface="+mj-lt"/>
            </a:endParaRPr>
          </a:p>
        </p:txBody>
      </p:sp>
      <p:sp>
        <p:nvSpPr>
          <p:cNvPr id="40008" name="Title 1"/>
          <p:cNvSpPr txBox="1">
            <a:spLocks/>
          </p:cNvSpPr>
          <p:nvPr/>
        </p:nvSpPr>
        <p:spPr bwMode="gray">
          <a:xfrm>
            <a:off x="684213" y="198438"/>
            <a:ext cx="86709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a:t>Tango Core Model defines multiple analytical axis</a:t>
            </a:r>
          </a:p>
        </p:txBody>
      </p:sp>
      <p:sp>
        <p:nvSpPr>
          <p:cNvPr id="40009"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9EF5032-4AB2-4356-9FAB-A2AD49C259AA}" type="slidenum">
              <a:rPr lang="fr-FR" altLang="fr-FR" sz="900" b="0">
                <a:solidFill>
                  <a:schemeClr val="bg1"/>
                </a:solidFill>
              </a:rPr>
              <a:pPr algn="r" eaLnBrk="1" hangingPunct="1">
                <a:spcBef>
                  <a:spcPct val="0"/>
                </a:spcBef>
              </a:pPr>
              <a:t>6</a:t>
            </a:fld>
            <a:r>
              <a:rPr lang="fr-FR" altLang="fr-FR" sz="900" b="0">
                <a:solidFill>
                  <a:schemeClr val="bg1"/>
                </a:solidFill>
              </a:rPr>
              <a:t> •</a:t>
            </a:r>
          </a:p>
        </p:txBody>
      </p:sp>
      <p:sp>
        <p:nvSpPr>
          <p:cNvPr id="40010"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pic>
        <p:nvPicPr>
          <p:cNvPr id="40011" name="Picture 80" descr="http://www.deke.com/files/images/blog-20130723-DT%20cube/07-cube.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2088" y="3119438"/>
            <a:ext cx="903287"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Ellipse 2"/>
          <p:cNvSpPr/>
          <p:nvPr/>
        </p:nvSpPr>
        <p:spPr bwMode="auto">
          <a:xfrm>
            <a:off x="5635444" y="1000643"/>
            <a:ext cx="2881313" cy="1362075"/>
          </a:xfrm>
          <a:prstGeom prst="ellips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4" name="ZoneTexte 3"/>
          <p:cNvSpPr txBox="1"/>
          <p:nvPr/>
        </p:nvSpPr>
        <p:spPr>
          <a:xfrm>
            <a:off x="5922782" y="1272369"/>
            <a:ext cx="2393293" cy="1338828"/>
          </a:xfrm>
          <a:prstGeom prst="rect">
            <a:avLst/>
          </a:prstGeom>
          <a:noFill/>
        </p:spPr>
        <p:txBody>
          <a:bodyPr wrap="square" rtlCol="0">
            <a:spAutoFit/>
          </a:bodyPr>
          <a:lstStyle/>
          <a:p>
            <a:pPr marL="171450" indent="-171450" algn="l">
              <a:buFontTx/>
              <a:buChar char="-"/>
              <a:defRPr/>
            </a:pPr>
            <a:r>
              <a:rPr lang="en-US" sz="900" b="1" dirty="0">
                <a:solidFill>
                  <a:srgbClr val="808080"/>
                </a:solidFill>
              </a:rPr>
              <a:t>Start/ End dates (with or without option)</a:t>
            </a:r>
          </a:p>
          <a:p>
            <a:pPr marL="171450" indent="-171450" algn="l">
              <a:buFontTx/>
              <a:buChar char="-"/>
              <a:defRPr/>
            </a:pPr>
            <a:r>
              <a:rPr lang="en-US" sz="900" b="1" dirty="0">
                <a:solidFill>
                  <a:srgbClr val="808080"/>
                </a:solidFill>
              </a:rPr>
              <a:t>Status</a:t>
            </a:r>
          </a:p>
          <a:p>
            <a:pPr marL="171450" indent="-171450" algn="l">
              <a:buFontTx/>
              <a:buChar char="-"/>
              <a:defRPr/>
            </a:pPr>
            <a:r>
              <a:rPr lang="en-US" sz="900" b="1" dirty="0">
                <a:solidFill>
                  <a:srgbClr val="808080"/>
                </a:solidFill>
              </a:rPr>
              <a:t>Type</a:t>
            </a:r>
          </a:p>
          <a:p>
            <a:pPr marL="171450" indent="-171450" algn="l">
              <a:buFontTx/>
              <a:buChar char="-"/>
              <a:defRPr/>
            </a:pPr>
            <a:r>
              <a:rPr lang="en-US" sz="900" b="1" dirty="0">
                <a:solidFill>
                  <a:srgbClr val="808080"/>
                </a:solidFill>
              </a:rPr>
              <a:t>Sub-Activity</a:t>
            </a:r>
          </a:p>
          <a:p>
            <a:pPr marL="171450" indent="-171450" algn="l">
              <a:buFontTx/>
              <a:buChar char="-"/>
              <a:defRPr/>
            </a:pPr>
            <a:r>
              <a:rPr lang="en-US" sz="900" b="1" dirty="0">
                <a:solidFill>
                  <a:srgbClr val="808080"/>
                </a:solidFill>
              </a:rPr>
              <a:t>Business model (PMM)</a:t>
            </a:r>
          </a:p>
          <a:p>
            <a:pPr marL="171450" indent="-171450" algn="l">
              <a:buFontTx/>
              <a:buChar char="-"/>
              <a:defRPr/>
            </a:pPr>
            <a:endParaRPr lang="en-US" sz="900" b="1" dirty="0">
              <a:solidFill>
                <a:schemeClr val="bg2"/>
              </a:solidFill>
              <a:cs typeface="Arial" charset="0"/>
            </a:endParaRPr>
          </a:p>
          <a:p>
            <a:endParaRPr lang="fr-FR" dirty="0"/>
          </a:p>
        </p:txBody>
      </p:sp>
      <p:sp>
        <p:nvSpPr>
          <p:cNvPr id="78" name="TextBox 40"/>
          <p:cNvSpPr txBox="1">
            <a:spLocks noChangeArrowheads="1"/>
          </p:cNvSpPr>
          <p:nvPr/>
        </p:nvSpPr>
        <p:spPr bwMode="auto">
          <a:xfrm>
            <a:off x="6469063" y="678633"/>
            <a:ext cx="1193800" cy="524969"/>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lIns="62692" tIns="31346" rIns="62692" bIns="31346">
            <a:spAutoFit/>
          </a:bodyPr>
          <a:lstStyle/>
          <a:p>
            <a:pPr algn="ctr">
              <a:defRPr/>
            </a:pPr>
            <a:r>
              <a:rPr lang="en-US" sz="1000" b="1" dirty="0">
                <a:solidFill>
                  <a:schemeClr val="bg2"/>
                </a:solidFill>
                <a:cs typeface="Arial" charset="0"/>
              </a:rPr>
              <a:t>Management unis Characteristics</a:t>
            </a:r>
          </a:p>
        </p:txBody>
      </p:sp>
      <p:cxnSp>
        <p:nvCxnSpPr>
          <p:cNvPr id="79" name="Straight Connector 29"/>
          <p:cNvCxnSpPr>
            <a:cxnSpLocks noChangeShapeType="1"/>
            <a:stCxn id="80" idx="1"/>
          </p:cNvCxnSpPr>
          <p:nvPr/>
        </p:nvCxnSpPr>
        <p:spPr bwMode="auto">
          <a:xfrm flipH="1">
            <a:off x="4795838" y="3106413"/>
            <a:ext cx="2405062" cy="217812"/>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80" name="TextBox 40"/>
          <p:cNvSpPr txBox="1">
            <a:spLocks noChangeArrowheads="1"/>
          </p:cNvSpPr>
          <p:nvPr/>
        </p:nvSpPr>
        <p:spPr bwMode="auto">
          <a:xfrm>
            <a:off x="7200900" y="2967039"/>
            <a:ext cx="1238250" cy="278748"/>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wrap="square" lIns="62692" tIns="31346" rIns="62692" bIns="31346">
            <a:spAutoFit/>
          </a:bodyPr>
          <a:lstStyle/>
          <a:p>
            <a:pPr algn="ctr">
              <a:defRPr/>
            </a:pPr>
            <a:r>
              <a:rPr lang="fr-FR" sz="1400" b="1" dirty="0" err="1">
                <a:solidFill>
                  <a:schemeClr val="bg2"/>
                </a:solidFill>
                <a:latin typeface="+mj-lt"/>
                <a:cs typeface="Arial" charset="0"/>
              </a:rPr>
              <a:t>Currency</a:t>
            </a:r>
            <a:endParaRPr lang="en-US" sz="1400" b="1" dirty="0">
              <a:solidFill>
                <a:schemeClr val="bg2"/>
              </a:solidFill>
              <a:latin typeface="+mj-lt"/>
              <a:cs typeface="Arial" charset="0"/>
            </a:endParaRPr>
          </a:p>
        </p:txBody>
      </p:sp>
      <p:sp>
        <p:nvSpPr>
          <p:cNvPr id="85" name="Cube 84"/>
          <p:cNvSpPr>
            <a:spLocks noChangeArrowheads="1"/>
          </p:cNvSpPr>
          <p:nvPr/>
        </p:nvSpPr>
        <p:spPr bwMode="auto">
          <a:xfrm>
            <a:off x="5391150" y="3189288"/>
            <a:ext cx="109538" cy="106362"/>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86" name="TextBox 40"/>
          <p:cNvSpPr txBox="1">
            <a:spLocks noChangeArrowheads="1"/>
          </p:cNvSpPr>
          <p:nvPr/>
        </p:nvSpPr>
        <p:spPr bwMode="auto">
          <a:xfrm>
            <a:off x="5202238" y="2957513"/>
            <a:ext cx="449262" cy="230832"/>
          </a:xfrm>
          <a:prstGeom prst="rect">
            <a:avLst/>
          </a:prstGeom>
          <a:noFill/>
          <a:ln w="9525">
            <a:noFill/>
            <a:miter lim="800000"/>
            <a:headEnd/>
            <a:tailEnd/>
          </a:ln>
        </p:spPr>
        <p:txBody>
          <a:bodyPr wrap="square">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lgn="ctr">
              <a:defRPr/>
            </a:pPr>
            <a:r>
              <a:rPr lang="en-US" sz="900" b="1" dirty="0">
                <a:solidFill>
                  <a:srgbClr val="808080"/>
                </a:solidFill>
                <a:latin typeface="+mj-lt"/>
              </a:rPr>
              <a:t>LCL</a:t>
            </a:r>
          </a:p>
        </p:txBody>
      </p:sp>
      <p:sp>
        <p:nvSpPr>
          <p:cNvPr id="87" name="TextBox 40"/>
          <p:cNvSpPr txBox="1">
            <a:spLocks noChangeArrowheads="1"/>
          </p:cNvSpPr>
          <p:nvPr/>
        </p:nvSpPr>
        <p:spPr bwMode="auto">
          <a:xfrm>
            <a:off x="5183188" y="3293419"/>
            <a:ext cx="449262" cy="230832"/>
          </a:xfrm>
          <a:prstGeom prst="rect">
            <a:avLst/>
          </a:prstGeom>
          <a:noFill/>
          <a:ln w="9525">
            <a:noFill/>
            <a:miter lim="800000"/>
            <a:headEnd/>
            <a:tailEnd/>
          </a:ln>
        </p:spPr>
        <p:txBody>
          <a:bodyPr wrap="square">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lgn="ctr">
              <a:defRPr/>
            </a:pPr>
            <a:r>
              <a:rPr lang="en-US" sz="900" b="1" dirty="0">
                <a:solidFill>
                  <a:srgbClr val="808080"/>
                </a:solidFill>
                <a:latin typeface="+mj-lt"/>
              </a:rPr>
              <a:t>EUR</a:t>
            </a:r>
          </a:p>
        </p:txBody>
      </p:sp>
      <p:sp>
        <p:nvSpPr>
          <p:cNvPr id="88" name="TextBox 40"/>
          <p:cNvSpPr txBox="1">
            <a:spLocks noChangeArrowheads="1"/>
          </p:cNvSpPr>
          <p:nvPr/>
        </p:nvSpPr>
        <p:spPr bwMode="auto">
          <a:xfrm>
            <a:off x="5868987" y="2928938"/>
            <a:ext cx="490537" cy="230832"/>
          </a:xfrm>
          <a:prstGeom prst="rect">
            <a:avLst/>
          </a:prstGeom>
          <a:noFill/>
          <a:ln w="9525">
            <a:noFill/>
            <a:miter lim="800000"/>
            <a:headEnd/>
            <a:tailEnd/>
          </a:ln>
        </p:spPr>
        <p:txBody>
          <a:bodyPr wrap="square">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lgn="ctr">
              <a:defRPr/>
            </a:pPr>
            <a:r>
              <a:rPr lang="en-US" sz="900" b="1" dirty="0">
                <a:solidFill>
                  <a:srgbClr val="808080"/>
                </a:solidFill>
                <a:latin typeface="+mj-lt"/>
              </a:rPr>
              <a:t>KLCL</a:t>
            </a:r>
          </a:p>
        </p:txBody>
      </p:sp>
      <p:sp>
        <p:nvSpPr>
          <p:cNvPr id="94" name="TextBox 40"/>
          <p:cNvSpPr txBox="1">
            <a:spLocks noChangeArrowheads="1"/>
          </p:cNvSpPr>
          <p:nvPr/>
        </p:nvSpPr>
        <p:spPr bwMode="auto">
          <a:xfrm>
            <a:off x="5849937" y="3264844"/>
            <a:ext cx="509587" cy="230832"/>
          </a:xfrm>
          <a:prstGeom prst="rect">
            <a:avLst/>
          </a:prstGeom>
          <a:noFill/>
          <a:ln w="9525">
            <a:noFill/>
            <a:miter lim="800000"/>
            <a:headEnd/>
            <a:tailEnd/>
          </a:ln>
        </p:spPr>
        <p:txBody>
          <a:bodyPr wrap="square">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lgn="ctr">
              <a:defRPr/>
            </a:pPr>
            <a:r>
              <a:rPr lang="en-US" sz="900" b="1" dirty="0">
                <a:solidFill>
                  <a:srgbClr val="808080"/>
                </a:solidFill>
                <a:latin typeface="+mj-lt"/>
              </a:rPr>
              <a:t>KEUR</a:t>
            </a:r>
          </a:p>
        </p:txBody>
      </p:sp>
      <p:sp>
        <p:nvSpPr>
          <p:cNvPr id="96" name="TextBox 40"/>
          <p:cNvSpPr txBox="1">
            <a:spLocks noChangeArrowheads="1"/>
          </p:cNvSpPr>
          <p:nvPr/>
        </p:nvSpPr>
        <p:spPr bwMode="auto">
          <a:xfrm>
            <a:off x="6602412" y="2881313"/>
            <a:ext cx="579437" cy="230832"/>
          </a:xfrm>
          <a:prstGeom prst="rect">
            <a:avLst/>
          </a:prstGeom>
          <a:noFill/>
          <a:ln w="9525">
            <a:noFill/>
            <a:miter lim="800000"/>
            <a:headEnd/>
            <a:tailEnd/>
          </a:ln>
        </p:spPr>
        <p:txBody>
          <a:bodyPr wrap="square">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lgn="ctr">
              <a:defRPr/>
            </a:pPr>
            <a:r>
              <a:rPr lang="en-US" sz="900" b="1" dirty="0">
                <a:solidFill>
                  <a:srgbClr val="808080"/>
                </a:solidFill>
                <a:latin typeface="+mj-lt"/>
              </a:rPr>
              <a:t>MLCL</a:t>
            </a:r>
          </a:p>
        </p:txBody>
      </p:sp>
      <p:sp>
        <p:nvSpPr>
          <p:cNvPr id="97" name="TextBox 40"/>
          <p:cNvSpPr txBox="1">
            <a:spLocks noChangeArrowheads="1"/>
          </p:cNvSpPr>
          <p:nvPr/>
        </p:nvSpPr>
        <p:spPr bwMode="auto">
          <a:xfrm>
            <a:off x="6602412" y="3217219"/>
            <a:ext cx="528637" cy="230832"/>
          </a:xfrm>
          <a:prstGeom prst="rect">
            <a:avLst/>
          </a:prstGeom>
          <a:noFill/>
          <a:ln w="9525">
            <a:noFill/>
            <a:miter lim="800000"/>
            <a:headEnd/>
            <a:tailEnd/>
          </a:ln>
        </p:spPr>
        <p:txBody>
          <a:bodyPr wrap="square">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lgn="ctr">
              <a:defRPr/>
            </a:pPr>
            <a:r>
              <a:rPr lang="en-US" sz="900" b="1" dirty="0">
                <a:solidFill>
                  <a:srgbClr val="808080"/>
                </a:solidFill>
                <a:latin typeface="+mj-lt"/>
              </a:rPr>
              <a:t>MEUR</a:t>
            </a:r>
          </a:p>
        </p:txBody>
      </p:sp>
      <p:sp>
        <p:nvSpPr>
          <p:cNvPr id="98" name="Cube 97"/>
          <p:cNvSpPr>
            <a:spLocks noChangeArrowheads="1"/>
          </p:cNvSpPr>
          <p:nvPr/>
        </p:nvSpPr>
        <p:spPr bwMode="auto">
          <a:xfrm>
            <a:off x="6029325" y="3160713"/>
            <a:ext cx="109538" cy="106362"/>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99" name="Cube 98"/>
          <p:cNvSpPr>
            <a:spLocks noChangeArrowheads="1"/>
          </p:cNvSpPr>
          <p:nvPr/>
        </p:nvSpPr>
        <p:spPr bwMode="auto">
          <a:xfrm>
            <a:off x="6781800" y="3094038"/>
            <a:ext cx="109538" cy="106362"/>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pic>
        <p:nvPicPr>
          <p:cNvPr id="100" name="Picture 24" descr="cle"/>
          <p:cNvPicPr>
            <a:picLocks noChangeAspect="1" noChangeArrowheads="1"/>
          </p:cNvPicPr>
          <p:nvPr/>
        </p:nvPicPr>
        <p:blipFill>
          <a:blip r:embed="rId3" cstate="print">
            <a:duotone>
              <a:srgbClr val="FEB80A">
                <a:shade val="45000"/>
                <a:satMod val="135000"/>
              </a:srgbClr>
              <a:prstClr val="white"/>
            </a:duotone>
          </a:blip>
          <a:srcRect/>
          <a:stretch>
            <a:fillRect/>
          </a:stretch>
        </p:blipFill>
        <p:spPr bwMode="auto">
          <a:xfrm rot="3530553">
            <a:off x="7132674" y="3016582"/>
            <a:ext cx="203562" cy="275873"/>
          </a:xfrm>
          <a:prstGeom prst="rect">
            <a:avLst/>
          </a:prstGeom>
          <a:noFill/>
        </p:spPr>
      </p:pic>
      <p:cxnSp>
        <p:nvCxnSpPr>
          <p:cNvPr id="101" name="Straight Connector 29"/>
          <p:cNvCxnSpPr>
            <a:cxnSpLocks noChangeShapeType="1"/>
            <a:stCxn id="40011" idx="1"/>
            <a:endCxn id="102" idx="3"/>
          </p:cNvCxnSpPr>
          <p:nvPr/>
        </p:nvCxnSpPr>
        <p:spPr bwMode="auto">
          <a:xfrm flipH="1">
            <a:off x="1439068" y="3441701"/>
            <a:ext cx="2563020" cy="934243"/>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102" name="TextBox 40"/>
          <p:cNvSpPr txBox="1">
            <a:spLocks noChangeArrowheads="1"/>
          </p:cNvSpPr>
          <p:nvPr/>
        </p:nvSpPr>
        <p:spPr bwMode="auto">
          <a:xfrm>
            <a:off x="438150" y="4236244"/>
            <a:ext cx="1000918" cy="279400"/>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wrap="square" lIns="62692" tIns="31346" rIns="62692" bIns="31346">
            <a:spAutoFit/>
          </a:bodyPr>
          <a:lstStyle/>
          <a:p>
            <a:pPr algn="ctr">
              <a:defRPr/>
            </a:pPr>
            <a:r>
              <a:rPr lang="en-US" sz="1400" b="1" dirty="0">
                <a:solidFill>
                  <a:schemeClr val="bg2"/>
                </a:solidFill>
                <a:latin typeface="+mj-lt"/>
                <a:cs typeface="Arial" charset="0"/>
              </a:rPr>
              <a:t>Period</a:t>
            </a:r>
          </a:p>
        </p:txBody>
      </p:sp>
      <p:sp>
        <p:nvSpPr>
          <p:cNvPr id="103" name="Cube 102"/>
          <p:cNvSpPr>
            <a:spLocks noChangeArrowheads="1"/>
          </p:cNvSpPr>
          <p:nvPr/>
        </p:nvSpPr>
        <p:spPr bwMode="auto">
          <a:xfrm>
            <a:off x="1665913" y="4193381"/>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04" name="TextBox 40"/>
          <p:cNvSpPr txBox="1">
            <a:spLocks noChangeArrowheads="1"/>
          </p:cNvSpPr>
          <p:nvPr/>
        </p:nvSpPr>
        <p:spPr bwMode="auto">
          <a:xfrm>
            <a:off x="1771169" y="4316412"/>
            <a:ext cx="535469" cy="201613"/>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Month</a:t>
            </a:r>
          </a:p>
        </p:txBody>
      </p:sp>
      <p:sp>
        <p:nvSpPr>
          <p:cNvPr id="106" name="Cube 105"/>
          <p:cNvSpPr>
            <a:spLocks noChangeArrowheads="1"/>
          </p:cNvSpPr>
          <p:nvPr/>
        </p:nvSpPr>
        <p:spPr bwMode="auto">
          <a:xfrm>
            <a:off x="2056438" y="4040981"/>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07" name="TextBox 40"/>
          <p:cNvSpPr txBox="1">
            <a:spLocks noChangeArrowheads="1"/>
          </p:cNvSpPr>
          <p:nvPr/>
        </p:nvSpPr>
        <p:spPr bwMode="auto">
          <a:xfrm>
            <a:off x="2161694" y="4164012"/>
            <a:ext cx="810106" cy="201804"/>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Month YTD</a:t>
            </a:r>
          </a:p>
        </p:txBody>
      </p:sp>
      <p:sp>
        <p:nvSpPr>
          <p:cNvPr id="108" name="Cube 107"/>
          <p:cNvSpPr>
            <a:spLocks noChangeArrowheads="1"/>
          </p:cNvSpPr>
          <p:nvPr/>
        </p:nvSpPr>
        <p:spPr bwMode="auto">
          <a:xfrm>
            <a:off x="2571510" y="3877469"/>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09" name="TextBox 40"/>
          <p:cNvSpPr txBox="1">
            <a:spLocks noChangeArrowheads="1"/>
          </p:cNvSpPr>
          <p:nvPr/>
        </p:nvSpPr>
        <p:spPr bwMode="auto">
          <a:xfrm>
            <a:off x="2676766" y="4000500"/>
            <a:ext cx="810106" cy="201804"/>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Year YTD</a:t>
            </a:r>
          </a:p>
        </p:txBody>
      </p:sp>
      <p:sp>
        <p:nvSpPr>
          <p:cNvPr id="111" name="Cube 110"/>
          <p:cNvSpPr>
            <a:spLocks noChangeArrowheads="1"/>
          </p:cNvSpPr>
          <p:nvPr/>
        </p:nvSpPr>
        <p:spPr bwMode="auto">
          <a:xfrm>
            <a:off x="3057285" y="3696494"/>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13" name="TextBox 40"/>
          <p:cNvSpPr txBox="1">
            <a:spLocks noChangeArrowheads="1"/>
          </p:cNvSpPr>
          <p:nvPr/>
        </p:nvSpPr>
        <p:spPr bwMode="auto">
          <a:xfrm>
            <a:off x="3267316" y="3686175"/>
            <a:ext cx="1152284" cy="340303"/>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Full Year (= Forecast Vector)</a:t>
            </a:r>
          </a:p>
        </p:txBody>
      </p:sp>
      <p:pic>
        <p:nvPicPr>
          <p:cNvPr id="114" name="Picture 24" descr="cle"/>
          <p:cNvPicPr>
            <a:picLocks noChangeAspect="1" noChangeArrowheads="1"/>
          </p:cNvPicPr>
          <p:nvPr/>
        </p:nvPicPr>
        <p:blipFill>
          <a:blip r:embed="rId3" cstate="print">
            <a:duotone>
              <a:srgbClr val="FEB80A">
                <a:shade val="45000"/>
                <a:satMod val="135000"/>
              </a:srgbClr>
              <a:prstClr val="white"/>
            </a:duotone>
          </a:blip>
          <a:srcRect/>
          <a:stretch>
            <a:fillRect/>
          </a:stretch>
        </p:blipFill>
        <p:spPr bwMode="auto">
          <a:xfrm rot="3530553">
            <a:off x="1248525" y="4285444"/>
            <a:ext cx="203562" cy="275873"/>
          </a:xfrm>
          <a:prstGeom prst="rect">
            <a:avLst/>
          </a:prstGeom>
          <a:noFill/>
        </p:spPr>
      </p:pic>
      <p:cxnSp>
        <p:nvCxnSpPr>
          <p:cNvPr id="116" name="Straight Connector 29"/>
          <p:cNvCxnSpPr>
            <a:cxnSpLocks noChangeShapeType="1"/>
            <a:endCxn id="120" idx="3"/>
          </p:cNvCxnSpPr>
          <p:nvPr/>
        </p:nvCxnSpPr>
        <p:spPr bwMode="auto">
          <a:xfrm flipH="1">
            <a:off x="1278194" y="3332635"/>
            <a:ext cx="2815969" cy="195584"/>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120" name="TextBox 40"/>
          <p:cNvSpPr txBox="1">
            <a:spLocks noChangeArrowheads="1"/>
          </p:cNvSpPr>
          <p:nvPr/>
        </p:nvSpPr>
        <p:spPr bwMode="auto">
          <a:xfrm>
            <a:off x="277276" y="3388519"/>
            <a:ext cx="1000918" cy="279400"/>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wrap="square" lIns="62692" tIns="31346" rIns="62692" bIns="31346">
            <a:spAutoFit/>
          </a:bodyPr>
          <a:lstStyle/>
          <a:p>
            <a:pPr algn="ctr">
              <a:defRPr/>
            </a:pPr>
            <a:r>
              <a:rPr lang="en-US" sz="1400" b="1" dirty="0">
                <a:solidFill>
                  <a:schemeClr val="bg2"/>
                </a:solidFill>
                <a:latin typeface="+mj-lt"/>
                <a:cs typeface="Arial" charset="0"/>
              </a:rPr>
              <a:t>Phase </a:t>
            </a:r>
            <a:r>
              <a:rPr lang="en-US" sz="900" b="1" dirty="0">
                <a:solidFill>
                  <a:schemeClr val="bg2"/>
                </a:solidFill>
                <a:latin typeface="+mj-lt"/>
                <a:cs typeface="Arial" charset="0"/>
              </a:rPr>
              <a:t>(2)</a:t>
            </a:r>
          </a:p>
        </p:txBody>
      </p:sp>
      <p:sp>
        <p:nvSpPr>
          <p:cNvPr id="121" name="Cube 120"/>
          <p:cNvSpPr>
            <a:spLocks noChangeArrowheads="1"/>
          </p:cNvSpPr>
          <p:nvPr/>
        </p:nvSpPr>
        <p:spPr bwMode="auto">
          <a:xfrm>
            <a:off x="1445322" y="3478213"/>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28" name="TextBox 40"/>
          <p:cNvSpPr txBox="1">
            <a:spLocks noChangeArrowheads="1"/>
          </p:cNvSpPr>
          <p:nvPr/>
        </p:nvSpPr>
        <p:spPr bwMode="auto">
          <a:xfrm>
            <a:off x="1550578" y="3601244"/>
            <a:ext cx="535469" cy="201613"/>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Actual</a:t>
            </a:r>
          </a:p>
        </p:txBody>
      </p:sp>
      <p:sp>
        <p:nvSpPr>
          <p:cNvPr id="131" name="Cube 130"/>
          <p:cNvSpPr>
            <a:spLocks noChangeArrowheads="1"/>
          </p:cNvSpPr>
          <p:nvPr/>
        </p:nvSpPr>
        <p:spPr bwMode="auto">
          <a:xfrm>
            <a:off x="1921572" y="3430588"/>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32" name="TextBox 40"/>
          <p:cNvSpPr txBox="1">
            <a:spLocks noChangeArrowheads="1"/>
          </p:cNvSpPr>
          <p:nvPr/>
        </p:nvSpPr>
        <p:spPr bwMode="auto">
          <a:xfrm>
            <a:off x="1969678" y="3553619"/>
            <a:ext cx="535469" cy="201804"/>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Budget</a:t>
            </a:r>
          </a:p>
        </p:txBody>
      </p:sp>
      <p:sp>
        <p:nvSpPr>
          <p:cNvPr id="133" name="Cube 132"/>
          <p:cNvSpPr>
            <a:spLocks noChangeArrowheads="1"/>
          </p:cNvSpPr>
          <p:nvPr/>
        </p:nvSpPr>
        <p:spPr bwMode="auto">
          <a:xfrm>
            <a:off x="2303775" y="3389122"/>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34" name="TextBox 40"/>
          <p:cNvSpPr txBox="1">
            <a:spLocks noChangeArrowheads="1"/>
          </p:cNvSpPr>
          <p:nvPr/>
        </p:nvSpPr>
        <p:spPr bwMode="auto">
          <a:xfrm>
            <a:off x="2409031" y="3512153"/>
            <a:ext cx="535469" cy="201804"/>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FC1</a:t>
            </a:r>
          </a:p>
        </p:txBody>
      </p:sp>
      <p:sp>
        <p:nvSpPr>
          <p:cNvPr id="135" name="Cube 134"/>
          <p:cNvSpPr>
            <a:spLocks noChangeArrowheads="1"/>
          </p:cNvSpPr>
          <p:nvPr/>
        </p:nvSpPr>
        <p:spPr bwMode="auto">
          <a:xfrm>
            <a:off x="2599050" y="3379597"/>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40" name="TextBox 40"/>
          <p:cNvSpPr txBox="1">
            <a:spLocks noChangeArrowheads="1"/>
          </p:cNvSpPr>
          <p:nvPr/>
        </p:nvSpPr>
        <p:spPr bwMode="auto">
          <a:xfrm>
            <a:off x="2704306" y="3502628"/>
            <a:ext cx="535469" cy="201804"/>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FC2</a:t>
            </a:r>
          </a:p>
        </p:txBody>
      </p:sp>
      <p:sp>
        <p:nvSpPr>
          <p:cNvPr id="142" name="Cube 141"/>
          <p:cNvSpPr>
            <a:spLocks noChangeArrowheads="1"/>
          </p:cNvSpPr>
          <p:nvPr/>
        </p:nvSpPr>
        <p:spPr bwMode="auto">
          <a:xfrm>
            <a:off x="2884800" y="3341497"/>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43" name="TextBox 40"/>
          <p:cNvSpPr txBox="1">
            <a:spLocks noChangeArrowheads="1"/>
          </p:cNvSpPr>
          <p:nvPr/>
        </p:nvSpPr>
        <p:spPr bwMode="auto">
          <a:xfrm>
            <a:off x="2990056" y="3464528"/>
            <a:ext cx="535469" cy="201804"/>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LTP</a:t>
            </a:r>
          </a:p>
        </p:txBody>
      </p:sp>
      <p:cxnSp>
        <p:nvCxnSpPr>
          <p:cNvPr id="144" name="Straight Connector 29"/>
          <p:cNvCxnSpPr>
            <a:cxnSpLocks noChangeShapeType="1"/>
            <a:endCxn id="145" idx="3"/>
          </p:cNvCxnSpPr>
          <p:nvPr/>
        </p:nvCxnSpPr>
        <p:spPr bwMode="auto">
          <a:xfrm flipH="1" flipV="1">
            <a:off x="1888018" y="2856703"/>
            <a:ext cx="2311884" cy="357192"/>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145" name="TextBox 40"/>
          <p:cNvSpPr txBox="1">
            <a:spLocks noChangeArrowheads="1"/>
          </p:cNvSpPr>
          <p:nvPr/>
        </p:nvSpPr>
        <p:spPr bwMode="auto">
          <a:xfrm>
            <a:off x="349387" y="2717329"/>
            <a:ext cx="1538631" cy="278748"/>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wrap="square" lIns="62692" tIns="31346" rIns="62692" bIns="31346">
            <a:spAutoFit/>
          </a:bodyPr>
          <a:lstStyle/>
          <a:p>
            <a:pPr algn="ctr">
              <a:defRPr/>
            </a:pPr>
            <a:r>
              <a:rPr lang="en-US" sz="1400" b="1" dirty="0">
                <a:solidFill>
                  <a:schemeClr val="bg2"/>
                </a:solidFill>
                <a:latin typeface="+mj-lt"/>
                <a:cs typeface="Arial" charset="0"/>
              </a:rPr>
              <a:t>Integration rate</a:t>
            </a:r>
          </a:p>
        </p:txBody>
      </p:sp>
      <p:sp>
        <p:nvSpPr>
          <p:cNvPr id="146" name="Cube 145"/>
          <p:cNvSpPr>
            <a:spLocks noChangeArrowheads="1"/>
          </p:cNvSpPr>
          <p:nvPr/>
        </p:nvSpPr>
        <p:spPr bwMode="auto">
          <a:xfrm>
            <a:off x="2104063" y="2850356"/>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48" name="TextBox 40"/>
          <p:cNvSpPr txBox="1">
            <a:spLocks noChangeArrowheads="1"/>
          </p:cNvSpPr>
          <p:nvPr/>
        </p:nvSpPr>
        <p:spPr bwMode="auto">
          <a:xfrm>
            <a:off x="2209319" y="2973387"/>
            <a:ext cx="535469" cy="201613"/>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APP</a:t>
            </a:r>
          </a:p>
        </p:txBody>
      </p:sp>
      <p:sp>
        <p:nvSpPr>
          <p:cNvPr id="149" name="Cube 148"/>
          <p:cNvSpPr>
            <a:spLocks noChangeArrowheads="1"/>
          </p:cNvSpPr>
          <p:nvPr/>
        </p:nvSpPr>
        <p:spPr bwMode="auto">
          <a:xfrm>
            <a:off x="2675563" y="2945606"/>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51" name="TextBox 40"/>
          <p:cNvSpPr txBox="1">
            <a:spLocks noChangeArrowheads="1"/>
          </p:cNvSpPr>
          <p:nvPr/>
        </p:nvSpPr>
        <p:spPr bwMode="auto">
          <a:xfrm>
            <a:off x="2780819" y="3068637"/>
            <a:ext cx="810106" cy="201804"/>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NO_APP</a:t>
            </a:r>
          </a:p>
        </p:txBody>
      </p:sp>
      <p:pic>
        <p:nvPicPr>
          <p:cNvPr id="152" name="Picture 24" descr="cle"/>
          <p:cNvPicPr>
            <a:picLocks noChangeAspect="1" noChangeArrowheads="1"/>
          </p:cNvPicPr>
          <p:nvPr/>
        </p:nvPicPr>
        <p:blipFill>
          <a:blip r:embed="rId3" cstate="print">
            <a:duotone>
              <a:srgbClr val="FEB80A">
                <a:shade val="45000"/>
                <a:satMod val="135000"/>
              </a:srgbClr>
              <a:prstClr val="white"/>
            </a:duotone>
          </a:blip>
          <a:srcRect/>
          <a:stretch>
            <a:fillRect/>
          </a:stretch>
        </p:blipFill>
        <p:spPr bwMode="auto">
          <a:xfrm rot="3530553">
            <a:off x="1638603" y="2828588"/>
            <a:ext cx="203562" cy="275873"/>
          </a:xfrm>
          <a:prstGeom prst="rect">
            <a:avLst/>
          </a:prstGeom>
          <a:noFill/>
        </p:spPr>
      </p:pic>
      <p:pic>
        <p:nvPicPr>
          <p:cNvPr id="153" name="Picture 24" descr="cle"/>
          <p:cNvPicPr>
            <a:picLocks noChangeAspect="1" noChangeArrowheads="1"/>
          </p:cNvPicPr>
          <p:nvPr/>
        </p:nvPicPr>
        <p:blipFill>
          <a:blip r:embed="rId3" cstate="print">
            <a:duotone>
              <a:srgbClr val="FEB80A">
                <a:shade val="45000"/>
                <a:satMod val="135000"/>
              </a:srgbClr>
              <a:prstClr val="white"/>
            </a:duotone>
          </a:blip>
          <a:srcRect/>
          <a:stretch>
            <a:fillRect/>
          </a:stretch>
        </p:blipFill>
        <p:spPr bwMode="auto">
          <a:xfrm rot="3530553">
            <a:off x="1086867" y="3475725"/>
            <a:ext cx="203562" cy="275873"/>
          </a:xfrm>
          <a:prstGeom prst="rect">
            <a:avLst/>
          </a:prstGeom>
          <a:noFill/>
        </p:spPr>
      </p:pic>
      <p:cxnSp>
        <p:nvCxnSpPr>
          <p:cNvPr id="155" name="Straight Connector 29"/>
          <p:cNvCxnSpPr>
            <a:cxnSpLocks noChangeShapeType="1"/>
            <a:endCxn id="156" idx="3"/>
          </p:cNvCxnSpPr>
          <p:nvPr/>
        </p:nvCxnSpPr>
        <p:spPr bwMode="auto">
          <a:xfrm flipH="1" flipV="1">
            <a:off x="1665597" y="1881514"/>
            <a:ext cx="2611516" cy="1212524"/>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156" name="TextBox 40"/>
          <p:cNvSpPr txBox="1">
            <a:spLocks noChangeArrowheads="1"/>
          </p:cNvSpPr>
          <p:nvPr/>
        </p:nvSpPr>
        <p:spPr bwMode="auto">
          <a:xfrm>
            <a:off x="126966" y="1742140"/>
            <a:ext cx="1538631" cy="278748"/>
          </a:xfrm>
          <a:prstGeom prst="rect">
            <a:avLst/>
          </a:prstGeom>
          <a:solidFill>
            <a:schemeClr val="bg1"/>
          </a:solidFill>
          <a:ln w="9525">
            <a:solidFill>
              <a:srgbClr val="FF0000"/>
            </a:solidFill>
            <a:miter lim="800000"/>
            <a:headEnd/>
            <a:tailEnd/>
          </a:ln>
          <a:effectLst>
            <a:outerShdw blurRad="50800" dist="38100" dir="2700000" algn="tl" rotWithShape="0">
              <a:prstClr val="black">
                <a:alpha val="40000"/>
              </a:prstClr>
            </a:outerShdw>
          </a:effectLst>
        </p:spPr>
        <p:txBody>
          <a:bodyPr wrap="square" lIns="62692" tIns="31346" rIns="62692" bIns="31346">
            <a:spAutoFit/>
          </a:bodyPr>
          <a:lstStyle/>
          <a:p>
            <a:pPr algn="ctr">
              <a:defRPr/>
            </a:pPr>
            <a:r>
              <a:rPr lang="en-US" sz="1400" b="1" dirty="0" err="1">
                <a:solidFill>
                  <a:schemeClr val="bg2"/>
                </a:solidFill>
                <a:latin typeface="+mj-lt"/>
                <a:cs typeface="Arial" charset="0"/>
              </a:rPr>
              <a:t>Gaap</a:t>
            </a:r>
            <a:endParaRPr lang="en-US" sz="1400" b="1" dirty="0">
              <a:solidFill>
                <a:schemeClr val="bg2"/>
              </a:solidFill>
              <a:latin typeface="+mj-lt"/>
              <a:cs typeface="Arial" charset="0"/>
            </a:endParaRPr>
          </a:p>
        </p:txBody>
      </p:sp>
      <p:pic>
        <p:nvPicPr>
          <p:cNvPr id="157" name="Picture 24" descr="cle"/>
          <p:cNvPicPr>
            <a:picLocks noChangeAspect="1" noChangeArrowheads="1"/>
          </p:cNvPicPr>
          <p:nvPr/>
        </p:nvPicPr>
        <p:blipFill>
          <a:blip r:embed="rId3" cstate="print">
            <a:duotone>
              <a:srgbClr val="FEB80A">
                <a:shade val="45000"/>
                <a:satMod val="135000"/>
              </a:srgbClr>
              <a:prstClr val="white"/>
            </a:duotone>
          </a:blip>
          <a:srcRect/>
          <a:stretch>
            <a:fillRect/>
          </a:stretch>
        </p:blipFill>
        <p:spPr bwMode="auto">
          <a:xfrm rot="3530553">
            <a:off x="1349507" y="1691474"/>
            <a:ext cx="203562" cy="275873"/>
          </a:xfrm>
          <a:prstGeom prst="rect">
            <a:avLst/>
          </a:prstGeom>
          <a:noFill/>
        </p:spPr>
      </p:pic>
      <p:sp>
        <p:nvSpPr>
          <p:cNvPr id="159" name="Cube 158"/>
          <p:cNvSpPr>
            <a:spLocks noChangeArrowheads="1"/>
          </p:cNvSpPr>
          <p:nvPr/>
        </p:nvSpPr>
        <p:spPr bwMode="auto">
          <a:xfrm>
            <a:off x="1865600" y="1955801"/>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60" name="TextBox 40"/>
          <p:cNvSpPr txBox="1">
            <a:spLocks noChangeArrowheads="1"/>
          </p:cNvSpPr>
          <p:nvPr/>
        </p:nvSpPr>
        <p:spPr bwMode="auto">
          <a:xfrm>
            <a:off x="2094706" y="1840523"/>
            <a:ext cx="857250" cy="201613"/>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a:solidFill>
                  <a:srgbClr val="808080"/>
                </a:solidFill>
                <a:latin typeface="+mj-lt"/>
              </a:rPr>
              <a:t>Total </a:t>
            </a:r>
            <a:r>
              <a:rPr lang="en-US" sz="900" b="1" dirty="0" err="1">
                <a:solidFill>
                  <a:srgbClr val="808080"/>
                </a:solidFill>
                <a:latin typeface="+mj-lt"/>
              </a:rPr>
              <a:t>conso</a:t>
            </a:r>
            <a:endParaRPr lang="en-US" sz="900" b="1" dirty="0">
              <a:solidFill>
                <a:srgbClr val="808080"/>
              </a:solidFill>
              <a:latin typeface="+mj-lt"/>
            </a:endParaRPr>
          </a:p>
        </p:txBody>
      </p:sp>
      <p:sp>
        <p:nvSpPr>
          <p:cNvPr id="161" name="Cube 160"/>
          <p:cNvSpPr>
            <a:spLocks noChangeArrowheads="1"/>
          </p:cNvSpPr>
          <p:nvPr/>
        </p:nvSpPr>
        <p:spPr bwMode="auto">
          <a:xfrm>
            <a:off x="2264857" y="2157414"/>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62" name="TextBox 40"/>
          <p:cNvSpPr txBox="1">
            <a:spLocks noChangeArrowheads="1"/>
          </p:cNvSpPr>
          <p:nvPr/>
        </p:nvSpPr>
        <p:spPr bwMode="auto">
          <a:xfrm>
            <a:off x="3370283" y="2441598"/>
            <a:ext cx="857250" cy="201613"/>
          </a:xfrm>
          <a:prstGeom prst="rect">
            <a:avLst/>
          </a:prstGeom>
          <a:noFill/>
          <a:ln w="9525">
            <a:noFill/>
            <a:miter lim="800000"/>
            <a:headEnd/>
            <a:tailEnd/>
          </a:ln>
        </p:spPr>
        <p:txBody>
          <a:bodyPr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err="1">
                <a:solidFill>
                  <a:srgbClr val="808080"/>
                </a:solidFill>
                <a:latin typeface="+mj-lt"/>
              </a:rPr>
              <a:t>Local_gaap</a:t>
            </a:r>
            <a:endParaRPr lang="en-US" sz="900" b="1" dirty="0">
              <a:solidFill>
                <a:srgbClr val="808080"/>
              </a:solidFill>
              <a:latin typeface="+mj-lt"/>
            </a:endParaRPr>
          </a:p>
        </p:txBody>
      </p:sp>
      <p:sp>
        <p:nvSpPr>
          <p:cNvPr id="163" name="Cube 162"/>
          <p:cNvSpPr>
            <a:spLocks noChangeArrowheads="1"/>
          </p:cNvSpPr>
          <p:nvPr/>
        </p:nvSpPr>
        <p:spPr bwMode="auto">
          <a:xfrm>
            <a:off x="2769682" y="2357439"/>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65" name="Cube 164"/>
          <p:cNvSpPr>
            <a:spLocks noChangeArrowheads="1"/>
          </p:cNvSpPr>
          <p:nvPr/>
        </p:nvSpPr>
        <p:spPr bwMode="auto">
          <a:xfrm>
            <a:off x="3166420" y="2555394"/>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05" name="Cube 104">
            <a:extLst>
              <a:ext uri="{FF2B5EF4-FFF2-40B4-BE49-F238E27FC236}">
                <a16:creationId xmlns:a16="http://schemas.microsoft.com/office/drawing/2014/main" id="{8D0AC2CA-772A-4F99-93D3-4B33B6F72A91}"/>
              </a:ext>
            </a:extLst>
          </p:cNvPr>
          <p:cNvSpPr>
            <a:spLocks noChangeArrowheads="1"/>
          </p:cNvSpPr>
          <p:nvPr/>
        </p:nvSpPr>
        <p:spPr bwMode="auto">
          <a:xfrm>
            <a:off x="3607056" y="2777367"/>
            <a:ext cx="107950" cy="106363"/>
          </a:xfrm>
          <a:prstGeom prst="cube">
            <a:avLst>
              <a:gd name="adj" fmla="val 25000"/>
            </a:avLst>
          </a:prstGeom>
          <a:solidFill>
            <a:srgbClr val="FFFFFF"/>
          </a:solidFill>
          <a:ln w="9525" algn="ctr">
            <a:solidFill>
              <a:srgbClr val="FF0000"/>
            </a:solidFill>
            <a:round/>
            <a:headEnd/>
            <a:tailEnd/>
          </a:ln>
          <a:effectLst>
            <a:outerShdw blurRad="50800" dist="38100" dir="2700000" algn="tl" rotWithShape="0">
              <a:prstClr val="black">
                <a:alpha val="40000"/>
              </a:prstClr>
            </a:outerShdw>
          </a:effectLst>
        </p:spPr>
        <p:txBody>
          <a:bodyPr lIns="62692" tIns="31346" rIns="62692" bIns="31346"/>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eaLnBrk="0" hangingPunct="0">
              <a:defRPr/>
            </a:pPr>
            <a:endParaRPr lang="en-US" dirty="0">
              <a:latin typeface="+mj-lt"/>
              <a:cs typeface="Arial" pitchFamily="34" charset="0"/>
            </a:endParaRPr>
          </a:p>
        </p:txBody>
      </p:sp>
      <p:sp>
        <p:nvSpPr>
          <p:cNvPr id="110" name="TextBox 40">
            <a:extLst>
              <a:ext uri="{FF2B5EF4-FFF2-40B4-BE49-F238E27FC236}">
                <a16:creationId xmlns:a16="http://schemas.microsoft.com/office/drawing/2014/main" id="{8F9E6A49-F7E9-4564-8677-7772BE118EA3}"/>
              </a:ext>
            </a:extLst>
          </p:cNvPr>
          <p:cNvSpPr txBox="1">
            <a:spLocks noChangeArrowheads="1"/>
          </p:cNvSpPr>
          <p:nvPr/>
        </p:nvSpPr>
        <p:spPr bwMode="auto">
          <a:xfrm>
            <a:off x="3786466" y="2701846"/>
            <a:ext cx="1488313" cy="201804"/>
          </a:xfrm>
          <a:prstGeom prst="rect">
            <a:avLst/>
          </a:prstGeom>
          <a:noFill/>
          <a:ln w="9525">
            <a:noFill/>
            <a:miter lim="800000"/>
            <a:headEnd/>
            <a:tailEnd/>
          </a:ln>
        </p:spPr>
        <p:txBody>
          <a:bodyPr wrap="square" lIns="62692" tIns="31346" rIns="62692" bIns="31346">
            <a:spAutoFit/>
          </a:bodyPr>
          <a:lstStyle>
            <a:defPPr>
              <a:defRPr lang="fr-FR"/>
            </a:defPPr>
            <a:lvl1pPr algn="l" rtl="0" fontAlgn="base">
              <a:spcBef>
                <a:spcPct val="0"/>
              </a:spcBef>
              <a:spcAft>
                <a:spcPct val="0"/>
              </a:spcAft>
              <a:defRPr sz="2000" kern="1200">
                <a:solidFill>
                  <a:schemeClr val="tx1"/>
                </a:solidFill>
                <a:latin typeface="Calibri" pitchFamily="34" charset="0"/>
                <a:ea typeface="+mn-ea"/>
                <a:cs typeface="Arial" charset="0"/>
              </a:defRPr>
            </a:lvl1pPr>
            <a:lvl2pPr marL="457200" algn="l" rtl="0" fontAlgn="base">
              <a:spcBef>
                <a:spcPct val="0"/>
              </a:spcBef>
              <a:spcAft>
                <a:spcPct val="0"/>
              </a:spcAft>
              <a:defRPr sz="2000" kern="1200">
                <a:solidFill>
                  <a:schemeClr val="tx1"/>
                </a:solidFill>
                <a:latin typeface="Calibri" pitchFamily="34" charset="0"/>
                <a:ea typeface="+mn-ea"/>
                <a:cs typeface="Arial" charset="0"/>
              </a:defRPr>
            </a:lvl2pPr>
            <a:lvl3pPr marL="914400" algn="l" rtl="0" fontAlgn="base">
              <a:spcBef>
                <a:spcPct val="0"/>
              </a:spcBef>
              <a:spcAft>
                <a:spcPct val="0"/>
              </a:spcAft>
              <a:defRPr sz="2000" kern="1200">
                <a:solidFill>
                  <a:schemeClr val="tx1"/>
                </a:solidFill>
                <a:latin typeface="Calibri" pitchFamily="34" charset="0"/>
                <a:ea typeface="+mn-ea"/>
                <a:cs typeface="Arial" charset="0"/>
              </a:defRPr>
            </a:lvl3pPr>
            <a:lvl4pPr marL="1371600" algn="l" rtl="0" fontAlgn="base">
              <a:spcBef>
                <a:spcPct val="0"/>
              </a:spcBef>
              <a:spcAft>
                <a:spcPct val="0"/>
              </a:spcAft>
              <a:defRPr sz="2000" kern="1200">
                <a:solidFill>
                  <a:schemeClr val="tx1"/>
                </a:solidFill>
                <a:latin typeface="Calibri" pitchFamily="34" charset="0"/>
                <a:ea typeface="+mn-ea"/>
                <a:cs typeface="Arial" charset="0"/>
              </a:defRPr>
            </a:lvl4pPr>
            <a:lvl5pPr marL="1828800" algn="l" rtl="0" fontAlgn="base">
              <a:spcBef>
                <a:spcPct val="0"/>
              </a:spcBef>
              <a:spcAft>
                <a:spcPct val="0"/>
              </a:spcAft>
              <a:defRPr sz="2000" kern="1200">
                <a:solidFill>
                  <a:schemeClr val="tx1"/>
                </a:solidFill>
                <a:latin typeface="Calibri" pitchFamily="34" charset="0"/>
                <a:ea typeface="+mn-ea"/>
                <a:cs typeface="Arial" charset="0"/>
              </a:defRPr>
            </a:lvl5pPr>
            <a:lvl6pPr marL="2286000" algn="l" defTabSz="914400" rtl="0" eaLnBrk="1" latinLnBrk="0" hangingPunct="1">
              <a:defRPr sz="2000" kern="1200">
                <a:solidFill>
                  <a:schemeClr val="tx1"/>
                </a:solidFill>
                <a:latin typeface="Calibri" pitchFamily="34" charset="0"/>
                <a:ea typeface="+mn-ea"/>
                <a:cs typeface="Arial" charset="0"/>
              </a:defRPr>
            </a:lvl6pPr>
            <a:lvl7pPr marL="2743200" algn="l" defTabSz="914400" rtl="0" eaLnBrk="1" latinLnBrk="0" hangingPunct="1">
              <a:defRPr sz="2000" kern="1200">
                <a:solidFill>
                  <a:schemeClr val="tx1"/>
                </a:solidFill>
                <a:latin typeface="Calibri" pitchFamily="34" charset="0"/>
                <a:ea typeface="+mn-ea"/>
                <a:cs typeface="Arial" charset="0"/>
              </a:defRPr>
            </a:lvl7pPr>
            <a:lvl8pPr marL="3200400" algn="l" defTabSz="914400" rtl="0" eaLnBrk="1" latinLnBrk="0" hangingPunct="1">
              <a:defRPr sz="2000" kern="1200">
                <a:solidFill>
                  <a:schemeClr val="tx1"/>
                </a:solidFill>
                <a:latin typeface="Calibri" pitchFamily="34" charset="0"/>
                <a:ea typeface="+mn-ea"/>
                <a:cs typeface="Arial" charset="0"/>
              </a:defRPr>
            </a:lvl8pPr>
            <a:lvl9pPr marL="3657600" algn="l" defTabSz="914400" rtl="0" eaLnBrk="1" latinLnBrk="0" hangingPunct="1">
              <a:defRPr sz="2000" kern="1200">
                <a:solidFill>
                  <a:schemeClr val="tx1"/>
                </a:solidFill>
                <a:latin typeface="Calibri" pitchFamily="34" charset="0"/>
                <a:ea typeface="+mn-ea"/>
                <a:cs typeface="Arial" charset="0"/>
              </a:defRPr>
            </a:lvl9pPr>
          </a:lstStyle>
          <a:p>
            <a:pPr>
              <a:defRPr/>
            </a:pPr>
            <a:r>
              <a:rPr lang="en-US" sz="900" b="1" dirty="0" err="1">
                <a:solidFill>
                  <a:srgbClr val="808080"/>
                </a:solidFill>
                <a:latin typeface="+mj-lt"/>
              </a:rPr>
              <a:t>Local_Gaap_Mgmt_tool</a:t>
            </a:r>
            <a:endParaRPr lang="en-US" sz="900" b="1" dirty="0">
              <a:solidFill>
                <a:srgbClr val="808080"/>
              </a:solidFill>
              <a:latin typeface="+mj-lt"/>
            </a:endParaRPr>
          </a:p>
        </p:txBody>
      </p:sp>
    </p:spTree>
    <p:extLst>
      <p:ext uri="{BB962C8B-B14F-4D97-AF65-F5344CB8AC3E}">
        <p14:creationId xmlns:p14="http://schemas.microsoft.com/office/powerpoint/2010/main" val="36630035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nodeType="after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blinds(horizontal)">
                                      <p:cBhvr>
                                        <p:cTn id="7" dur="500"/>
                                        <p:tgtEl>
                                          <p:spTgt spid="122"/>
                                        </p:tgtEl>
                                      </p:cBhvr>
                                    </p:animEffect>
                                  </p:childTnLst>
                                </p:cTn>
                              </p:par>
                            </p:childTnLst>
                          </p:cTn>
                        </p:par>
                        <p:par>
                          <p:cTn id="8" fill="hold" nodeType="afterGroup">
                            <p:stCondLst>
                              <p:cond delay="500"/>
                            </p:stCondLst>
                            <p:childTnLst>
                              <p:par>
                                <p:cTn id="9" presetID="3" presetClass="entr" presetSubtype="10" fill="hold" nodeType="afterEffect">
                                  <p:stCondLst>
                                    <p:cond delay="0"/>
                                  </p:stCondLst>
                                  <p:childTnLst>
                                    <p:set>
                                      <p:cBhvr>
                                        <p:cTn id="10" dur="1" fill="hold">
                                          <p:stCondLst>
                                            <p:cond delay="0"/>
                                          </p:stCondLst>
                                        </p:cTn>
                                        <p:tgtEl>
                                          <p:spTgt spid="123"/>
                                        </p:tgtEl>
                                        <p:attrNameLst>
                                          <p:attrName>style.visibility</p:attrName>
                                        </p:attrNameLst>
                                      </p:cBhvr>
                                      <p:to>
                                        <p:strVal val="visible"/>
                                      </p:to>
                                    </p:set>
                                    <p:animEffect transition="in" filter="blinds(horizontal)">
                                      <p:cBhvr>
                                        <p:cTn id="11" dur="500"/>
                                        <p:tgtEl>
                                          <p:spTgt spid="123"/>
                                        </p:tgtEl>
                                      </p:cBhvr>
                                    </p:animEffect>
                                  </p:childTnLst>
                                </p:cTn>
                              </p:par>
                            </p:childTnLst>
                          </p:cTn>
                        </p:par>
                        <p:par>
                          <p:cTn id="12" fill="hold" nodeType="afterGroup">
                            <p:stCondLst>
                              <p:cond delay="1000"/>
                            </p:stCondLst>
                            <p:childTnLst>
                              <p:par>
                                <p:cTn id="13" presetID="3" presetClass="entr" presetSubtype="10" fill="hold" nodeType="afterEffect">
                                  <p:stCondLst>
                                    <p:cond delay="0"/>
                                  </p:stCondLst>
                                  <p:childTnLst>
                                    <p:set>
                                      <p:cBhvr>
                                        <p:cTn id="14" dur="1" fill="hold">
                                          <p:stCondLst>
                                            <p:cond delay="0"/>
                                          </p:stCondLst>
                                        </p:cTn>
                                        <p:tgtEl>
                                          <p:spTgt spid="124"/>
                                        </p:tgtEl>
                                        <p:attrNameLst>
                                          <p:attrName>style.visibility</p:attrName>
                                        </p:attrNameLst>
                                      </p:cBhvr>
                                      <p:to>
                                        <p:strVal val="visible"/>
                                      </p:to>
                                    </p:set>
                                    <p:animEffect transition="in" filter="blinds(horizontal)">
                                      <p:cBhvr>
                                        <p:cTn id="15" dur="500"/>
                                        <p:tgtEl>
                                          <p:spTgt spid="124"/>
                                        </p:tgtEl>
                                      </p:cBhvr>
                                    </p:animEffect>
                                  </p:childTnLst>
                                </p:cTn>
                              </p:par>
                            </p:childTnLst>
                          </p:cTn>
                        </p:par>
                        <p:par>
                          <p:cTn id="16" fill="hold" nodeType="afterGroup">
                            <p:stCondLst>
                              <p:cond delay="1500"/>
                            </p:stCondLst>
                            <p:childTnLst>
                              <p:par>
                                <p:cTn id="17" presetID="3" presetClass="entr" presetSubtype="10" fill="hold" nodeType="afterEffect">
                                  <p:stCondLst>
                                    <p:cond delay="0"/>
                                  </p:stCondLst>
                                  <p:childTnLst>
                                    <p:set>
                                      <p:cBhvr>
                                        <p:cTn id="18" dur="1" fill="hold">
                                          <p:stCondLst>
                                            <p:cond delay="0"/>
                                          </p:stCondLst>
                                        </p:cTn>
                                        <p:tgtEl>
                                          <p:spTgt spid="125"/>
                                        </p:tgtEl>
                                        <p:attrNameLst>
                                          <p:attrName>style.visibility</p:attrName>
                                        </p:attrNameLst>
                                      </p:cBhvr>
                                      <p:to>
                                        <p:strVal val="visible"/>
                                      </p:to>
                                    </p:set>
                                    <p:animEffect transition="in" filter="blinds(horizontal)">
                                      <p:cBhvr>
                                        <p:cTn id="19" dur="500"/>
                                        <p:tgtEl>
                                          <p:spTgt spid="125"/>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100"/>
                                        </p:tgtEl>
                                        <p:attrNameLst>
                                          <p:attrName>style.visibility</p:attrName>
                                        </p:attrNameLst>
                                      </p:cBhvr>
                                      <p:to>
                                        <p:strVal val="visible"/>
                                      </p:to>
                                    </p:set>
                                    <p:animEffect transition="in" filter="blinds(horizontal)">
                                      <p:cBhvr>
                                        <p:cTn id="23" dur="500"/>
                                        <p:tgtEl>
                                          <p:spTgt spid="100"/>
                                        </p:tgtEl>
                                      </p:cBhvr>
                                    </p:animEffect>
                                  </p:childTnLst>
                                </p:cTn>
                              </p:par>
                            </p:childTnLst>
                          </p:cTn>
                        </p:par>
                        <p:par>
                          <p:cTn id="24" fill="hold">
                            <p:stCondLst>
                              <p:cond delay="2500"/>
                            </p:stCondLst>
                            <p:childTnLst>
                              <p:par>
                                <p:cTn id="25" presetID="3" presetClass="entr" presetSubtype="10" fill="hold" nodeType="afterEffect">
                                  <p:stCondLst>
                                    <p:cond delay="0"/>
                                  </p:stCondLst>
                                  <p:childTnLst>
                                    <p:set>
                                      <p:cBhvr>
                                        <p:cTn id="26" dur="1" fill="hold">
                                          <p:stCondLst>
                                            <p:cond delay="0"/>
                                          </p:stCondLst>
                                        </p:cTn>
                                        <p:tgtEl>
                                          <p:spTgt spid="114"/>
                                        </p:tgtEl>
                                        <p:attrNameLst>
                                          <p:attrName>style.visibility</p:attrName>
                                        </p:attrNameLst>
                                      </p:cBhvr>
                                      <p:to>
                                        <p:strVal val="visible"/>
                                      </p:to>
                                    </p:set>
                                    <p:animEffect transition="in" filter="blinds(horizontal)">
                                      <p:cBhvr>
                                        <p:cTn id="27" dur="500"/>
                                        <p:tgtEl>
                                          <p:spTgt spid="114"/>
                                        </p:tgtEl>
                                      </p:cBhvr>
                                    </p:animEffect>
                                  </p:childTnLst>
                                </p:cTn>
                              </p:par>
                            </p:childTnLst>
                          </p:cTn>
                        </p:par>
                        <p:par>
                          <p:cTn id="28" fill="hold">
                            <p:stCondLst>
                              <p:cond delay="3000"/>
                            </p:stCondLst>
                            <p:childTnLst>
                              <p:par>
                                <p:cTn id="29" presetID="3" presetClass="entr" presetSubtype="10" fill="hold" nodeType="afterEffect">
                                  <p:stCondLst>
                                    <p:cond delay="0"/>
                                  </p:stCondLst>
                                  <p:childTnLst>
                                    <p:set>
                                      <p:cBhvr>
                                        <p:cTn id="30" dur="1" fill="hold">
                                          <p:stCondLst>
                                            <p:cond delay="0"/>
                                          </p:stCondLst>
                                        </p:cTn>
                                        <p:tgtEl>
                                          <p:spTgt spid="152"/>
                                        </p:tgtEl>
                                        <p:attrNameLst>
                                          <p:attrName>style.visibility</p:attrName>
                                        </p:attrNameLst>
                                      </p:cBhvr>
                                      <p:to>
                                        <p:strVal val="visible"/>
                                      </p:to>
                                    </p:set>
                                    <p:animEffect transition="in" filter="blinds(horizontal)">
                                      <p:cBhvr>
                                        <p:cTn id="31" dur="500"/>
                                        <p:tgtEl>
                                          <p:spTgt spid="152"/>
                                        </p:tgtEl>
                                      </p:cBhvr>
                                    </p:animEffect>
                                  </p:childTnLst>
                                </p:cTn>
                              </p:par>
                            </p:childTnLst>
                          </p:cTn>
                        </p:par>
                        <p:par>
                          <p:cTn id="32" fill="hold">
                            <p:stCondLst>
                              <p:cond delay="3500"/>
                            </p:stCondLst>
                            <p:childTnLst>
                              <p:par>
                                <p:cTn id="33" presetID="3" presetClass="entr" presetSubtype="10" fill="hold" nodeType="afterEffect">
                                  <p:stCondLst>
                                    <p:cond delay="0"/>
                                  </p:stCondLst>
                                  <p:childTnLst>
                                    <p:set>
                                      <p:cBhvr>
                                        <p:cTn id="34" dur="1" fill="hold">
                                          <p:stCondLst>
                                            <p:cond delay="0"/>
                                          </p:stCondLst>
                                        </p:cTn>
                                        <p:tgtEl>
                                          <p:spTgt spid="153"/>
                                        </p:tgtEl>
                                        <p:attrNameLst>
                                          <p:attrName>style.visibility</p:attrName>
                                        </p:attrNameLst>
                                      </p:cBhvr>
                                      <p:to>
                                        <p:strVal val="visible"/>
                                      </p:to>
                                    </p:set>
                                    <p:animEffect transition="in" filter="blinds(horizontal)">
                                      <p:cBhvr>
                                        <p:cTn id="35" dur="500"/>
                                        <p:tgtEl>
                                          <p:spTgt spid="153"/>
                                        </p:tgtEl>
                                      </p:cBhvr>
                                    </p:animEffect>
                                  </p:childTnLst>
                                </p:cTn>
                              </p:par>
                            </p:childTnLst>
                          </p:cTn>
                        </p:par>
                        <p:par>
                          <p:cTn id="36" fill="hold">
                            <p:stCondLst>
                              <p:cond delay="4000"/>
                            </p:stCondLst>
                            <p:childTnLst>
                              <p:par>
                                <p:cTn id="37" presetID="3" presetClass="entr" presetSubtype="10" fill="hold" nodeType="afterEffect">
                                  <p:stCondLst>
                                    <p:cond delay="0"/>
                                  </p:stCondLst>
                                  <p:childTnLst>
                                    <p:set>
                                      <p:cBhvr>
                                        <p:cTn id="38" dur="1" fill="hold">
                                          <p:stCondLst>
                                            <p:cond delay="0"/>
                                          </p:stCondLst>
                                        </p:cTn>
                                        <p:tgtEl>
                                          <p:spTgt spid="157"/>
                                        </p:tgtEl>
                                        <p:attrNameLst>
                                          <p:attrName>style.visibility</p:attrName>
                                        </p:attrNameLst>
                                      </p:cBhvr>
                                      <p:to>
                                        <p:strVal val="visible"/>
                                      </p:to>
                                    </p:set>
                                    <p:animEffect transition="in" filter="blinds(horizontal)">
                                      <p:cBhvr>
                                        <p:cTn id="39" dur="5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60</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593725"/>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15721" name="Content Placeholder 24"/>
          <p:cNvSpPr>
            <a:spLocks/>
          </p:cNvSpPr>
          <p:nvPr/>
        </p:nvSpPr>
        <p:spPr bwMode="auto">
          <a:xfrm>
            <a:off x="388938" y="609600"/>
            <a:ext cx="8609012" cy="325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pic>
        <p:nvPicPr>
          <p:cNvPr id="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0105" y="2698751"/>
            <a:ext cx="6473952" cy="33672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Rounded Rectangle 334"/>
          <p:cNvSpPr/>
          <p:nvPr/>
        </p:nvSpPr>
        <p:spPr bwMode="auto">
          <a:xfrm>
            <a:off x="722313" y="696913"/>
            <a:ext cx="7615237" cy="1492250"/>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lvl="1" algn="l" eaLnBrk="0" hangingPunct="0">
              <a:spcBef>
                <a:spcPct val="20000"/>
              </a:spcBef>
              <a:buClr>
                <a:srgbClr val="CC0000"/>
              </a:buClr>
              <a:buFont typeface="Wingdings" pitchFamily="2" charset="2"/>
              <a:buNone/>
              <a:defRPr/>
            </a:pPr>
            <a:r>
              <a:rPr lang="en-US" sz="2000" b="1" dirty="0">
                <a:solidFill>
                  <a:srgbClr val="FF0000"/>
                </a:solidFill>
              </a:rPr>
              <a:t>The building of a cube view is defined by</a:t>
            </a:r>
          </a:p>
          <a:p>
            <a:pPr marL="862013" lvl="2" indent="-234950" algn="l" eaLnBrk="0" hangingPunct="0">
              <a:spcBef>
                <a:spcPct val="20000"/>
              </a:spcBef>
              <a:buClr>
                <a:schemeClr val="accent2"/>
              </a:buClr>
              <a:buFont typeface="Wingdings" pitchFamily="2" charset="2"/>
              <a:buChar char="§"/>
              <a:defRPr/>
            </a:pPr>
            <a:r>
              <a:rPr lang="en-US" b="1" dirty="0">
                <a:solidFill>
                  <a:schemeClr val="hlink"/>
                </a:solidFill>
              </a:rPr>
              <a:t>The dimensions disposition : context / lines / columns (same way as a </a:t>
            </a:r>
            <a:r>
              <a:rPr lang="en-US" b="1" u="sng" dirty="0">
                <a:solidFill>
                  <a:schemeClr val="hlink"/>
                </a:solidFill>
              </a:rPr>
              <a:t>pivot table</a:t>
            </a:r>
            <a:r>
              <a:rPr lang="en-US" b="1" dirty="0">
                <a:solidFill>
                  <a:schemeClr val="hlink"/>
                </a:solidFill>
              </a:rPr>
              <a:t>)</a:t>
            </a:r>
          </a:p>
          <a:p>
            <a:pPr marL="862013" lvl="2" indent="-234950" algn="l" eaLnBrk="0" hangingPunct="0">
              <a:spcBef>
                <a:spcPct val="20000"/>
              </a:spcBef>
              <a:buClr>
                <a:schemeClr val="accent2"/>
              </a:buClr>
              <a:buFont typeface="Wingdings" pitchFamily="2" charset="2"/>
              <a:buChar char="§"/>
              <a:defRPr/>
            </a:pPr>
            <a:r>
              <a:rPr lang="en-US" b="1" dirty="0">
                <a:solidFill>
                  <a:schemeClr val="hlink"/>
                </a:solidFill>
              </a:rPr>
              <a:t>The choice of elements to display within each dimension</a:t>
            </a:r>
          </a:p>
        </p:txBody>
      </p:sp>
      <p:sp>
        <p:nvSpPr>
          <p:cNvPr id="11" name="Rectangle 2"/>
          <p:cNvSpPr txBox="1">
            <a:spLocks noChangeArrowheads="1"/>
          </p:cNvSpPr>
          <p:nvPr/>
        </p:nvSpPr>
        <p:spPr>
          <a:xfrm>
            <a:off x="682625" y="-17462"/>
            <a:ext cx="7839075" cy="806450"/>
          </a:xfrm>
          <a:prstGeom prst="rect">
            <a:avLst/>
          </a:prstGeom>
        </p:spPr>
        <p:txBody>
          <a:bodyPr/>
          <a:lstStyle>
            <a:lvl1pPr algn="l" rtl="0" eaLnBrk="0" fontAlgn="base" hangingPunct="0">
              <a:spcBef>
                <a:spcPct val="0"/>
              </a:spcBef>
              <a:spcAft>
                <a:spcPct val="0"/>
              </a:spcAft>
              <a:defRPr sz="2800" b="1">
                <a:solidFill>
                  <a:srgbClr val="FF0000"/>
                </a:solidFill>
                <a:latin typeface="+mj-lt"/>
                <a:ea typeface="+mj-ea"/>
                <a:cs typeface="+mj-cs"/>
              </a:defRPr>
            </a:lvl1pPr>
            <a:lvl2pPr algn="l" rtl="0" eaLnBrk="0" fontAlgn="base" hangingPunct="0">
              <a:spcBef>
                <a:spcPct val="0"/>
              </a:spcBef>
              <a:spcAft>
                <a:spcPct val="0"/>
              </a:spcAft>
              <a:defRPr sz="2800" b="1">
                <a:solidFill>
                  <a:srgbClr val="FF0000"/>
                </a:solidFill>
                <a:latin typeface="Arial" charset="0"/>
              </a:defRPr>
            </a:lvl2pPr>
            <a:lvl3pPr algn="l" rtl="0" eaLnBrk="0" fontAlgn="base" hangingPunct="0">
              <a:spcBef>
                <a:spcPct val="0"/>
              </a:spcBef>
              <a:spcAft>
                <a:spcPct val="0"/>
              </a:spcAft>
              <a:defRPr sz="2800" b="1">
                <a:solidFill>
                  <a:srgbClr val="FF0000"/>
                </a:solidFill>
                <a:latin typeface="Arial" charset="0"/>
              </a:defRPr>
            </a:lvl3pPr>
            <a:lvl4pPr algn="l" rtl="0" eaLnBrk="0" fontAlgn="base" hangingPunct="0">
              <a:spcBef>
                <a:spcPct val="0"/>
              </a:spcBef>
              <a:spcAft>
                <a:spcPct val="0"/>
              </a:spcAft>
              <a:defRPr sz="2800" b="1">
                <a:solidFill>
                  <a:srgbClr val="FF0000"/>
                </a:solidFill>
                <a:latin typeface="Arial" charset="0"/>
              </a:defRPr>
            </a:lvl4pPr>
            <a:lvl5pPr algn="l" rtl="0" eaLnBrk="0" fontAlgn="base" hangingPunct="0">
              <a:spcBef>
                <a:spcPct val="0"/>
              </a:spcBef>
              <a:spcAft>
                <a:spcPct val="0"/>
              </a:spcAft>
              <a:defRPr sz="2800" b="1">
                <a:solidFill>
                  <a:srgbClr val="FF0000"/>
                </a:solidFill>
                <a:latin typeface="Arial" charset="0"/>
              </a:defRPr>
            </a:lvl5pPr>
            <a:lvl6pPr marL="457200" algn="l" rtl="0" fontAlgn="base">
              <a:spcBef>
                <a:spcPct val="0"/>
              </a:spcBef>
              <a:spcAft>
                <a:spcPct val="0"/>
              </a:spcAft>
              <a:defRPr sz="2800" b="1">
                <a:solidFill>
                  <a:schemeClr val="accent2"/>
                </a:solidFill>
                <a:latin typeface="Arial" charset="0"/>
              </a:defRPr>
            </a:lvl6pPr>
            <a:lvl7pPr marL="914400" algn="l" rtl="0" fontAlgn="base">
              <a:spcBef>
                <a:spcPct val="0"/>
              </a:spcBef>
              <a:spcAft>
                <a:spcPct val="0"/>
              </a:spcAft>
              <a:defRPr sz="2800" b="1">
                <a:solidFill>
                  <a:schemeClr val="accent2"/>
                </a:solidFill>
                <a:latin typeface="Arial" charset="0"/>
              </a:defRPr>
            </a:lvl7pPr>
            <a:lvl8pPr marL="1371600" algn="l" rtl="0" fontAlgn="base">
              <a:spcBef>
                <a:spcPct val="0"/>
              </a:spcBef>
              <a:spcAft>
                <a:spcPct val="0"/>
              </a:spcAft>
              <a:defRPr sz="2800" b="1">
                <a:solidFill>
                  <a:schemeClr val="accent2"/>
                </a:solidFill>
                <a:latin typeface="Arial" charset="0"/>
              </a:defRPr>
            </a:lvl8pPr>
            <a:lvl9pPr marL="1828800" algn="l" rtl="0" fontAlgn="base">
              <a:spcBef>
                <a:spcPct val="0"/>
              </a:spcBef>
              <a:spcAft>
                <a:spcPct val="0"/>
              </a:spcAft>
              <a:defRPr sz="2800" b="1">
                <a:solidFill>
                  <a:schemeClr val="accent2"/>
                </a:solidFill>
                <a:latin typeface="Arial" charset="0"/>
              </a:defRPr>
            </a:lvl9pPr>
          </a:lstStyle>
          <a:p>
            <a:r>
              <a:rPr lang="fr-FR" altLang="fr-FR" sz="2400" kern="0"/>
              <a:t>Building a cube view</a:t>
            </a:r>
          </a:p>
        </p:txBody>
      </p:sp>
      <p:sp>
        <p:nvSpPr>
          <p:cNvPr id="12" name="AutoShape 29" descr="Crystal_application_icon_kfind_1322.jpg"/>
          <p:cNvSpPr>
            <a:spLocks noChangeAspect="1" noChangeArrowheads="1"/>
          </p:cNvSpPr>
          <p:nvPr/>
        </p:nvSpPr>
        <p:spPr bwMode="auto">
          <a:xfrm>
            <a:off x="4110038" y="2686050"/>
            <a:ext cx="952500" cy="95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endParaRPr lang="en-US" altLang="fr-FR" sz="1800" b="0">
              <a:solidFill>
                <a:schemeClr val="tx1"/>
              </a:solidFill>
            </a:endParaRPr>
          </a:p>
        </p:txBody>
      </p:sp>
      <p:pic>
        <p:nvPicPr>
          <p:cNvPr id="13" name="Picture 1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4863" y="1204913"/>
            <a:ext cx="428625" cy="4286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14" name="TextBox 121856"/>
          <p:cNvSpPr txBox="1">
            <a:spLocks noChangeArrowheads="1"/>
          </p:cNvSpPr>
          <p:nvPr/>
        </p:nvSpPr>
        <p:spPr bwMode="auto">
          <a:xfrm>
            <a:off x="-82550" y="4513263"/>
            <a:ext cx="1584325"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1800" dirty="0"/>
              <a:t>Dimensions in line/</a:t>
            </a:r>
            <a:r>
              <a:rPr lang="fr-FR" altLang="fr-FR" sz="1800" dirty="0" err="1"/>
              <a:t>rows</a:t>
            </a:r>
            <a:endParaRPr lang="en-US" altLang="fr-FR" sz="1800" dirty="0"/>
          </a:p>
        </p:txBody>
      </p:sp>
      <p:sp>
        <p:nvSpPr>
          <p:cNvPr id="15" name="TextBox 337"/>
          <p:cNvSpPr txBox="1">
            <a:spLocks noChangeArrowheads="1"/>
          </p:cNvSpPr>
          <p:nvPr/>
        </p:nvSpPr>
        <p:spPr bwMode="auto">
          <a:xfrm>
            <a:off x="7739063" y="4081463"/>
            <a:ext cx="148272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1800"/>
              <a:t>Dimensions in column</a:t>
            </a:r>
            <a:endParaRPr lang="en-US" altLang="fr-FR" sz="1800"/>
          </a:p>
        </p:txBody>
      </p:sp>
      <p:sp>
        <p:nvSpPr>
          <p:cNvPr id="16" name="TextBox 338"/>
          <p:cNvSpPr txBox="1">
            <a:spLocks noChangeArrowheads="1"/>
          </p:cNvSpPr>
          <p:nvPr/>
        </p:nvSpPr>
        <p:spPr bwMode="auto">
          <a:xfrm>
            <a:off x="5062538" y="2335213"/>
            <a:ext cx="31638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1800" dirty="0"/>
              <a:t>Dimensions in </a:t>
            </a:r>
            <a:r>
              <a:rPr lang="fr-FR" altLang="fr-FR" sz="1800" dirty="0" err="1"/>
              <a:t>context</a:t>
            </a:r>
            <a:endParaRPr lang="en-US" altLang="fr-FR" sz="1800" dirty="0"/>
          </a:p>
        </p:txBody>
      </p:sp>
      <p:sp>
        <p:nvSpPr>
          <p:cNvPr id="17" name="Line Callout 1 1"/>
          <p:cNvSpPr/>
          <p:nvPr/>
        </p:nvSpPr>
        <p:spPr bwMode="auto">
          <a:xfrm>
            <a:off x="1319212" y="3721100"/>
            <a:ext cx="3443287" cy="2420938"/>
          </a:xfrm>
          <a:prstGeom prst="borderCallout1">
            <a:avLst>
              <a:gd name="adj1" fmla="val 7340"/>
              <a:gd name="adj2" fmla="val 242"/>
              <a:gd name="adj3" fmla="val 31957"/>
              <a:gd name="adj4" fmla="val -23795"/>
            </a:avLst>
          </a:prstGeom>
          <a:noFill/>
          <a:ln w="38100">
            <a:solidFill>
              <a:srgbClr val="FF0000"/>
            </a:solidFill>
            <a:prstDash val="solid"/>
            <a:headEnd type="none" w="med" len="med"/>
            <a:tailEnd type="none" w="med" len="med"/>
          </a:ln>
        </p:spPr>
        <p:style>
          <a:lnRef idx="2">
            <a:schemeClr val="accent6"/>
          </a:lnRef>
          <a:fillRef idx="1">
            <a:schemeClr val="lt1"/>
          </a:fillRef>
          <a:effectRef idx="0">
            <a:schemeClr val="accent6"/>
          </a:effectRef>
          <a:fontRef idx="minor">
            <a:schemeClr val="dk1"/>
          </a:fontRef>
        </p:style>
        <p:txBody>
          <a:bodyPr/>
          <a:lstStyle/>
          <a:p>
            <a:pPr>
              <a:defRPr/>
            </a:pPr>
            <a:endParaRPr lang="en-US">
              <a:solidFill>
                <a:schemeClr val="tx1"/>
              </a:solidFill>
            </a:endParaRPr>
          </a:p>
        </p:txBody>
      </p:sp>
      <p:sp>
        <p:nvSpPr>
          <p:cNvPr id="18" name="Line Callout 1 316"/>
          <p:cNvSpPr/>
          <p:nvPr/>
        </p:nvSpPr>
        <p:spPr bwMode="auto">
          <a:xfrm flipH="1">
            <a:off x="1306513" y="3217863"/>
            <a:ext cx="4084637" cy="201612"/>
          </a:xfrm>
          <a:prstGeom prst="borderCallout1">
            <a:avLst>
              <a:gd name="adj1" fmla="val -17843"/>
              <a:gd name="adj2" fmla="val 41845"/>
              <a:gd name="adj3" fmla="val -332816"/>
              <a:gd name="adj4" fmla="val 7072"/>
            </a:avLst>
          </a:prstGeom>
          <a:noFill/>
          <a:ln w="38100">
            <a:solidFill>
              <a:srgbClr val="FF0000"/>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a:lstStyle/>
          <a:p>
            <a:pPr>
              <a:defRPr/>
            </a:pPr>
            <a:endParaRPr lang="en-US">
              <a:solidFill>
                <a:schemeClr val="tx1"/>
              </a:solidFill>
            </a:endParaRPr>
          </a:p>
        </p:txBody>
      </p:sp>
      <p:sp>
        <p:nvSpPr>
          <p:cNvPr id="19" name="Line Callout 1 317"/>
          <p:cNvSpPr/>
          <p:nvPr/>
        </p:nvSpPr>
        <p:spPr bwMode="auto">
          <a:xfrm flipH="1">
            <a:off x="4767261" y="3429000"/>
            <a:ext cx="3020187" cy="428625"/>
          </a:xfrm>
          <a:prstGeom prst="borderCallout1">
            <a:avLst>
              <a:gd name="adj1" fmla="val 49860"/>
              <a:gd name="adj2" fmla="val -352"/>
              <a:gd name="adj3" fmla="val 150481"/>
              <a:gd name="adj4" fmla="val -14410"/>
            </a:avLst>
          </a:prstGeom>
          <a:noFill/>
          <a:ln w="38100">
            <a:solidFill>
              <a:srgbClr val="FF0000"/>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a:lstStyle/>
          <a:p>
            <a:pPr>
              <a:defRPr/>
            </a:pPr>
            <a:endParaRPr lang="en-US">
              <a:solidFill>
                <a:schemeClr val="tx1"/>
              </a:solidFill>
            </a:endParaRPr>
          </a:p>
        </p:txBody>
      </p:sp>
    </p:spTree>
    <p:extLst>
      <p:ext uri="{BB962C8B-B14F-4D97-AF65-F5344CB8AC3E}">
        <p14:creationId xmlns:p14="http://schemas.microsoft.com/office/powerpoint/2010/main" val="8809028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61</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15721" name="Content Placeholder 24"/>
          <p:cNvSpPr>
            <a:spLocks/>
          </p:cNvSpPr>
          <p:nvPr/>
        </p:nvSpPr>
        <p:spPr bwMode="auto">
          <a:xfrm>
            <a:off x="388938" y="885825"/>
            <a:ext cx="8609012" cy="325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9" name="Content Placeholder 2"/>
          <p:cNvSpPr txBox="1">
            <a:spLocks/>
          </p:cNvSpPr>
          <p:nvPr/>
        </p:nvSpPr>
        <p:spPr bwMode="auto">
          <a:xfrm>
            <a:off x="358407" y="819678"/>
            <a:ext cx="8354053" cy="1214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algn="l" defTabSz="914400" fontAlgn="auto">
              <a:spcBef>
                <a:spcPct val="20000"/>
              </a:spcBef>
              <a:spcAft>
                <a:spcPts val="0"/>
              </a:spcAft>
              <a:buClr>
                <a:srgbClr val="CC0000"/>
              </a:buClr>
              <a:buFont typeface="Wingdings" pitchFamily="2" charset="2"/>
              <a:buNone/>
            </a:pPr>
            <a:r>
              <a:rPr lang="fr-FR" sz="1600" b="1" dirty="0">
                <a:solidFill>
                  <a:srgbClr val="646973"/>
                </a:solidFill>
                <a:latin typeface="Arial"/>
                <a:ea typeface="+mn-ea"/>
              </a:rPr>
              <a:t>In a Cube </a:t>
            </a:r>
            <a:r>
              <a:rPr lang="fr-FR" sz="1600" b="1" dirty="0" err="1">
                <a:solidFill>
                  <a:srgbClr val="646973"/>
                </a:solidFill>
                <a:latin typeface="Arial"/>
                <a:ea typeface="+mn-ea"/>
              </a:rPr>
              <a:t>View</a:t>
            </a:r>
            <a:r>
              <a:rPr lang="fr-FR" sz="1600" b="1" dirty="0">
                <a:solidFill>
                  <a:srgbClr val="646973"/>
                </a:solidFill>
                <a:latin typeface="Arial"/>
              </a:rPr>
              <a:t>, </a:t>
            </a:r>
            <a:r>
              <a:rPr lang="fr-FR" sz="1600" b="1" dirty="0" err="1">
                <a:solidFill>
                  <a:srgbClr val="646973"/>
                </a:solidFill>
                <a:latin typeface="Arial"/>
              </a:rPr>
              <a:t>you</a:t>
            </a:r>
            <a:r>
              <a:rPr lang="fr-FR" sz="1600" b="1" dirty="0">
                <a:solidFill>
                  <a:srgbClr val="646973"/>
                </a:solidFill>
                <a:latin typeface="Arial"/>
              </a:rPr>
              <a:t> </a:t>
            </a:r>
            <a:r>
              <a:rPr lang="fr-FR" sz="1600" b="1" dirty="0" err="1">
                <a:solidFill>
                  <a:srgbClr val="646973"/>
                </a:solidFill>
                <a:latin typeface="Arial"/>
              </a:rPr>
              <a:t>can</a:t>
            </a:r>
            <a:r>
              <a:rPr lang="fr-FR" sz="1600" b="1" dirty="0">
                <a:solidFill>
                  <a:srgbClr val="646973"/>
                </a:solidFill>
                <a:latin typeface="Arial"/>
              </a:rPr>
              <a:t> </a:t>
            </a:r>
            <a:r>
              <a:rPr lang="fr-FR" sz="1600" b="1" dirty="0" err="1">
                <a:solidFill>
                  <a:srgbClr val="646973"/>
                </a:solidFill>
                <a:latin typeface="Arial"/>
              </a:rPr>
              <a:t>manipulate</a:t>
            </a:r>
            <a:r>
              <a:rPr lang="fr-FR" sz="1600" b="1" dirty="0">
                <a:solidFill>
                  <a:srgbClr val="646973"/>
                </a:solidFill>
                <a:latin typeface="Arial"/>
              </a:rPr>
              <a:t> the dimensions </a:t>
            </a:r>
            <a:r>
              <a:rPr lang="fr-FR" sz="1600" b="1" dirty="0">
                <a:solidFill>
                  <a:srgbClr val="FF0000"/>
                </a:solidFill>
                <a:latin typeface="Arial"/>
              </a:rPr>
              <a:t>as in an Excel Pivot Table report</a:t>
            </a:r>
            <a:r>
              <a:rPr lang="fr-FR" sz="1600" b="1" dirty="0">
                <a:solidFill>
                  <a:srgbClr val="646973"/>
                </a:solidFill>
                <a:latin typeface="Arial"/>
              </a:rPr>
              <a:t>.</a:t>
            </a:r>
          </a:p>
          <a:p>
            <a:pPr algn="l" defTabSz="914400" fontAlgn="auto">
              <a:spcBef>
                <a:spcPct val="20000"/>
              </a:spcBef>
              <a:spcAft>
                <a:spcPts val="0"/>
              </a:spcAft>
              <a:buClr>
                <a:srgbClr val="CC0000"/>
              </a:buClr>
              <a:buFont typeface="Wingdings" pitchFamily="2" charset="2"/>
              <a:buNone/>
            </a:pPr>
            <a:r>
              <a:rPr lang="fr-FR" sz="1600" b="1" dirty="0">
                <a:solidFill>
                  <a:srgbClr val="646973"/>
                </a:solidFill>
                <a:latin typeface="Arial"/>
              </a:rPr>
              <a:t>To do </a:t>
            </a:r>
            <a:r>
              <a:rPr lang="fr-FR" sz="1600" b="1" dirty="0" err="1">
                <a:solidFill>
                  <a:srgbClr val="646973"/>
                </a:solidFill>
                <a:latin typeface="Arial"/>
              </a:rPr>
              <a:t>so</a:t>
            </a:r>
            <a:r>
              <a:rPr lang="fr-FR" sz="1600" b="1" dirty="0">
                <a:solidFill>
                  <a:srgbClr val="646973"/>
                </a:solidFill>
                <a:latin typeface="Arial"/>
              </a:rPr>
              <a:t>, </a:t>
            </a:r>
            <a:r>
              <a:rPr lang="fr-FR" sz="1600" b="1" dirty="0" err="1">
                <a:solidFill>
                  <a:srgbClr val="646973"/>
                </a:solidFill>
                <a:latin typeface="Arial"/>
              </a:rPr>
              <a:t>you</a:t>
            </a:r>
            <a:r>
              <a:rPr lang="fr-FR" sz="1600" b="1" dirty="0">
                <a:solidFill>
                  <a:srgbClr val="646973"/>
                </a:solidFill>
                <a:latin typeface="Arial"/>
              </a:rPr>
              <a:t> </a:t>
            </a:r>
            <a:r>
              <a:rPr lang="fr-FR" sz="1600" b="1" dirty="0" err="1">
                <a:solidFill>
                  <a:srgbClr val="646973"/>
                </a:solidFill>
                <a:latin typeface="Arial"/>
              </a:rPr>
              <a:t>need</a:t>
            </a:r>
            <a:r>
              <a:rPr lang="fr-FR" sz="1600" b="1" dirty="0">
                <a:solidFill>
                  <a:srgbClr val="646973"/>
                </a:solidFill>
                <a:latin typeface="Arial"/>
              </a:rPr>
              <a:t> to know the </a:t>
            </a:r>
            <a:r>
              <a:rPr lang="fr-FR" sz="1600" b="1" dirty="0" err="1">
                <a:solidFill>
                  <a:srgbClr val="FF0000"/>
                </a:solidFill>
                <a:latin typeface="Arial"/>
              </a:rPr>
              <a:t>cursor</a:t>
            </a:r>
            <a:r>
              <a:rPr lang="fr-FR" sz="1600" b="1" dirty="0">
                <a:solidFill>
                  <a:srgbClr val="646973"/>
                </a:solidFill>
                <a:latin typeface="Arial"/>
              </a:rPr>
              <a:t> </a:t>
            </a:r>
            <a:r>
              <a:rPr lang="fr-FR" sz="1600" b="1" dirty="0" err="1">
                <a:solidFill>
                  <a:srgbClr val="646973"/>
                </a:solidFill>
                <a:latin typeface="Arial"/>
              </a:rPr>
              <a:t>various</a:t>
            </a:r>
            <a:r>
              <a:rPr lang="fr-FR" sz="1600" b="1" dirty="0">
                <a:solidFill>
                  <a:srgbClr val="646973"/>
                </a:solidFill>
                <a:latin typeface="Arial"/>
              </a:rPr>
              <a:t> displays.</a:t>
            </a:r>
            <a:endParaRPr lang="fr-FR" sz="1600" dirty="0">
              <a:solidFill>
                <a:srgbClr val="646973"/>
              </a:solidFill>
              <a:latin typeface="Arial"/>
              <a:ea typeface="+mn-ea"/>
            </a:endParaRPr>
          </a:p>
        </p:txBody>
      </p:sp>
      <p:grpSp>
        <p:nvGrpSpPr>
          <p:cNvPr id="10" name="Group 5"/>
          <p:cNvGrpSpPr>
            <a:grpSpLocks/>
          </p:cNvGrpSpPr>
          <p:nvPr/>
        </p:nvGrpSpPr>
        <p:grpSpPr bwMode="auto">
          <a:xfrm>
            <a:off x="1128713" y="3354075"/>
            <a:ext cx="590550" cy="360362"/>
            <a:chOff x="1459" y="2659"/>
            <a:chExt cx="372" cy="227"/>
          </a:xfrm>
        </p:grpSpPr>
        <p:sp>
          <p:nvSpPr>
            <p:cNvPr id="11" name="AutoShape 6"/>
            <p:cNvSpPr>
              <a:spLocks noChangeArrowheads="1"/>
            </p:cNvSpPr>
            <p:nvPr/>
          </p:nvSpPr>
          <p:spPr bwMode="auto">
            <a:xfrm>
              <a:off x="1459" y="2732"/>
              <a:ext cx="182" cy="90"/>
            </a:xfrm>
            <a:prstGeom prst="rightArrow">
              <a:avLst>
                <a:gd name="adj1" fmla="val 50000"/>
                <a:gd name="adj2" fmla="val 50556"/>
              </a:avLst>
            </a:prstGeom>
            <a:solidFill>
              <a:schemeClr val="tx1"/>
            </a:solidFill>
            <a:ln w="9525">
              <a:solidFill>
                <a:srgbClr val="FFFF00"/>
              </a:solidFill>
              <a:miter lim="800000"/>
              <a:headEnd/>
              <a:tailEnd/>
            </a:ln>
          </p:spPr>
          <p:txBody>
            <a:bodyPr wrap="none" anchor="ctr"/>
            <a:lstStyle/>
            <a:p>
              <a:pPr defTabSz="914400" fontAlgn="auto">
                <a:spcBef>
                  <a:spcPts val="0"/>
                </a:spcBef>
                <a:spcAft>
                  <a:spcPts val="0"/>
                </a:spcAft>
              </a:pPr>
              <a:endParaRPr lang="en-US">
                <a:solidFill>
                  <a:srgbClr val="000000"/>
                </a:solidFill>
                <a:latin typeface="Arial"/>
                <a:ea typeface="+mn-ea"/>
              </a:endParaRPr>
            </a:p>
          </p:txBody>
        </p:sp>
        <p:sp>
          <p:nvSpPr>
            <p:cNvPr id="12" name="AutoShape 7"/>
            <p:cNvSpPr>
              <a:spLocks noChangeArrowheads="1"/>
            </p:cNvSpPr>
            <p:nvPr/>
          </p:nvSpPr>
          <p:spPr bwMode="auto">
            <a:xfrm>
              <a:off x="1650" y="2732"/>
              <a:ext cx="181" cy="90"/>
            </a:xfrm>
            <a:prstGeom prst="leftArrow">
              <a:avLst>
                <a:gd name="adj1" fmla="val 50000"/>
                <a:gd name="adj2" fmla="val 50278"/>
              </a:avLst>
            </a:prstGeom>
            <a:solidFill>
              <a:schemeClr val="tx1"/>
            </a:solidFill>
            <a:ln w="9525">
              <a:solidFill>
                <a:srgbClr val="FFFF00"/>
              </a:solidFill>
              <a:miter lim="800000"/>
              <a:headEnd/>
              <a:tailEnd/>
            </a:ln>
          </p:spPr>
          <p:txBody>
            <a:bodyPr wrap="none" anchor="ctr"/>
            <a:lstStyle/>
            <a:p>
              <a:pPr defTabSz="914400" fontAlgn="auto">
                <a:spcBef>
                  <a:spcPts val="0"/>
                </a:spcBef>
                <a:spcAft>
                  <a:spcPts val="0"/>
                </a:spcAft>
              </a:pPr>
              <a:endParaRPr lang="en-US">
                <a:solidFill>
                  <a:srgbClr val="000000"/>
                </a:solidFill>
                <a:latin typeface="Arial"/>
                <a:ea typeface="+mn-ea"/>
              </a:endParaRPr>
            </a:p>
          </p:txBody>
        </p:sp>
        <p:sp>
          <p:nvSpPr>
            <p:cNvPr id="13" name="Line 8"/>
            <p:cNvSpPr>
              <a:spLocks noChangeShapeType="1"/>
            </p:cNvSpPr>
            <p:nvPr/>
          </p:nvSpPr>
          <p:spPr bwMode="auto">
            <a:xfrm>
              <a:off x="1650" y="2659"/>
              <a:ext cx="0" cy="227"/>
            </a:xfrm>
            <a:prstGeom prst="line">
              <a:avLst/>
            </a:prstGeom>
            <a:noFill/>
            <a:ln w="25400">
              <a:solidFill>
                <a:srgbClr val="00FF00"/>
              </a:solidFill>
              <a:round/>
              <a:headEnd/>
              <a:tailEnd/>
            </a:ln>
            <a:extLst>
              <a:ext uri="{909E8E84-426E-40DD-AFC4-6F175D3DCCD1}">
                <a14:hiddenFill xmlns:a14="http://schemas.microsoft.com/office/drawing/2010/main">
                  <a:noFill/>
                </a14:hiddenFill>
              </a:ext>
            </a:extLst>
          </p:spPr>
          <p:txBody>
            <a:bodyPr/>
            <a:lstStyle/>
            <a:p>
              <a:pPr defTabSz="914400" fontAlgn="auto">
                <a:spcBef>
                  <a:spcPts val="0"/>
                </a:spcBef>
                <a:spcAft>
                  <a:spcPts val="0"/>
                </a:spcAft>
              </a:pPr>
              <a:endParaRPr lang="fr-FR">
                <a:solidFill>
                  <a:srgbClr val="000000"/>
                </a:solidFill>
                <a:latin typeface="Arial"/>
                <a:ea typeface="+mn-ea"/>
              </a:endParaRPr>
            </a:p>
          </p:txBody>
        </p:sp>
      </p:grpSp>
      <p:grpSp>
        <p:nvGrpSpPr>
          <p:cNvPr id="14" name="Group 12"/>
          <p:cNvGrpSpPr>
            <a:grpSpLocks/>
          </p:cNvGrpSpPr>
          <p:nvPr/>
        </p:nvGrpSpPr>
        <p:grpSpPr bwMode="auto">
          <a:xfrm>
            <a:off x="1135063" y="2589312"/>
            <a:ext cx="576262" cy="503238"/>
            <a:chOff x="1396" y="2977"/>
            <a:chExt cx="453" cy="453"/>
          </a:xfrm>
        </p:grpSpPr>
        <p:sp>
          <p:nvSpPr>
            <p:cNvPr id="15" name="AutoShape 13"/>
            <p:cNvSpPr>
              <a:spLocks noChangeArrowheads="1"/>
            </p:cNvSpPr>
            <p:nvPr/>
          </p:nvSpPr>
          <p:spPr bwMode="auto">
            <a:xfrm>
              <a:off x="1396" y="3158"/>
              <a:ext cx="453" cy="91"/>
            </a:xfrm>
            <a:prstGeom prst="leftRightArrow">
              <a:avLst>
                <a:gd name="adj1" fmla="val 50000"/>
                <a:gd name="adj2" fmla="val 99560"/>
              </a:avLst>
            </a:prstGeom>
            <a:solidFill>
              <a:schemeClr val="tx1"/>
            </a:solidFill>
            <a:ln w="9525">
              <a:solidFill>
                <a:schemeClr val="tx1"/>
              </a:solidFill>
              <a:miter lim="800000"/>
              <a:headEnd/>
              <a:tailEnd/>
            </a:ln>
          </p:spPr>
          <p:txBody>
            <a:bodyPr wrap="none" anchor="ctr"/>
            <a:lstStyle/>
            <a:p>
              <a:pPr defTabSz="914400" fontAlgn="auto">
                <a:spcBef>
                  <a:spcPts val="0"/>
                </a:spcBef>
                <a:spcAft>
                  <a:spcPts val="0"/>
                </a:spcAft>
              </a:pPr>
              <a:endParaRPr lang="en-US">
                <a:solidFill>
                  <a:srgbClr val="000000"/>
                </a:solidFill>
                <a:latin typeface="Arial"/>
                <a:ea typeface="+mn-ea"/>
              </a:endParaRPr>
            </a:p>
          </p:txBody>
        </p:sp>
        <p:sp>
          <p:nvSpPr>
            <p:cNvPr id="16" name="AutoShape 14"/>
            <p:cNvSpPr>
              <a:spLocks noChangeArrowheads="1"/>
            </p:cNvSpPr>
            <p:nvPr/>
          </p:nvSpPr>
          <p:spPr bwMode="auto">
            <a:xfrm rot="5400000">
              <a:off x="1396" y="3158"/>
              <a:ext cx="453" cy="91"/>
            </a:xfrm>
            <a:prstGeom prst="leftRightArrow">
              <a:avLst>
                <a:gd name="adj1" fmla="val 50000"/>
                <a:gd name="adj2" fmla="val 99560"/>
              </a:avLst>
            </a:prstGeom>
            <a:solidFill>
              <a:schemeClr val="tx1"/>
            </a:solidFill>
            <a:ln w="9525">
              <a:solidFill>
                <a:schemeClr val="tx1"/>
              </a:solidFill>
              <a:miter lim="800000"/>
              <a:headEnd/>
              <a:tailEnd/>
            </a:ln>
          </p:spPr>
          <p:txBody>
            <a:bodyPr wrap="none" anchor="ctr"/>
            <a:lstStyle/>
            <a:p>
              <a:pPr defTabSz="914400" fontAlgn="auto">
                <a:spcBef>
                  <a:spcPts val="0"/>
                </a:spcBef>
                <a:spcAft>
                  <a:spcPts val="0"/>
                </a:spcAft>
              </a:pPr>
              <a:endParaRPr lang="en-US">
                <a:solidFill>
                  <a:srgbClr val="000000"/>
                </a:solidFill>
                <a:latin typeface="Arial"/>
                <a:ea typeface="+mn-ea"/>
              </a:endParaRPr>
            </a:p>
          </p:txBody>
        </p:sp>
      </p:grpSp>
      <p:sp>
        <p:nvSpPr>
          <p:cNvPr id="17" name="Line 15"/>
          <p:cNvSpPr>
            <a:spLocks noChangeShapeType="1"/>
          </p:cNvSpPr>
          <p:nvPr/>
        </p:nvSpPr>
        <p:spPr bwMode="auto">
          <a:xfrm>
            <a:off x="703263" y="4203387"/>
            <a:ext cx="1439862" cy="0"/>
          </a:xfrm>
          <a:prstGeom prst="line">
            <a:avLst/>
          </a:prstGeom>
          <a:noFill/>
          <a:ln w="31750">
            <a:solidFill>
              <a:srgbClr val="33CCCC"/>
            </a:solidFill>
            <a:round/>
            <a:headEnd/>
            <a:tailEnd/>
          </a:ln>
          <a:extLst>
            <a:ext uri="{909E8E84-426E-40DD-AFC4-6F175D3DCCD1}">
              <a14:hiddenFill xmlns:a14="http://schemas.microsoft.com/office/drawing/2010/main">
                <a:noFill/>
              </a14:hiddenFill>
            </a:ext>
          </a:extLst>
        </p:spPr>
        <p:txBody>
          <a:bodyPr/>
          <a:lstStyle/>
          <a:p>
            <a:pPr defTabSz="914400" fontAlgn="auto">
              <a:spcBef>
                <a:spcPts val="0"/>
              </a:spcBef>
              <a:spcAft>
                <a:spcPts val="0"/>
              </a:spcAft>
            </a:pPr>
            <a:endParaRPr lang="fr-FR">
              <a:solidFill>
                <a:srgbClr val="000000"/>
              </a:solidFill>
              <a:latin typeface="Arial"/>
              <a:ea typeface="+mn-ea"/>
            </a:endParaRPr>
          </a:p>
        </p:txBody>
      </p:sp>
      <p:sp>
        <p:nvSpPr>
          <p:cNvPr id="18" name="Line 16"/>
          <p:cNvSpPr>
            <a:spLocks noChangeShapeType="1"/>
          </p:cNvSpPr>
          <p:nvPr/>
        </p:nvSpPr>
        <p:spPr bwMode="auto">
          <a:xfrm>
            <a:off x="1423988" y="4431987"/>
            <a:ext cx="0" cy="1152525"/>
          </a:xfrm>
          <a:prstGeom prst="line">
            <a:avLst/>
          </a:prstGeom>
          <a:noFill/>
          <a:ln w="31750">
            <a:solidFill>
              <a:srgbClr val="33CCCC"/>
            </a:solidFill>
            <a:round/>
            <a:headEnd/>
            <a:tailEnd/>
          </a:ln>
          <a:extLst>
            <a:ext uri="{909E8E84-426E-40DD-AFC4-6F175D3DCCD1}">
              <a14:hiddenFill xmlns:a14="http://schemas.microsoft.com/office/drawing/2010/main">
                <a:noFill/>
              </a14:hiddenFill>
            </a:ext>
          </a:extLst>
        </p:spPr>
        <p:txBody>
          <a:bodyPr/>
          <a:lstStyle/>
          <a:p>
            <a:pPr defTabSz="914400" fontAlgn="auto">
              <a:spcBef>
                <a:spcPts val="0"/>
              </a:spcBef>
              <a:spcAft>
                <a:spcPts val="0"/>
              </a:spcAft>
            </a:pPr>
            <a:endParaRPr lang="fr-FR">
              <a:solidFill>
                <a:srgbClr val="000000"/>
              </a:solidFill>
              <a:latin typeface="Arial"/>
              <a:ea typeface="+mn-ea"/>
            </a:endParaRPr>
          </a:p>
        </p:txBody>
      </p:sp>
      <p:sp>
        <p:nvSpPr>
          <p:cNvPr id="19" name="Text Box 18"/>
          <p:cNvSpPr txBox="1">
            <a:spLocks noChangeArrowheads="1"/>
          </p:cNvSpPr>
          <p:nvPr/>
        </p:nvSpPr>
        <p:spPr bwMode="auto">
          <a:xfrm>
            <a:off x="2143124" y="2586807"/>
            <a:ext cx="65693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i="1">
                <a:solidFill>
                  <a:schemeClr val="tx1"/>
                </a:solidFill>
                <a:latin typeface="Arial" pitchFamily="34" charset="0"/>
              </a:defRPr>
            </a:lvl1pPr>
            <a:lvl2pPr marL="742950" indent="-285750" eaLnBrk="0" hangingPunct="0">
              <a:defRPr i="1">
                <a:solidFill>
                  <a:schemeClr val="tx1"/>
                </a:solidFill>
                <a:latin typeface="Arial" pitchFamily="34" charset="0"/>
              </a:defRPr>
            </a:lvl2pPr>
            <a:lvl3pPr marL="1143000" indent="-228600" eaLnBrk="0" hangingPunct="0">
              <a:defRPr i="1">
                <a:solidFill>
                  <a:schemeClr val="tx1"/>
                </a:solidFill>
                <a:latin typeface="Arial" pitchFamily="34" charset="0"/>
              </a:defRPr>
            </a:lvl3pPr>
            <a:lvl4pPr marL="1600200" indent="-228600" eaLnBrk="0" hangingPunct="0">
              <a:defRPr i="1">
                <a:solidFill>
                  <a:schemeClr val="tx1"/>
                </a:solidFill>
                <a:latin typeface="Arial" pitchFamily="34" charset="0"/>
              </a:defRPr>
            </a:lvl4pPr>
            <a:lvl5pPr marL="2057400" indent="-228600" eaLnBrk="0" hangingPunct="0">
              <a:defRPr i="1">
                <a:solidFill>
                  <a:schemeClr val="tx1"/>
                </a:solidFill>
                <a:latin typeface="Arial" pitchFamily="34" charset="0"/>
              </a:defRPr>
            </a:lvl5pPr>
            <a:lvl6pPr marL="2514600" indent="-228600" eaLnBrk="0" fontAlgn="base" hangingPunct="0">
              <a:spcBef>
                <a:spcPct val="0"/>
              </a:spcBef>
              <a:spcAft>
                <a:spcPct val="0"/>
              </a:spcAft>
              <a:defRPr i="1">
                <a:solidFill>
                  <a:schemeClr val="tx1"/>
                </a:solidFill>
                <a:latin typeface="Arial" pitchFamily="34" charset="0"/>
              </a:defRPr>
            </a:lvl6pPr>
            <a:lvl7pPr marL="2971800" indent="-228600" eaLnBrk="0" fontAlgn="base" hangingPunct="0">
              <a:spcBef>
                <a:spcPct val="0"/>
              </a:spcBef>
              <a:spcAft>
                <a:spcPct val="0"/>
              </a:spcAft>
              <a:defRPr i="1">
                <a:solidFill>
                  <a:schemeClr val="tx1"/>
                </a:solidFill>
                <a:latin typeface="Arial" pitchFamily="34" charset="0"/>
              </a:defRPr>
            </a:lvl7pPr>
            <a:lvl8pPr marL="3429000" indent="-228600" eaLnBrk="0" fontAlgn="base" hangingPunct="0">
              <a:spcBef>
                <a:spcPct val="0"/>
              </a:spcBef>
              <a:spcAft>
                <a:spcPct val="0"/>
              </a:spcAft>
              <a:defRPr i="1">
                <a:solidFill>
                  <a:schemeClr val="tx1"/>
                </a:solidFill>
                <a:latin typeface="Arial" pitchFamily="34" charset="0"/>
              </a:defRPr>
            </a:lvl8pPr>
            <a:lvl9pPr marL="3886200" indent="-228600" eaLnBrk="0" fontAlgn="base" hangingPunct="0">
              <a:spcBef>
                <a:spcPct val="0"/>
              </a:spcBef>
              <a:spcAft>
                <a:spcPct val="0"/>
              </a:spcAft>
              <a:defRPr i="1">
                <a:solidFill>
                  <a:schemeClr val="tx1"/>
                </a:solidFill>
                <a:latin typeface="Arial" pitchFamily="34" charset="0"/>
              </a:defRPr>
            </a:lvl9pPr>
          </a:lstStyle>
          <a:p>
            <a:pPr algn="l" defTabSz="914400" eaLnBrk="1" fontAlgn="auto" hangingPunct="1">
              <a:spcBef>
                <a:spcPct val="50000"/>
              </a:spcBef>
              <a:spcAft>
                <a:spcPts val="0"/>
              </a:spcAft>
            </a:pPr>
            <a:r>
              <a:rPr lang="fr-FR" sz="1600" b="1" i="0" dirty="0" err="1">
                <a:solidFill>
                  <a:srgbClr val="646973"/>
                </a:solidFill>
                <a:latin typeface="Arial"/>
                <a:ea typeface="+mn-ea"/>
              </a:rPr>
              <a:t>Moving</a:t>
            </a:r>
            <a:r>
              <a:rPr lang="fr-FR" sz="1600" b="1" i="0" dirty="0">
                <a:solidFill>
                  <a:srgbClr val="646973"/>
                </a:solidFill>
                <a:latin typeface="Arial"/>
                <a:ea typeface="+mn-ea"/>
              </a:rPr>
              <a:t> a dimension in </a:t>
            </a:r>
            <a:r>
              <a:rPr lang="fr-FR" sz="1600" b="1" i="0" dirty="0" err="1">
                <a:solidFill>
                  <a:srgbClr val="646973"/>
                </a:solidFill>
                <a:latin typeface="Arial"/>
                <a:ea typeface="+mn-ea"/>
              </a:rPr>
              <a:t>Context</a:t>
            </a:r>
            <a:br>
              <a:rPr lang="fr-FR" sz="1600" b="1" i="0" dirty="0">
                <a:solidFill>
                  <a:srgbClr val="646973"/>
                </a:solidFill>
                <a:latin typeface="Arial"/>
                <a:ea typeface="+mn-ea"/>
              </a:rPr>
            </a:br>
            <a:r>
              <a:rPr lang="fr-FR" sz="1600" b="1" i="0" dirty="0">
                <a:solidFill>
                  <a:srgbClr val="646973"/>
                </a:solidFill>
                <a:latin typeface="Arial"/>
                <a:ea typeface="+mn-ea"/>
              </a:rPr>
              <a:t> </a:t>
            </a:r>
            <a:r>
              <a:rPr lang="fr-FR" sz="1600" i="0" dirty="0" err="1">
                <a:solidFill>
                  <a:srgbClr val="646973"/>
                </a:solidFill>
                <a:latin typeface="Arial"/>
                <a:ea typeface="+mn-ea"/>
              </a:rPr>
              <a:t>Also</a:t>
            </a:r>
            <a:r>
              <a:rPr lang="fr-FR" sz="1600" i="0" dirty="0">
                <a:solidFill>
                  <a:srgbClr val="646973"/>
                </a:solidFill>
                <a:latin typeface="Arial"/>
                <a:ea typeface="+mn-ea"/>
              </a:rPr>
              <a:t> display the </a:t>
            </a:r>
            <a:r>
              <a:rPr lang="fr-FR" sz="1600" i="0" dirty="0" err="1">
                <a:solidFill>
                  <a:srgbClr val="646973"/>
                </a:solidFill>
                <a:latin typeface="Arial"/>
                <a:ea typeface="+mn-ea"/>
              </a:rPr>
              <a:t>context</a:t>
            </a:r>
            <a:r>
              <a:rPr lang="fr-FR" sz="1600" i="0" dirty="0">
                <a:solidFill>
                  <a:srgbClr val="646973"/>
                </a:solidFill>
                <a:latin typeface="Arial"/>
                <a:ea typeface="+mn-ea"/>
              </a:rPr>
              <a:t> dimension </a:t>
            </a:r>
            <a:r>
              <a:rPr lang="fr-FR" sz="1600" i="0" dirty="0" err="1">
                <a:solidFill>
                  <a:srgbClr val="646973"/>
                </a:solidFill>
                <a:latin typeface="Arial"/>
                <a:ea typeface="+mn-ea"/>
              </a:rPr>
              <a:t>name</a:t>
            </a:r>
            <a:r>
              <a:rPr lang="fr-FR" sz="1600" i="0" dirty="0">
                <a:solidFill>
                  <a:srgbClr val="646973"/>
                </a:solidFill>
                <a:latin typeface="Arial"/>
                <a:ea typeface="+mn-ea"/>
              </a:rPr>
              <a:t> and </a:t>
            </a:r>
            <a:r>
              <a:rPr lang="fr-FR" sz="1600" i="0" dirty="0" err="1">
                <a:solidFill>
                  <a:srgbClr val="646973"/>
                </a:solidFill>
                <a:latin typeface="Arial"/>
                <a:ea typeface="+mn-ea"/>
              </a:rPr>
              <a:t>subset</a:t>
            </a:r>
            <a:r>
              <a:rPr lang="fr-FR" sz="1600" i="0" dirty="0">
                <a:solidFill>
                  <a:srgbClr val="646973"/>
                </a:solidFill>
                <a:latin typeface="Arial"/>
                <a:ea typeface="+mn-ea"/>
              </a:rPr>
              <a:t>  </a:t>
            </a:r>
          </a:p>
        </p:txBody>
      </p:sp>
      <p:sp>
        <p:nvSpPr>
          <p:cNvPr id="20" name="Text Box 19"/>
          <p:cNvSpPr txBox="1">
            <a:spLocks noChangeArrowheads="1"/>
          </p:cNvSpPr>
          <p:nvPr/>
        </p:nvSpPr>
        <p:spPr bwMode="auto">
          <a:xfrm>
            <a:off x="2143124" y="3348395"/>
            <a:ext cx="656933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i="1">
                <a:solidFill>
                  <a:schemeClr val="tx1"/>
                </a:solidFill>
                <a:latin typeface="Arial" pitchFamily="34" charset="0"/>
              </a:defRPr>
            </a:lvl1pPr>
            <a:lvl2pPr marL="742950" indent="-285750" eaLnBrk="0" hangingPunct="0">
              <a:defRPr i="1">
                <a:solidFill>
                  <a:schemeClr val="tx1"/>
                </a:solidFill>
                <a:latin typeface="Arial" pitchFamily="34" charset="0"/>
              </a:defRPr>
            </a:lvl2pPr>
            <a:lvl3pPr marL="1143000" indent="-228600" eaLnBrk="0" hangingPunct="0">
              <a:defRPr i="1">
                <a:solidFill>
                  <a:schemeClr val="tx1"/>
                </a:solidFill>
                <a:latin typeface="Arial" pitchFamily="34" charset="0"/>
              </a:defRPr>
            </a:lvl3pPr>
            <a:lvl4pPr marL="1600200" indent="-228600" eaLnBrk="0" hangingPunct="0">
              <a:defRPr i="1">
                <a:solidFill>
                  <a:schemeClr val="tx1"/>
                </a:solidFill>
                <a:latin typeface="Arial" pitchFamily="34" charset="0"/>
              </a:defRPr>
            </a:lvl4pPr>
            <a:lvl5pPr marL="2057400" indent="-228600" eaLnBrk="0" hangingPunct="0">
              <a:defRPr i="1">
                <a:solidFill>
                  <a:schemeClr val="tx1"/>
                </a:solidFill>
                <a:latin typeface="Arial" pitchFamily="34" charset="0"/>
              </a:defRPr>
            </a:lvl5pPr>
            <a:lvl6pPr marL="2514600" indent="-228600" eaLnBrk="0" fontAlgn="base" hangingPunct="0">
              <a:spcBef>
                <a:spcPct val="0"/>
              </a:spcBef>
              <a:spcAft>
                <a:spcPct val="0"/>
              </a:spcAft>
              <a:defRPr i="1">
                <a:solidFill>
                  <a:schemeClr val="tx1"/>
                </a:solidFill>
                <a:latin typeface="Arial" pitchFamily="34" charset="0"/>
              </a:defRPr>
            </a:lvl6pPr>
            <a:lvl7pPr marL="2971800" indent="-228600" eaLnBrk="0" fontAlgn="base" hangingPunct="0">
              <a:spcBef>
                <a:spcPct val="0"/>
              </a:spcBef>
              <a:spcAft>
                <a:spcPct val="0"/>
              </a:spcAft>
              <a:defRPr i="1">
                <a:solidFill>
                  <a:schemeClr val="tx1"/>
                </a:solidFill>
                <a:latin typeface="Arial" pitchFamily="34" charset="0"/>
              </a:defRPr>
            </a:lvl7pPr>
            <a:lvl8pPr marL="3429000" indent="-228600" eaLnBrk="0" fontAlgn="base" hangingPunct="0">
              <a:spcBef>
                <a:spcPct val="0"/>
              </a:spcBef>
              <a:spcAft>
                <a:spcPct val="0"/>
              </a:spcAft>
              <a:defRPr i="1">
                <a:solidFill>
                  <a:schemeClr val="tx1"/>
                </a:solidFill>
                <a:latin typeface="Arial" pitchFamily="34" charset="0"/>
              </a:defRPr>
            </a:lvl8pPr>
            <a:lvl9pPr marL="3886200" indent="-228600" eaLnBrk="0" fontAlgn="base" hangingPunct="0">
              <a:spcBef>
                <a:spcPct val="0"/>
              </a:spcBef>
              <a:spcAft>
                <a:spcPct val="0"/>
              </a:spcAft>
              <a:defRPr i="1">
                <a:solidFill>
                  <a:schemeClr val="tx1"/>
                </a:solidFill>
                <a:latin typeface="Arial" pitchFamily="34" charset="0"/>
              </a:defRPr>
            </a:lvl9pPr>
          </a:lstStyle>
          <a:p>
            <a:pPr algn="l" defTabSz="914400" eaLnBrk="1" fontAlgn="auto" hangingPunct="1">
              <a:spcBef>
                <a:spcPct val="50000"/>
              </a:spcBef>
              <a:spcAft>
                <a:spcPts val="0"/>
              </a:spcAft>
            </a:pPr>
            <a:r>
              <a:rPr lang="fr-FR" sz="1600" b="1" i="0" dirty="0">
                <a:solidFill>
                  <a:srgbClr val="646973"/>
                </a:solidFill>
                <a:latin typeface="Arial"/>
              </a:rPr>
              <a:t>Dimension insertion </a:t>
            </a:r>
            <a:r>
              <a:rPr lang="fr-FR" sz="1600" i="0" dirty="0" err="1">
                <a:solidFill>
                  <a:srgbClr val="646973"/>
                </a:solidFill>
                <a:latin typeface="Arial"/>
              </a:rPr>
              <a:t>between</a:t>
            </a:r>
            <a:r>
              <a:rPr lang="fr-FR" sz="1600" i="0" dirty="0">
                <a:solidFill>
                  <a:srgbClr val="646973"/>
                </a:solidFill>
                <a:latin typeface="Arial"/>
              </a:rPr>
              <a:t> to </a:t>
            </a:r>
            <a:r>
              <a:rPr lang="fr-FR" sz="1600" i="0" dirty="0" err="1">
                <a:solidFill>
                  <a:srgbClr val="646973"/>
                </a:solidFill>
                <a:latin typeface="Arial"/>
              </a:rPr>
              <a:t>existing</a:t>
            </a:r>
            <a:r>
              <a:rPr lang="fr-FR" sz="1600" i="0" dirty="0">
                <a:solidFill>
                  <a:srgbClr val="646973"/>
                </a:solidFill>
                <a:latin typeface="Arial"/>
              </a:rPr>
              <a:t> dimensions</a:t>
            </a:r>
          </a:p>
        </p:txBody>
      </p:sp>
      <p:sp>
        <p:nvSpPr>
          <p:cNvPr id="21" name="Text Box 21"/>
          <p:cNvSpPr txBox="1">
            <a:spLocks noChangeArrowheads="1"/>
          </p:cNvSpPr>
          <p:nvPr/>
        </p:nvSpPr>
        <p:spPr bwMode="auto">
          <a:xfrm>
            <a:off x="2143124" y="4051657"/>
            <a:ext cx="656933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i="1">
                <a:solidFill>
                  <a:schemeClr val="tx1"/>
                </a:solidFill>
                <a:latin typeface="Arial" pitchFamily="34" charset="0"/>
              </a:defRPr>
            </a:lvl1pPr>
            <a:lvl2pPr marL="742950" indent="-285750" eaLnBrk="0" hangingPunct="0">
              <a:defRPr i="1">
                <a:solidFill>
                  <a:schemeClr val="tx1"/>
                </a:solidFill>
                <a:latin typeface="Arial" pitchFamily="34" charset="0"/>
              </a:defRPr>
            </a:lvl2pPr>
            <a:lvl3pPr marL="1143000" indent="-228600" eaLnBrk="0" hangingPunct="0">
              <a:defRPr i="1">
                <a:solidFill>
                  <a:schemeClr val="tx1"/>
                </a:solidFill>
                <a:latin typeface="Arial" pitchFamily="34" charset="0"/>
              </a:defRPr>
            </a:lvl3pPr>
            <a:lvl4pPr marL="1600200" indent="-228600" eaLnBrk="0" hangingPunct="0">
              <a:defRPr i="1">
                <a:solidFill>
                  <a:schemeClr val="tx1"/>
                </a:solidFill>
                <a:latin typeface="Arial" pitchFamily="34" charset="0"/>
              </a:defRPr>
            </a:lvl4pPr>
            <a:lvl5pPr marL="2057400" indent="-228600" eaLnBrk="0" hangingPunct="0">
              <a:defRPr i="1">
                <a:solidFill>
                  <a:schemeClr val="tx1"/>
                </a:solidFill>
                <a:latin typeface="Arial" pitchFamily="34" charset="0"/>
              </a:defRPr>
            </a:lvl5pPr>
            <a:lvl6pPr marL="2514600" indent="-228600" eaLnBrk="0" fontAlgn="base" hangingPunct="0">
              <a:spcBef>
                <a:spcPct val="0"/>
              </a:spcBef>
              <a:spcAft>
                <a:spcPct val="0"/>
              </a:spcAft>
              <a:defRPr i="1">
                <a:solidFill>
                  <a:schemeClr val="tx1"/>
                </a:solidFill>
                <a:latin typeface="Arial" pitchFamily="34" charset="0"/>
              </a:defRPr>
            </a:lvl6pPr>
            <a:lvl7pPr marL="2971800" indent="-228600" eaLnBrk="0" fontAlgn="base" hangingPunct="0">
              <a:spcBef>
                <a:spcPct val="0"/>
              </a:spcBef>
              <a:spcAft>
                <a:spcPct val="0"/>
              </a:spcAft>
              <a:defRPr i="1">
                <a:solidFill>
                  <a:schemeClr val="tx1"/>
                </a:solidFill>
                <a:latin typeface="Arial" pitchFamily="34" charset="0"/>
              </a:defRPr>
            </a:lvl7pPr>
            <a:lvl8pPr marL="3429000" indent="-228600" eaLnBrk="0" fontAlgn="base" hangingPunct="0">
              <a:spcBef>
                <a:spcPct val="0"/>
              </a:spcBef>
              <a:spcAft>
                <a:spcPct val="0"/>
              </a:spcAft>
              <a:defRPr i="1">
                <a:solidFill>
                  <a:schemeClr val="tx1"/>
                </a:solidFill>
                <a:latin typeface="Arial" pitchFamily="34" charset="0"/>
              </a:defRPr>
            </a:lvl8pPr>
            <a:lvl9pPr marL="3886200" indent="-228600" eaLnBrk="0" fontAlgn="base" hangingPunct="0">
              <a:spcBef>
                <a:spcPct val="0"/>
              </a:spcBef>
              <a:spcAft>
                <a:spcPct val="0"/>
              </a:spcAft>
              <a:defRPr i="1">
                <a:solidFill>
                  <a:schemeClr val="tx1"/>
                </a:solidFill>
                <a:latin typeface="Arial" pitchFamily="34" charset="0"/>
              </a:defRPr>
            </a:lvl9pPr>
          </a:lstStyle>
          <a:p>
            <a:pPr algn="l" defTabSz="914400" eaLnBrk="1" fontAlgn="auto" hangingPunct="1">
              <a:spcBef>
                <a:spcPct val="50000"/>
              </a:spcBef>
              <a:spcAft>
                <a:spcPts val="0"/>
              </a:spcAft>
            </a:pPr>
            <a:r>
              <a:rPr lang="fr-FR" sz="1600" b="1" i="0" dirty="0" err="1">
                <a:solidFill>
                  <a:srgbClr val="646973"/>
                </a:solidFill>
                <a:latin typeface="Arial"/>
              </a:rPr>
              <a:t>Add</a:t>
            </a:r>
            <a:r>
              <a:rPr lang="fr-FR" sz="1600" b="1" i="0" dirty="0">
                <a:solidFill>
                  <a:srgbClr val="646973"/>
                </a:solidFill>
                <a:latin typeface="Arial"/>
              </a:rPr>
              <a:t> a dimension in </a:t>
            </a:r>
            <a:r>
              <a:rPr lang="fr-FR" sz="1600" b="1" i="0" dirty="0" err="1">
                <a:solidFill>
                  <a:srgbClr val="646973"/>
                </a:solidFill>
                <a:latin typeface="Arial"/>
              </a:rPr>
              <a:t>Column</a:t>
            </a:r>
            <a:r>
              <a:rPr lang="fr-FR" sz="1600" b="1" i="0" dirty="0">
                <a:solidFill>
                  <a:srgbClr val="646973"/>
                </a:solidFill>
                <a:latin typeface="Arial"/>
              </a:rPr>
              <a:t> </a:t>
            </a:r>
            <a:r>
              <a:rPr lang="fr-FR" sz="1600" i="0" dirty="0" err="1">
                <a:solidFill>
                  <a:srgbClr val="646973"/>
                </a:solidFill>
                <a:latin typeface="Arial"/>
              </a:rPr>
              <a:t>when</a:t>
            </a:r>
            <a:r>
              <a:rPr lang="fr-FR" sz="1600" i="0" dirty="0">
                <a:solidFill>
                  <a:srgbClr val="646973"/>
                </a:solidFill>
                <a:latin typeface="Arial"/>
              </a:rPr>
              <a:t> no </a:t>
            </a:r>
            <a:r>
              <a:rPr lang="fr-FR" sz="1600" i="0" dirty="0" err="1">
                <a:solidFill>
                  <a:srgbClr val="646973"/>
                </a:solidFill>
                <a:latin typeface="Arial"/>
              </a:rPr>
              <a:t>column</a:t>
            </a:r>
            <a:r>
              <a:rPr lang="fr-FR" sz="1600" i="0" dirty="0">
                <a:solidFill>
                  <a:srgbClr val="646973"/>
                </a:solidFill>
                <a:latin typeface="Arial"/>
              </a:rPr>
              <a:t> dimension </a:t>
            </a:r>
            <a:r>
              <a:rPr lang="fr-FR" sz="1600" i="0" dirty="0" err="1">
                <a:solidFill>
                  <a:srgbClr val="646973"/>
                </a:solidFill>
                <a:latin typeface="Arial"/>
              </a:rPr>
              <a:t>exists</a:t>
            </a:r>
            <a:endParaRPr lang="fr-FR" sz="1600" i="0" dirty="0">
              <a:solidFill>
                <a:srgbClr val="646973"/>
              </a:solidFill>
              <a:latin typeface="Arial"/>
            </a:endParaRPr>
          </a:p>
        </p:txBody>
      </p:sp>
      <p:sp>
        <p:nvSpPr>
          <p:cNvPr id="22" name="Text Box 22"/>
          <p:cNvSpPr txBox="1">
            <a:spLocks noChangeArrowheads="1"/>
          </p:cNvSpPr>
          <p:nvPr/>
        </p:nvSpPr>
        <p:spPr bwMode="auto">
          <a:xfrm>
            <a:off x="2143124" y="4802545"/>
            <a:ext cx="656933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i="1">
                <a:solidFill>
                  <a:schemeClr val="tx1"/>
                </a:solidFill>
                <a:latin typeface="Arial" pitchFamily="34" charset="0"/>
              </a:defRPr>
            </a:lvl1pPr>
            <a:lvl2pPr marL="742950" indent="-285750" eaLnBrk="0" hangingPunct="0">
              <a:defRPr i="1">
                <a:solidFill>
                  <a:schemeClr val="tx1"/>
                </a:solidFill>
                <a:latin typeface="Arial" pitchFamily="34" charset="0"/>
              </a:defRPr>
            </a:lvl2pPr>
            <a:lvl3pPr marL="1143000" indent="-228600" eaLnBrk="0" hangingPunct="0">
              <a:defRPr i="1">
                <a:solidFill>
                  <a:schemeClr val="tx1"/>
                </a:solidFill>
                <a:latin typeface="Arial" pitchFamily="34" charset="0"/>
              </a:defRPr>
            </a:lvl3pPr>
            <a:lvl4pPr marL="1600200" indent="-228600" eaLnBrk="0" hangingPunct="0">
              <a:defRPr i="1">
                <a:solidFill>
                  <a:schemeClr val="tx1"/>
                </a:solidFill>
                <a:latin typeface="Arial" pitchFamily="34" charset="0"/>
              </a:defRPr>
            </a:lvl4pPr>
            <a:lvl5pPr marL="2057400" indent="-228600" eaLnBrk="0" hangingPunct="0">
              <a:defRPr i="1">
                <a:solidFill>
                  <a:schemeClr val="tx1"/>
                </a:solidFill>
                <a:latin typeface="Arial" pitchFamily="34" charset="0"/>
              </a:defRPr>
            </a:lvl5pPr>
            <a:lvl6pPr marL="2514600" indent="-228600" eaLnBrk="0" fontAlgn="base" hangingPunct="0">
              <a:spcBef>
                <a:spcPct val="0"/>
              </a:spcBef>
              <a:spcAft>
                <a:spcPct val="0"/>
              </a:spcAft>
              <a:defRPr i="1">
                <a:solidFill>
                  <a:schemeClr val="tx1"/>
                </a:solidFill>
                <a:latin typeface="Arial" pitchFamily="34" charset="0"/>
              </a:defRPr>
            </a:lvl6pPr>
            <a:lvl7pPr marL="2971800" indent="-228600" eaLnBrk="0" fontAlgn="base" hangingPunct="0">
              <a:spcBef>
                <a:spcPct val="0"/>
              </a:spcBef>
              <a:spcAft>
                <a:spcPct val="0"/>
              </a:spcAft>
              <a:defRPr i="1">
                <a:solidFill>
                  <a:schemeClr val="tx1"/>
                </a:solidFill>
                <a:latin typeface="Arial" pitchFamily="34" charset="0"/>
              </a:defRPr>
            </a:lvl7pPr>
            <a:lvl8pPr marL="3429000" indent="-228600" eaLnBrk="0" fontAlgn="base" hangingPunct="0">
              <a:spcBef>
                <a:spcPct val="0"/>
              </a:spcBef>
              <a:spcAft>
                <a:spcPct val="0"/>
              </a:spcAft>
              <a:defRPr i="1">
                <a:solidFill>
                  <a:schemeClr val="tx1"/>
                </a:solidFill>
                <a:latin typeface="Arial" pitchFamily="34" charset="0"/>
              </a:defRPr>
            </a:lvl8pPr>
            <a:lvl9pPr marL="3886200" indent="-228600" eaLnBrk="0" fontAlgn="base" hangingPunct="0">
              <a:spcBef>
                <a:spcPct val="0"/>
              </a:spcBef>
              <a:spcAft>
                <a:spcPct val="0"/>
              </a:spcAft>
              <a:defRPr i="1">
                <a:solidFill>
                  <a:schemeClr val="tx1"/>
                </a:solidFill>
                <a:latin typeface="Arial" pitchFamily="34" charset="0"/>
              </a:defRPr>
            </a:lvl9pPr>
          </a:lstStyle>
          <a:p>
            <a:pPr algn="l" defTabSz="914400" eaLnBrk="1" fontAlgn="auto" hangingPunct="1">
              <a:spcBef>
                <a:spcPct val="50000"/>
              </a:spcBef>
              <a:spcAft>
                <a:spcPts val="0"/>
              </a:spcAft>
            </a:pPr>
            <a:r>
              <a:rPr lang="fr-FR" sz="1600" b="1" i="0" dirty="0" err="1">
                <a:solidFill>
                  <a:srgbClr val="646973"/>
                </a:solidFill>
                <a:latin typeface="Arial"/>
              </a:rPr>
              <a:t>Add</a:t>
            </a:r>
            <a:r>
              <a:rPr lang="fr-FR" sz="1600" b="1" i="0" dirty="0">
                <a:solidFill>
                  <a:srgbClr val="646973"/>
                </a:solidFill>
                <a:latin typeface="Arial"/>
              </a:rPr>
              <a:t> a dimension in </a:t>
            </a:r>
            <a:r>
              <a:rPr lang="fr-FR" sz="1600" b="1" i="0" dirty="0" err="1">
                <a:solidFill>
                  <a:srgbClr val="646973"/>
                </a:solidFill>
                <a:latin typeface="Arial"/>
              </a:rPr>
              <a:t>Rows</a:t>
            </a:r>
            <a:r>
              <a:rPr lang="fr-FR" sz="1600" b="1" i="0" dirty="0">
                <a:solidFill>
                  <a:srgbClr val="646973"/>
                </a:solidFill>
                <a:latin typeface="Arial"/>
              </a:rPr>
              <a:t> </a:t>
            </a:r>
            <a:r>
              <a:rPr lang="fr-FR" sz="1600" i="0" dirty="0" err="1">
                <a:solidFill>
                  <a:srgbClr val="646973"/>
                </a:solidFill>
                <a:latin typeface="Arial"/>
              </a:rPr>
              <a:t>when</a:t>
            </a:r>
            <a:r>
              <a:rPr lang="fr-FR" sz="1600" i="0" dirty="0">
                <a:solidFill>
                  <a:srgbClr val="646973"/>
                </a:solidFill>
                <a:latin typeface="Arial"/>
              </a:rPr>
              <a:t> no </a:t>
            </a:r>
            <a:r>
              <a:rPr lang="fr-FR" sz="1600" i="0" dirty="0" err="1">
                <a:solidFill>
                  <a:srgbClr val="646973"/>
                </a:solidFill>
                <a:latin typeface="Arial"/>
              </a:rPr>
              <a:t>Row</a:t>
            </a:r>
            <a:r>
              <a:rPr lang="fr-FR" sz="1600" i="0" dirty="0">
                <a:solidFill>
                  <a:srgbClr val="646973"/>
                </a:solidFill>
                <a:latin typeface="Arial"/>
              </a:rPr>
              <a:t> dimension </a:t>
            </a:r>
            <a:r>
              <a:rPr lang="fr-FR" sz="1600" i="0" dirty="0" err="1">
                <a:solidFill>
                  <a:srgbClr val="646973"/>
                </a:solidFill>
                <a:latin typeface="Arial"/>
              </a:rPr>
              <a:t>exists</a:t>
            </a:r>
            <a:endParaRPr lang="fr-FR" sz="1600" i="0" dirty="0">
              <a:solidFill>
                <a:srgbClr val="646973"/>
              </a:solidFill>
              <a:latin typeface="Arial"/>
            </a:endParaRPr>
          </a:p>
        </p:txBody>
      </p:sp>
      <p:sp>
        <p:nvSpPr>
          <p:cNvPr id="23" name="Content Placeholder 2"/>
          <p:cNvSpPr txBox="1">
            <a:spLocks/>
          </p:cNvSpPr>
          <p:nvPr/>
        </p:nvSpPr>
        <p:spPr bwMode="auto">
          <a:xfrm>
            <a:off x="358407" y="2026156"/>
            <a:ext cx="1280175" cy="3697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defTabSz="914400" fontAlgn="auto">
              <a:spcBef>
                <a:spcPct val="20000"/>
              </a:spcBef>
              <a:spcAft>
                <a:spcPts val="0"/>
              </a:spcAft>
              <a:buClr>
                <a:srgbClr val="CC0000"/>
              </a:buClr>
              <a:buFont typeface="Wingdings" pitchFamily="2" charset="2"/>
              <a:buNone/>
            </a:pPr>
            <a:r>
              <a:rPr lang="fr-FR" sz="1600" b="1" dirty="0" err="1">
                <a:solidFill>
                  <a:srgbClr val="646973"/>
                </a:solidFill>
                <a:latin typeface="Arial"/>
                <a:ea typeface="+mn-ea"/>
              </a:rPr>
              <a:t>Legend</a:t>
            </a:r>
            <a:r>
              <a:rPr lang="fr-FR" sz="1600" b="1" dirty="0">
                <a:solidFill>
                  <a:srgbClr val="646973"/>
                </a:solidFill>
                <a:latin typeface="Arial"/>
                <a:ea typeface="+mn-ea"/>
              </a:rPr>
              <a:t> :</a:t>
            </a:r>
          </a:p>
        </p:txBody>
      </p:sp>
      <p:sp>
        <p:nvSpPr>
          <p:cNvPr id="24" name="Titre 1"/>
          <p:cNvSpPr txBox="1">
            <a:spLocks/>
          </p:cNvSpPr>
          <p:nvPr/>
        </p:nvSpPr>
        <p:spPr bwMode="gray">
          <a:xfrm>
            <a:off x="682625" y="30262"/>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algn="l" defTabSz="914400" fontAlgn="auto">
              <a:spcBef>
                <a:spcPts val="0"/>
              </a:spcBef>
              <a:spcAft>
                <a:spcPts val="0"/>
              </a:spcAft>
            </a:pPr>
            <a:r>
              <a:rPr lang="fr-FR" sz="2400" b="1" dirty="0">
                <a:solidFill>
                  <a:srgbClr val="FF0000"/>
                </a:solidFill>
                <a:ea typeface="+mn-ea"/>
              </a:rPr>
              <a:t>Dimensions manipulation in a Cube </a:t>
            </a:r>
            <a:r>
              <a:rPr lang="fr-FR" sz="2400" b="1" dirty="0" err="1">
                <a:solidFill>
                  <a:srgbClr val="FF0000"/>
                </a:solidFill>
                <a:ea typeface="+mn-ea"/>
              </a:rPr>
              <a:t>View</a:t>
            </a:r>
            <a:endParaRPr lang="fr-FR" sz="2400" b="1" dirty="0">
              <a:solidFill>
                <a:srgbClr val="FF0000"/>
              </a:solidFill>
              <a:ea typeface="+mn-ea"/>
            </a:endParaRPr>
          </a:p>
          <a:p>
            <a:pPr algn="l" defTabSz="914400" fontAlgn="auto">
              <a:spcBef>
                <a:spcPts val="0"/>
              </a:spcBef>
              <a:spcAft>
                <a:spcPts val="0"/>
              </a:spcAft>
            </a:pPr>
            <a:r>
              <a:rPr lang="fr-FR" i="1" dirty="0" err="1">
                <a:solidFill>
                  <a:srgbClr val="FF0000"/>
                </a:solidFill>
                <a:ea typeface="+mn-ea"/>
              </a:rPr>
              <a:t>Using</a:t>
            </a:r>
            <a:r>
              <a:rPr lang="fr-FR" i="1" dirty="0">
                <a:solidFill>
                  <a:srgbClr val="FF0000"/>
                </a:solidFill>
                <a:ea typeface="+mn-ea"/>
              </a:rPr>
              <a:t> the Cube </a:t>
            </a:r>
            <a:r>
              <a:rPr lang="fr-FR" i="1" dirty="0" err="1">
                <a:solidFill>
                  <a:srgbClr val="FF0000"/>
                </a:solidFill>
                <a:ea typeface="+mn-ea"/>
              </a:rPr>
              <a:t>Views</a:t>
            </a:r>
            <a:r>
              <a:rPr lang="fr-FR" i="1" dirty="0">
                <a:solidFill>
                  <a:srgbClr val="FF0000"/>
                </a:solidFill>
                <a:ea typeface="+mn-ea"/>
              </a:rPr>
              <a:t> as a pivot table report</a:t>
            </a:r>
            <a:endParaRPr lang="en-US" sz="1400" i="1" dirty="0">
              <a:solidFill>
                <a:srgbClr val="FF0000"/>
              </a:solidFill>
              <a:ea typeface="+mn-ea"/>
            </a:endParaRPr>
          </a:p>
        </p:txBody>
      </p:sp>
    </p:spTree>
    <p:extLst>
      <p:ext uri="{BB962C8B-B14F-4D97-AF65-F5344CB8AC3E}">
        <p14:creationId xmlns:p14="http://schemas.microsoft.com/office/powerpoint/2010/main" val="123081276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7"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C20640F-B89D-4A62-9B72-41C08C3E81CA}" type="slidenum">
              <a:rPr lang="fr-FR" altLang="fr-FR" sz="900" b="0">
                <a:solidFill>
                  <a:schemeClr val="bg1"/>
                </a:solidFill>
              </a:rPr>
              <a:pPr algn="r" eaLnBrk="1" hangingPunct="1">
                <a:spcBef>
                  <a:spcPct val="0"/>
                </a:spcBef>
              </a:pPr>
              <a:t>62</a:t>
            </a:fld>
            <a:r>
              <a:rPr lang="fr-FR" altLang="fr-FR" sz="900" b="0">
                <a:solidFill>
                  <a:schemeClr val="bg1"/>
                </a:solidFill>
              </a:rPr>
              <a:t> •</a:t>
            </a:r>
          </a:p>
        </p:txBody>
      </p:sp>
      <p:sp>
        <p:nvSpPr>
          <p:cNvPr id="11571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15720"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15721" name="Content Placeholder 24"/>
          <p:cNvSpPr>
            <a:spLocks/>
          </p:cNvSpPr>
          <p:nvPr/>
        </p:nvSpPr>
        <p:spPr bwMode="auto">
          <a:xfrm>
            <a:off x="388938" y="885825"/>
            <a:ext cx="8609012" cy="325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pic>
        <p:nvPicPr>
          <p:cNvPr id="2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5475" y="844550"/>
            <a:ext cx="2952750" cy="4514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6" name="Rectangle 2"/>
          <p:cNvSpPr>
            <a:spLocks noChangeArrowheads="1"/>
          </p:cNvSpPr>
          <p:nvPr/>
        </p:nvSpPr>
        <p:spPr bwMode="gray">
          <a:xfrm>
            <a:off x="650875" y="117475"/>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dirty="0"/>
              <a:t>Open the </a:t>
            </a:r>
            <a:r>
              <a:rPr lang="en-US" altLang="fr-FR" dirty="0" err="1"/>
              <a:t>Report_PL</a:t>
            </a:r>
            <a:r>
              <a:rPr lang="en-US" altLang="fr-FR" dirty="0"/>
              <a:t> cube</a:t>
            </a:r>
          </a:p>
        </p:txBody>
      </p:sp>
      <p:sp>
        <p:nvSpPr>
          <p:cNvPr id="27" name="Content Placeholder 2"/>
          <p:cNvSpPr txBox="1">
            <a:spLocks/>
          </p:cNvSpPr>
          <p:nvPr/>
        </p:nvSpPr>
        <p:spPr bwMode="auto">
          <a:xfrm>
            <a:off x="285750" y="1457325"/>
            <a:ext cx="1646238"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fr-FR" altLang="fr-FR" sz="1200"/>
              <a:t>Open TM1</a:t>
            </a:r>
          </a:p>
        </p:txBody>
      </p:sp>
      <p:sp>
        <p:nvSpPr>
          <p:cNvPr id="28" name="Content Placeholder 2"/>
          <p:cNvSpPr txBox="1">
            <a:spLocks/>
          </p:cNvSpPr>
          <p:nvPr/>
        </p:nvSpPr>
        <p:spPr bwMode="auto">
          <a:xfrm>
            <a:off x="285750" y="1887538"/>
            <a:ext cx="992188" cy="81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fr-FR" altLang="fr-FR" sz="1200"/>
              <a:t>Open the tree folder (cubes)</a:t>
            </a:r>
          </a:p>
        </p:txBody>
      </p:sp>
      <p:sp>
        <p:nvSpPr>
          <p:cNvPr id="29" name="Line 13"/>
          <p:cNvSpPr>
            <a:spLocks noChangeShapeType="1"/>
          </p:cNvSpPr>
          <p:nvPr/>
        </p:nvSpPr>
        <p:spPr bwMode="auto">
          <a:xfrm>
            <a:off x="1277938" y="1609725"/>
            <a:ext cx="1038225"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0" name="Content Placeholder 2"/>
          <p:cNvSpPr txBox="1">
            <a:spLocks/>
          </p:cNvSpPr>
          <p:nvPr/>
        </p:nvSpPr>
        <p:spPr bwMode="auto">
          <a:xfrm>
            <a:off x="285750" y="2549525"/>
            <a:ext cx="1203325"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fr-FR" altLang="fr-FR" sz="1200" dirty="0"/>
              <a:t>Double click on </a:t>
            </a:r>
            <a:r>
              <a:rPr lang="fr-FR" altLang="fr-FR" sz="1200" dirty="0" err="1"/>
              <a:t>Report_PL</a:t>
            </a:r>
            <a:endParaRPr lang="fr-FR" altLang="fr-FR" sz="1200" dirty="0"/>
          </a:p>
        </p:txBody>
      </p:sp>
      <p:sp>
        <p:nvSpPr>
          <p:cNvPr id="31" name="Heptagon 13"/>
          <p:cNvSpPr>
            <a:spLocks noChangeArrowheads="1"/>
          </p:cNvSpPr>
          <p:nvPr/>
        </p:nvSpPr>
        <p:spPr bwMode="auto">
          <a:xfrm>
            <a:off x="93663" y="1479550"/>
            <a:ext cx="217487" cy="215900"/>
          </a:xfrm>
          <a:custGeom>
            <a:avLst/>
            <a:gdLst>
              <a:gd name="T0" fmla="*/ 195965 w 217487"/>
              <a:gd name="T1" fmla="*/ 42762 h 215900"/>
              <a:gd name="T2" fmla="*/ 217504 w 217487"/>
              <a:gd name="T3" fmla="*/ 138847 h 215900"/>
              <a:gd name="T4" fmla="*/ 157155 w 217487"/>
              <a:gd name="T5" fmla="*/ 215901 h 215900"/>
              <a:gd name="T6" fmla="*/ 60348 w 217487"/>
              <a:gd name="T7" fmla="*/ 215901 h 215900"/>
              <a:gd name="T8" fmla="*/ -1 w 217487"/>
              <a:gd name="T9" fmla="*/ 138847 h 215900"/>
              <a:gd name="T10" fmla="*/ 21538 w 217487"/>
              <a:gd name="T11" fmla="*/ 42762 h 215900"/>
              <a:gd name="T12" fmla="*/ 108760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p:spPr>
        <p:txBody>
          <a:bodyPr lIns="5400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000" i="1">
                <a:solidFill>
                  <a:schemeClr val="bg1"/>
                </a:solidFill>
              </a:rPr>
              <a:t>1</a:t>
            </a:r>
          </a:p>
        </p:txBody>
      </p:sp>
      <p:sp>
        <p:nvSpPr>
          <p:cNvPr id="32" name="Heptagon 13"/>
          <p:cNvSpPr>
            <a:spLocks noChangeArrowheads="1"/>
          </p:cNvSpPr>
          <p:nvPr/>
        </p:nvSpPr>
        <p:spPr bwMode="auto">
          <a:xfrm>
            <a:off x="93663" y="2628900"/>
            <a:ext cx="217487" cy="215900"/>
          </a:xfrm>
          <a:custGeom>
            <a:avLst/>
            <a:gdLst>
              <a:gd name="T0" fmla="*/ 195950 w 217487"/>
              <a:gd name="T1" fmla="*/ 42762 h 215900"/>
              <a:gd name="T2" fmla="*/ 217489 w 217487"/>
              <a:gd name="T3" fmla="*/ 138847 h 215900"/>
              <a:gd name="T4" fmla="*/ 157140 w 217487"/>
              <a:gd name="T5" fmla="*/ 215901 h 215900"/>
              <a:gd name="T6" fmla="*/ 60348 w 217487"/>
              <a:gd name="T7" fmla="*/ 215901 h 215900"/>
              <a:gd name="T8" fmla="*/ -1 w 217487"/>
              <a:gd name="T9" fmla="*/ 138847 h 215900"/>
              <a:gd name="T10" fmla="*/ 21538 w 217487"/>
              <a:gd name="T11" fmla="*/ 42762 h 215900"/>
              <a:gd name="T12" fmla="*/ 108745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p:spPr>
        <p:txBody>
          <a:bodyPr lIns="5400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000" i="1" dirty="0">
                <a:solidFill>
                  <a:schemeClr val="bg1"/>
                </a:solidFill>
              </a:rPr>
              <a:t>3</a:t>
            </a:r>
          </a:p>
        </p:txBody>
      </p:sp>
      <p:sp>
        <p:nvSpPr>
          <p:cNvPr id="33" name="Line 15"/>
          <p:cNvSpPr>
            <a:spLocks noChangeShapeType="1"/>
          </p:cNvSpPr>
          <p:nvPr/>
        </p:nvSpPr>
        <p:spPr bwMode="auto">
          <a:xfrm>
            <a:off x="1230313" y="2198688"/>
            <a:ext cx="1311275"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4" name="Line 14"/>
          <p:cNvSpPr>
            <a:spLocks noChangeShapeType="1"/>
          </p:cNvSpPr>
          <p:nvPr/>
        </p:nvSpPr>
        <p:spPr bwMode="auto">
          <a:xfrm>
            <a:off x="1360488" y="2757488"/>
            <a:ext cx="1277937"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a:p>
        </p:txBody>
      </p:sp>
      <p:sp>
        <p:nvSpPr>
          <p:cNvPr id="35" name="Content Placeholder 2"/>
          <p:cNvSpPr txBox="1">
            <a:spLocks/>
          </p:cNvSpPr>
          <p:nvPr/>
        </p:nvSpPr>
        <p:spPr bwMode="auto">
          <a:xfrm>
            <a:off x="285750" y="5449888"/>
            <a:ext cx="1370013"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20000"/>
              </a:spcBef>
              <a:buClr>
                <a:srgbClr val="CC0000"/>
              </a:buClr>
              <a:buFont typeface="Wingdings" pitchFamily="2" charset="2"/>
              <a:buNone/>
            </a:pPr>
            <a:r>
              <a:rPr lang="fr-FR" altLang="fr-FR" sz="1200"/>
              <a:t>The cube opens itself on a default view</a:t>
            </a:r>
          </a:p>
        </p:txBody>
      </p:sp>
      <p:sp>
        <p:nvSpPr>
          <p:cNvPr id="36" name="Heptagon 13"/>
          <p:cNvSpPr>
            <a:spLocks noChangeArrowheads="1"/>
          </p:cNvSpPr>
          <p:nvPr/>
        </p:nvSpPr>
        <p:spPr bwMode="auto">
          <a:xfrm>
            <a:off x="93663" y="5492750"/>
            <a:ext cx="217487" cy="215900"/>
          </a:xfrm>
          <a:custGeom>
            <a:avLst/>
            <a:gdLst>
              <a:gd name="T0" fmla="*/ 195965 w 217487"/>
              <a:gd name="T1" fmla="*/ 42762 h 215900"/>
              <a:gd name="T2" fmla="*/ 217504 w 217487"/>
              <a:gd name="T3" fmla="*/ 138847 h 215900"/>
              <a:gd name="T4" fmla="*/ 157155 w 217487"/>
              <a:gd name="T5" fmla="*/ 215901 h 215900"/>
              <a:gd name="T6" fmla="*/ 60348 w 217487"/>
              <a:gd name="T7" fmla="*/ 215901 h 215900"/>
              <a:gd name="T8" fmla="*/ -1 w 217487"/>
              <a:gd name="T9" fmla="*/ 138847 h 215900"/>
              <a:gd name="T10" fmla="*/ 21538 w 217487"/>
              <a:gd name="T11" fmla="*/ 42762 h 215900"/>
              <a:gd name="T12" fmla="*/ 108760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p:spPr>
        <p:txBody>
          <a:bodyPr lIns="5400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000" i="1">
                <a:solidFill>
                  <a:schemeClr val="bg1"/>
                </a:solidFill>
              </a:rPr>
              <a:t>4</a:t>
            </a:r>
          </a:p>
        </p:txBody>
      </p:sp>
      <p:sp>
        <p:nvSpPr>
          <p:cNvPr id="37" name="Heptagon 13"/>
          <p:cNvSpPr>
            <a:spLocks noChangeArrowheads="1"/>
          </p:cNvSpPr>
          <p:nvPr/>
        </p:nvSpPr>
        <p:spPr bwMode="auto">
          <a:xfrm>
            <a:off x="93663" y="1927225"/>
            <a:ext cx="217487" cy="215900"/>
          </a:xfrm>
          <a:custGeom>
            <a:avLst/>
            <a:gdLst>
              <a:gd name="T0" fmla="*/ 195965 w 217487"/>
              <a:gd name="T1" fmla="*/ 42762 h 215900"/>
              <a:gd name="T2" fmla="*/ 217504 w 217487"/>
              <a:gd name="T3" fmla="*/ 138847 h 215900"/>
              <a:gd name="T4" fmla="*/ 157155 w 217487"/>
              <a:gd name="T5" fmla="*/ 215901 h 215900"/>
              <a:gd name="T6" fmla="*/ 60348 w 217487"/>
              <a:gd name="T7" fmla="*/ 215901 h 215900"/>
              <a:gd name="T8" fmla="*/ -1 w 217487"/>
              <a:gd name="T9" fmla="*/ 138847 h 215900"/>
              <a:gd name="T10" fmla="*/ 21538 w 217487"/>
              <a:gd name="T11" fmla="*/ 42762 h 215900"/>
              <a:gd name="T12" fmla="*/ 108760 w 217487"/>
              <a:gd name="T13" fmla="*/ 0 h 215900"/>
              <a:gd name="T14" fmla="*/ 0 60000 65536"/>
              <a:gd name="T15" fmla="*/ 0 60000 65536"/>
              <a:gd name="T16" fmla="*/ 5898240 60000 65536"/>
              <a:gd name="T17" fmla="*/ 5898240 60000 65536"/>
              <a:gd name="T18" fmla="*/ 11796480 60000 65536"/>
              <a:gd name="T19" fmla="*/ 11796480 60000 65536"/>
              <a:gd name="T20" fmla="*/ 17694720 60000 65536"/>
              <a:gd name="T21" fmla="*/ 21538 w 217487"/>
              <a:gd name="T22" fmla="*/ 42762 h 215900"/>
              <a:gd name="T23" fmla="*/ 195949 w 217487"/>
              <a:gd name="T24" fmla="*/ 173138 h 2159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7487" h="215900">
                <a:moveTo>
                  <a:pt x="-1" y="138847"/>
                </a:moveTo>
                <a:lnTo>
                  <a:pt x="21538" y="42762"/>
                </a:lnTo>
                <a:lnTo>
                  <a:pt x="108744" y="0"/>
                </a:lnTo>
                <a:lnTo>
                  <a:pt x="195949" y="42762"/>
                </a:lnTo>
                <a:lnTo>
                  <a:pt x="217488" y="138847"/>
                </a:lnTo>
                <a:lnTo>
                  <a:pt x="157139" y="215901"/>
                </a:lnTo>
                <a:lnTo>
                  <a:pt x="60348" y="215901"/>
                </a:lnTo>
                <a:lnTo>
                  <a:pt x="-1" y="138847"/>
                </a:lnTo>
                <a:close/>
              </a:path>
            </a:pathLst>
          </a:custGeom>
          <a:solidFill>
            <a:srgbClr val="FF0000"/>
          </a:solidFill>
          <a:ln w="9525" algn="ctr">
            <a:solidFill>
              <a:srgbClr val="FF0000"/>
            </a:solidFill>
            <a:round/>
            <a:headEnd/>
            <a:tailEnd/>
          </a:ln>
        </p:spPr>
        <p:txBody>
          <a:bodyPr lIns="5400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0"/>
              </a:spcBef>
            </a:pPr>
            <a:r>
              <a:rPr lang="fr-FR" altLang="fr-FR" sz="1000" i="1">
                <a:solidFill>
                  <a:schemeClr val="bg1"/>
                </a:solidFill>
              </a:rPr>
              <a:t>2</a:t>
            </a:r>
          </a:p>
        </p:txBody>
      </p:sp>
      <p:sp>
        <p:nvSpPr>
          <p:cNvPr id="38" name="Line 14"/>
          <p:cNvSpPr>
            <a:spLocks noChangeShapeType="1"/>
          </p:cNvSpPr>
          <p:nvPr/>
        </p:nvSpPr>
        <p:spPr bwMode="auto">
          <a:xfrm>
            <a:off x="1665288" y="5759450"/>
            <a:ext cx="3182937" cy="0"/>
          </a:xfrm>
          <a:prstGeom prst="line">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txBody>
          <a:bodyPr/>
          <a:lstStyle/>
          <a:p>
            <a:endParaRPr lang="fr-FR" dirty="0"/>
          </a:p>
        </p:txBody>
      </p:sp>
      <p:pic>
        <p:nvPicPr>
          <p:cNvPr id="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3950" y="3778727"/>
            <a:ext cx="3939540" cy="22998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6759333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914400" y="3133164"/>
            <a:ext cx="7639050" cy="1705536"/>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112650" name="Content Placeholder 24"/>
          <p:cNvSpPr>
            <a:spLocks/>
          </p:cNvSpPr>
          <p:nvPr/>
        </p:nvSpPr>
        <p:spPr bwMode="auto">
          <a:xfrm>
            <a:off x="460375" y="901700"/>
            <a:ext cx="8609013" cy="475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73050" lvl="1" indent="-271463" algn="l" eaLnBrk="0" hangingPunct="0">
              <a:spcBef>
                <a:spcPct val="10000"/>
              </a:spcBef>
              <a:buClr>
                <a:schemeClr val="accent2"/>
              </a:buClr>
              <a:buSzPct val="90000"/>
              <a:buFont typeface="Wingdings" pitchFamily="2" charset="2"/>
              <a:buChar char="l"/>
              <a:defRPr/>
            </a:pPr>
            <a:endParaRPr lang="en-US" dirty="0">
              <a:solidFill>
                <a:schemeClr val="hlink"/>
              </a:solidFill>
            </a:endParaRPr>
          </a:p>
          <a:p>
            <a:pPr marL="273050" lvl="1" indent="-271463" algn="l" eaLnBrk="0" hangingPunct="0">
              <a:spcBef>
                <a:spcPct val="10000"/>
              </a:spcBef>
              <a:buClr>
                <a:schemeClr val="accent2"/>
              </a:buClr>
              <a:buSzPct val="90000"/>
              <a:defRPr/>
            </a:pPr>
            <a:endParaRPr lang="en-US" sz="2000" b="1" dirty="0">
              <a:solidFill>
                <a:srgbClr val="FF0000"/>
              </a:solidFill>
            </a:endParaRPr>
          </a:p>
          <a:p>
            <a:pPr algn="l" eaLnBrk="0" hangingPunct="0">
              <a:spcBef>
                <a:spcPct val="10000"/>
              </a:spcBef>
              <a:buClr>
                <a:schemeClr val="accent2"/>
              </a:buClr>
              <a:buSzPct val="90000"/>
              <a:defRPr/>
            </a:pPr>
            <a:r>
              <a:rPr lang="en-US" sz="2000" b="1" dirty="0">
                <a:solidFill>
                  <a:srgbClr val="FF0000"/>
                </a:solidFill>
              </a:rPr>
              <a:t>In order to perform specific analysis (in Excel TM1 only), Tango enables :</a:t>
            </a:r>
          </a:p>
          <a:p>
            <a:pPr marL="273050" lvl="1" indent="-271463" algn="l" eaLnBrk="0" hangingPunct="0">
              <a:spcBef>
                <a:spcPct val="10000"/>
              </a:spcBef>
              <a:buClr>
                <a:schemeClr val="accent2"/>
              </a:buClr>
              <a:buSzPct val="90000"/>
              <a:defRPr/>
            </a:pPr>
            <a:endParaRPr lang="en-US" sz="2400" dirty="0">
              <a:solidFill>
                <a:schemeClr val="accent2"/>
              </a:solidFill>
            </a:endParaRPr>
          </a:p>
          <a:p>
            <a:pPr marL="730250" lvl="2" indent="-271463" algn="l" eaLnBrk="0" hangingPunct="0">
              <a:lnSpc>
                <a:spcPct val="90000"/>
              </a:lnSpc>
              <a:spcBef>
                <a:spcPct val="10000"/>
              </a:spcBef>
              <a:buClr>
                <a:srgbClr val="FF0000"/>
              </a:buClr>
              <a:buSzPct val="90000"/>
              <a:buFont typeface="Wingdings" pitchFamily="2" charset="2"/>
              <a:buChar char="l"/>
              <a:defRPr/>
            </a:pPr>
            <a:r>
              <a:rPr lang="en-US" sz="2000" dirty="0">
                <a:solidFill>
                  <a:schemeClr val="hlink"/>
                </a:solidFill>
              </a:rPr>
              <a:t>Building and managing cube views</a:t>
            </a:r>
            <a:endParaRPr lang="fr-FR" sz="2000" dirty="0">
              <a:solidFill>
                <a:schemeClr val="hlink"/>
              </a:solidFill>
            </a:endParaRPr>
          </a:p>
          <a:p>
            <a:pPr marL="730250" lvl="2" indent="-271463" algn="l" eaLnBrk="0" hangingPunct="0">
              <a:lnSpc>
                <a:spcPct val="90000"/>
              </a:lnSpc>
              <a:spcBef>
                <a:spcPct val="10000"/>
              </a:spcBef>
              <a:buClr>
                <a:schemeClr val="accent2"/>
              </a:buClr>
              <a:buSzPct val="90000"/>
              <a:buFont typeface="Wingdings" pitchFamily="2" charset="2"/>
              <a:buChar char="l"/>
              <a:defRPr/>
            </a:pPr>
            <a:endParaRPr lang="en-US" sz="2000" dirty="0">
              <a:solidFill>
                <a:schemeClr val="hlink"/>
              </a:solidFill>
            </a:endParaRPr>
          </a:p>
          <a:p>
            <a:pPr marL="730250" lvl="2" indent="-271463" algn="l" eaLnBrk="0" hangingPunct="0">
              <a:lnSpc>
                <a:spcPct val="90000"/>
              </a:lnSpc>
              <a:spcBef>
                <a:spcPct val="10000"/>
              </a:spcBef>
              <a:buClr>
                <a:srgbClr val="FF0000"/>
              </a:buClr>
              <a:buSzPct val="90000"/>
              <a:buFont typeface="Wingdings" pitchFamily="2" charset="2"/>
              <a:buChar char="l"/>
              <a:defRPr/>
            </a:pPr>
            <a:r>
              <a:rPr lang="en-US" sz="2000" dirty="0">
                <a:solidFill>
                  <a:schemeClr val="hlink"/>
                </a:solidFill>
              </a:rPr>
              <a:t>Extracting data in Excel through 3 different ways</a:t>
            </a:r>
          </a:p>
          <a:p>
            <a:pPr marL="1252538" lvl="3" indent="-174625" algn="l" eaLnBrk="0" hangingPunct="0">
              <a:lnSpc>
                <a:spcPct val="90000"/>
              </a:lnSpc>
              <a:spcBef>
                <a:spcPct val="10000"/>
              </a:spcBef>
              <a:buClr>
                <a:schemeClr val="bg1">
                  <a:lumMod val="50000"/>
                </a:schemeClr>
              </a:buClr>
              <a:buSzPct val="90000"/>
              <a:buFont typeface="Wingdings" pitchFamily="2" charset="2"/>
              <a:buChar char="§"/>
              <a:defRPr/>
            </a:pPr>
            <a:r>
              <a:rPr lang="en-US" dirty="0">
                <a:solidFill>
                  <a:schemeClr val="hlink"/>
                </a:solidFill>
              </a:rPr>
              <a:t>Snapshot (only value : can’t be refreshed)</a:t>
            </a:r>
          </a:p>
          <a:p>
            <a:pPr marL="1252538" lvl="3" indent="-174625" algn="l" eaLnBrk="0" hangingPunct="0">
              <a:lnSpc>
                <a:spcPct val="90000"/>
              </a:lnSpc>
              <a:spcBef>
                <a:spcPct val="10000"/>
              </a:spcBef>
              <a:buClr>
                <a:schemeClr val="bg1">
                  <a:lumMod val="50000"/>
                </a:schemeClr>
              </a:buClr>
              <a:buSzPct val="90000"/>
              <a:buFont typeface="Wingdings" pitchFamily="2" charset="2"/>
              <a:buChar char="§"/>
              <a:defRPr/>
            </a:pPr>
            <a:r>
              <a:rPr lang="en-US" dirty="0">
                <a:solidFill>
                  <a:schemeClr val="hlink"/>
                </a:solidFill>
              </a:rPr>
              <a:t>Slice (with TM1 formula : can be refreshed)</a:t>
            </a:r>
          </a:p>
          <a:p>
            <a:pPr marL="1252538" lvl="3" indent="-174625" algn="l" eaLnBrk="0" hangingPunct="0">
              <a:lnSpc>
                <a:spcPct val="90000"/>
              </a:lnSpc>
              <a:spcBef>
                <a:spcPct val="10000"/>
              </a:spcBef>
              <a:buClr>
                <a:schemeClr val="bg1">
                  <a:lumMod val="50000"/>
                </a:schemeClr>
              </a:buClr>
              <a:buSzPct val="90000"/>
              <a:buFont typeface="Wingdings" pitchFamily="2" charset="2"/>
              <a:buChar char="§"/>
              <a:defRPr/>
            </a:pPr>
            <a:r>
              <a:rPr lang="en-US" dirty="0">
                <a:solidFill>
                  <a:schemeClr val="hlink"/>
                </a:solidFill>
              </a:rPr>
              <a:t>Active form (with TM1 formula, allows to expand and collapse row dimension)</a:t>
            </a:r>
          </a:p>
          <a:p>
            <a:pPr marL="731838" lvl="3" algn="l" eaLnBrk="0" hangingPunct="0">
              <a:spcBef>
                <a:spcPct val="10000"/>
              </a:spcBef>
              <a:buClr>
                <a:schemeClr val="accent1"/>
              </a:buClr>
              <a:defRPr/>
            </a:pPr>
            <a:endParaRPr lang="en-US" sz="2800" dirty="0">
              <a:solidFill>
                <a:schemeClr val="accent2"/>
              </a:solidFill>
            </a:endParaRPr>
          </a:p>
          <a:p>
            <a:pPr marL="273050" lvl="1" indent="-271463" algn="l" eaLnBrk="0" hangingPunct="0">
              <a:spcBef>
                <a:spcPct val="10000"/>
              </a:spcBef>
              <a:buClr>
                <a:schemeClr val="accent2"/>
              </a:buClr>
              <a:buSzPct val="90000"/>
              <a:defRPr/>
            </a:pPr>
            <a:endParaRPr lang="fr-FR" sz="2000" dirty="0">
              <a:solidFill>
                <a:schemeClr val="hlink"/>
              </a:solidFill>
            </a:endParaRPr>
          </a:p>
          <a:p>
            <a:pPr marL="730250" lvl="2" indent="-271463" algn="l" eaLnBrk="0" hangingPunct="0">
              <a:lnSpc>
                <a:spcPct val="90000"/>
              </a:lnSpc>
              <a:spcBef>
                <a:spcPct val="10000"/>
              </a:spcBef>
              <a:buClr>
                <a:schemeClr val="accent2"/>
              </a:buClr>
              <a:buSzPct val="90000"/>
              <a:buFont typeface="Wingdings" pitchFamily="2" charset="2"/>
              <a:buChar char="l"/>
              <a:defRPr/>
            </a:pPr>
            <a:endParaRPr lang="en-US" sz="2000" dirty="0">
              <a:solidFill>
                <a:schemeClr val="hlink"/>
              </a:solidFill>
            </a:endParaRPr>
          </a:p>
        </p:txBody>
      </p:sp>
      <p:sp>
        <p:nvSpPr>
          <p:cNvPr id="121858"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EE5E33C8-61D9-4181-BBFB-DA4CAEBF632B}" type="slidenum">
              <a:rPr lang="fr-FR" altLang="fr-FR" sz="900" b="0">
                <a:solidFill>
                  <a:schemeClr val="bg1"/>
                </a:solidFill>
              </a:rPr>
              <a:pPr algn="r" eaLnBrk="1" hangingPunct="1">
                <a:spcBef>
                  <a:spcPct val="0"/>
                </a:spcBef>
              </a:pPr>
              <a:t>63</a:t>
            </a:fld>
            <a:r>
              <a:rPr lang="fr-FR" altLang="fr-FR" sz="900" b="0">
                <a:solidFill>
                  <a:schemeClr val="bg1"/>
                </a:solidFill>
              </a:rPr>
              <a:t> •</a:t>
            </a:r>
          </a:p>
        </p:txBody>
      </p:sp>
      <p:sp>
        <p:nvSpPr>
          <p:cNvPr id="121859" name="Rectangle 2"/>
          <p:cNvSpPr>
            <a:spLocks noGrp="1" noChangeArrowheads="1"/>
          </p:cNvSpPr>
          <p:nvPr>
            <p:ph type="title" idx="4294967295"/>
          </p:nvPr>
        </p:nvSpPr>
        <p:spPr>
          <a:xfrm>
            <a:off x="669925" y="-120650"/>
            <a:ext cx="7839075" cy="765175"/>
          </a:xfrm>
        </p:spPr>
        <p:txBody>
          <a:bodyPr/>
          <a:lstStyle/>
          <a:p>
            <a:pPr eaLnBrk="1" hangingPunct="1"/>
            <a:br>
              <a:rPr lang="fr-FR" altLang="fr-FR" sz="2400">
                <a:cs typeface="Arial" pitchFamily="34" charset="0"/>
              </a:rPr>
            </a:br>
            <a:r>
              <a:rPr lang="fr-FR" altLang="fr-FR" sz="2400">
                <a:cs typeface="Arial" pitchFamily="34" charset="0"/>
              </a:rPr>
              <a:t>Tango customization</a:t>
            </a:r>
            <a:endParaRPr lang="fr-FR" altLang="fr-FR" sz="2000">
              <a:cs typeface="Arial" pitchFamily="34" charset="0"/>
            </a:endParaRPr>
          </a:p>
        </p:txBody>
      </p:sp>
      <p:sp>
        <p:nvSpPr>
          <p:cNvPr id="121860"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121861" name="Content Placeholder 24"/>
          <p:cNvSpPr>
            <a:spLocks/>
          </p:cNvSpPr>
          <p:nvPr/>
        </p:nvSpPr>
        <p:spPr bwMode="auto">
          <a:xfrm>
            <a:off x="184150" y="869950"/>
            <a:ext cx="8609013"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
        <p:nvSpPr>
          <p:cNvPr id="121862" name="Content Placeholder 24"/>
          <p:cNvSpPr>
            <a:spLocks/>
          </p:cNvSpPr>
          <p:nvPr/>
        </p:nvSpPr>
        <p:spPr bwMode="auto">
          <a:xfrm>
            <a:off x="388938" y="885825"/>
            <a:ext cx="8609012" cy="325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endParaRPr lang="en-US" altLang="fr-FR" sz="2000">
              <a:solidFill>
                <a:schemeClr val="accent2"/>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2"/>
          <p:cNvSpPr>
            <a:spLocks noChangeArrowheads="1"/>
          </p:cNvSpPr>
          <p:nvPr/>
        </p:nvSpPr>
        <p:spPr bwMode="auto">
          <a:xfrm>
            <a:off x="588963" y="123825"/>
            <a:ext cx="8278812"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fr-FR" altLang="fr-FR" dirty="0"/>
              <a:t>Extraction in </a:t>
            </a:r>
            <a:r>
              <a:rPr lang="fr-FR" altLang="fr-FR" dirty="0" err="1"/>
              <a:t>snapshot</a:t>
            </a:r>
            <a:r>
              <a:rPr lang="fr-FR" altLang="fr-FR" dirty="0"/>
              <a:t> format</a:t>
            </a:r>
          </a:p>
        </p:txBody>
      </p:sp>
      <p:sp>
        <p:nvSpPr>
          <p:cNvPr id="123907"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1CB94846-B207-41B5-B074-C5DF351CE196}" type="slidenum">
              <a:rPr lang="fr-FR" altLang="fr-FR" sz="900" b="0">
                <a:solidFill>
                  <a:schemeClr val="bg1"/>
                </a:solidFill>
              </a:rPr>
              <a:pPr algn="r" eaLnBrk="1" hangingPunct="1">
                <a:spcBef>
                  <a:spcPct val="0"/>
                </a:spcBef>
              </a:pPr>
              <a:t>64</a:t>
            </a:fld>
            <a:r>
              <a:rPr lang="fr-FR" altLang="fr-FR" sz="900" b="0">
                <a:solidFill>
                  <a:schemeClr val="bg1"/>
                </a:solidFill>
              </a:rPr>
              <a:t> •</a:t>
            </a:r>
          </a:p>
        </p:txBody>
      </p:sp>
      <p:sp>
        <p:nvSpPr>
          <p:cNvPr id="12390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5" name="Rectangle 6"/>
          <p:cNvSpPr txBox="1">
            <a:spLocks noChangeArrowheads="1"/>
          </p:cNvSpPr>
          <p:nvPr/>
        </p:nvSpPr>
        <p:spPr bwMode="gray">
          <a:xfrm>
            <a:off x="515938" y="1487488"/>
            <a:ext cx="8426450" cy="949325"/>
          </a:xfrm>
          <a:prstGeom prst="rect">
            <a:avLst/>
          </a:prstGeom>
          <a:noFill/>
          <a:ln w="9525">
            <a:noFill/>
            <a:miter lim="800000"/>
            <a:headEnd/>
            <a:tailEnd/>
          </a:ln>
        </p:spPr>
        <p:txBody>
          <a:bodyPr lIns="0" tIns="0" rIns="0" bIns="0"/>
          <a:lstStyle/>
          <a:p>
            <a:pPr algn="l" eaLnBrk="0" hangingPunct="0">
              <a:lnSpc>
                <a:spcPct val="90000"/>
              </a:lnSpc>
              <a:spcBef>
                <a:spcPct val="10000"/>
              </a:spcBef>
              <a:defRPr/>
            </a:pPr>
            <a:r>
              <a:rPr lang="en-US" sz="2000" b="1" kern="0" dirty="0">
                <a:solidFill>
                  <a:srgbClr val="FF0000"/>
                </a:solidFill>
                <a:latin typeface="+mn-lt"/>
              </a:rPr>
              <a:t>The extraction in snapshot format enables to provide a data board in value and has no link with Tango.</a:t>
            </a:r>
          </a:p>
          <a:p>
            <a:pPr algn="l" eaLnBrk="0" hangingPunct="0">
              <a:lnSpc>
                <a:spcPct val="90000"/>
              </a:lnSpc>
              <a:spcBef>
                <a:spcPct val="10000"/>
              </a:spcBef>
              <a:defRPr/>
            </a:pPr>
            <a:endParaRPr lang="en-US" sz="2000" b="1" kern="0" dirty="0">
              <a:solidFill>
                <a:schemeClr val="accent2"/>
              </a:solidFill>
              <a:latin typeface="+mn-lt"/>
            </a:endParaRPr>
          </a:p>
          <a:p>
            <a:pPr algn="l" eaLnBrk="0" hangingPunct="0">
              <a:lnSpc>
                <a:spcPct val="90000"/>
              </a:lnSpc>
              <a:spcBef>
                <a:spcPct val="10000"/>
              </a:spcBef>
              <a:defRPr/>
            </a:pPr>
            <a:r>
              <a:rPr lang="en-US" sz="2000" b="1" u="sng" kern="0" dirty="0">
                <a:solidFill>
                  <a:srgbClr val="FF0000"/>
                </a:solidFill>
                <a:latin typeface="+mn-lt"/>
              </a:rPr>
              <a:t>Use:</a:t>
            </a:r>
            <a:r>
              <a:rPr lang="en-US" sz="2000" b="1" kern="0" dirty="0">
                <a:solidFill>
                  <a:srgbClr val="FF0000"/>
                </a:solidFill>
                <a:latin typeface="+mn-lt"/>
              </a:rPr>
              <a:t> </a:t>
            </a:r>
            <a:r>
              <a:rPr lang="en-US" sz="2000" b="1" kern="0" dirty="0">
                <a:solidFill>
                  <a:schemeClr val="bg1">
                    <a:lumMod val="50000"/>
                  </a:schemeClr>
                </a:solidFill>
                <a:latin typeface="+mn-lt"/>
              </a:rPr>
              <a:t>Export in value for a person who does not have access to Tango</a:t>
            </a:r>
          </a:p>
        </p:txBody>
      </p:sp>
      <p:graphicFrame>
        <p:nvGraphicFramePr>
          <p:cNvPr id="8" name="Table 7"/>
          <p:cNvGraphicFramePr>
            <a:graphicFrameLocks noGrp="1"/>
          </p:cNvGraphicFramePr>
          <p:nvPr/>
        </p:nvGraphicFramePr>
        <p:xfrm>
          <a:off x="1333500" y="3211513"/>
          <a:ext cx="6096000" cy="1657350"/>
        </p:xfrm>
        <a:graphic>
          <a:graphicData uri="http://schemas.openxmlformats.org/drawingml/2006/table">
            <a:tbl>
              <a:tblPr firstRow="1" bandRow="1">
                <a:tableStyleId>{C4B1156A-380E-4F78-BDF5-A606A8083BF9}</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40185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u="none" strike="noStrike" cap="none" normalizeH="0" baseline="0" dirty="0">
                          <a:ln>
                            <a:noFill/>
                          </a:ln>
                          <a:solidFill>
                            <a:srgbClr val="FF0000"/>
                          </a:solidFill>
                          <a:effectLst/>
                        </a:rPr>
                        <a:t>Advantages</a:t>
                      </a:r>
                      <a:endParaRPr kumimoji="0" lang="en-US" sz="2400" b="1" i="0" u="none" strike="noStrike" cap="none" normalizeH="0" baseline="0" dirty="0">
                        <a:ln>
                          <a:noFill/>
                        </a:ln>
                        <a:solidFill>
                          <a:srgbClr val="FF0000"/>
                        </a:solidFill>
                        <a:effectLst/>
                        <a:latin typeface="Calibri" pitchFamily="34" charset="0"/>
                        <a:cs typeface="Arial" charset="0"/>
                      </a:endParaRPr>
                    </a:p>
                  </a:txBody>
                  <a:tcPr marL="18000" marR="18000" marT="18008" marB="18008"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u="none" strike="noStrike" cap="none" normalizeH="0" baseline="0" dirty="0">
                          <a:ln>
                            <a:noFill/>
                          </a:ln>
                          <a:solidFill>
                            <a:srgbClr val="FF0000"/>
                          </a:solidFill>
                          <a:effectLst/>
                        </a:rPr>
                        <a:t>Drawbacks</a:t>
                      </a:r>
                      <a:endParaRPr kumimoji="0" lang="en-US" sz="2400" b="1" i="0" u="none" strike="noStrike" cap="none" normalizeH="0" baseline="0" dirty="0">
                        <a:ln>
                          <a:noFill/>
                        </a:ln>
                        <a:solidFill>
                          <a:srgbClr val="FF0000"/>
                        </a:solidFill>
                        <a:effectLst/>
                        <a:latin typeface="Calibri" pitchFamily="34" charset="0"/>
                        <a:cs typeface="Arial" charset="0"/>
                      </a:endParaRPr>
                    </a:p>
                  </a:txBody>
                  <a:tcPr marL="18000" marR="18000" marT="18008" marB="18008" anchor="ctr" horzOverflow="overflow"/>
                </a:tc>
                <a:extLst>
                  <a:ext uri="{0D108BD9-81ED-4DB2-BD59-A6C34878D82A}">
                    <a16:rowId xmlns:a16="http://schemas.microsoft.com/office/drawing/2014/main" val="10000"/>
                  </a:ext>
                </a:extLst>
              </a:tr>
              <a:tr h="1255491">
                <a:tc>
                  <a:txBody>
                    <a:bodyPr/>
                    <a:lstStyle/>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cap="none" normalizeH="0" baseline="0" dirty="0">
                          <a:ln>
                            <a:noFill/>
                          </a:ln>
                          <a:effectLst/>
                        </a:rPr>
                        <a:t>Export data in value</a:t>
                      </a:r>
                    </a:p>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cap="none" normalizeH="0" baseline="0" dirty="0">
                          <a:ln>
                            <a:noFill/>
                          </a:ln>
                          <a:effectLst/>
                        </a:rPr>
                        <a:t>Direct work on data for a person who does not have Tango</a:t>
                      </a:r>
                      <a:endParaRPr kumimoji="0" lang="en-US" sz="1600" b="0" i="0" u="none" strike="noStrike" cap="none" normalizeH="0" baseline="0" dirty="0">
                        <a:ln>
                          <a:noFill/>
                        </a:ln>
                        <a:solidFill>
                          <a:schemeClr val="tx1">
                            <a:lumMod val="50000"/>
                            <a:lumOff val="50000"/>
                          </a:schemeClr>
                        </a:solidFill>
                        <a:effectLst/>
                        <a:latin typeface="Arial" charset="0"/>
                      </a:endParaRPr>
                    </a:p>
                  </a:txBody>
                  <a:tcPr marL="18000" marR="18000" marT="18008" marB="18008" anchor="ctr" horzOverflow="overflow"/>
                </a:tc>
                <a:tc>
                  <a:txBody>
                    <a:bodyPr/>
                    <a:lstStyle/>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cap="none" normalizeH="0" baseline="0" dirty="0">
                          <a:ln>
                            <a:noFill/>
                          </a:ln>
                          <a:effectLst/>
                        </a:rPr>
                        <a:t>No dynamism</a:t>
                      </a:r>
                      <a:endParaRPr kumimoji="0" lang="en-US" sz="1600" b="0" i="0" u="none" strike="noStrike" cap="none" normalizeH="0" baseline="0" dirty="0">
                        <a:ln>
                          <a:noFill/>
                        </a:ln>
                        <a:solidFill>
                          <a:schemeClr val="tx1">
                            <a:lumMod val="50000"/>
                            <a:lumOff val="50000"/>
                          </a:schemeClr>
                        </a:solidFill>
                        <a:effectLst/>
                        <a:latin typeface="Arial" charset="0"/>
                      </a:endParaRPr>
                    </a:p>
                  </a:txBody>
                  <a:tcPr marL="18000" marR="18000" marT="18008" marB="18008" anchor="ctr" horzOverflow="overflow"/>
                </a:tc>
                <a:extLst>
                  <a:ext uri="{0D108BD9-81ED-4DB2-BD59-A6C34878D82A}">
                    <a16:rowId xmlns:a16="http://schemas.microsoft.com/office/drawing/2014/main" val="10001"/>
                  </a:ext>
                </a:extLst>
              </a:tr>
            </a:tbl>
          </a:graphicData>
        </a:graphic>
      </p:graphicFrame>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6825" y="289719"/>
            <a:ext cx="281340" cy="2532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ChangeArrowheads="1"/>
          </p:cNvSpPr>
          <p:nvPr/>
        </p:nvSpPr>
        <p:spPr bwMode="auto">
          <a:xfrm>
            <a:off x="588963" y="123825"/>
            <a:ext cx="8278812"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fr-FR" altLang="fr-FR" dirty="0"/>
              <a:t>Extraction in slice format</a:t>
            </a:r>
          </a:p>
        </p:txBody>
      </p:sp>
      <p:sp>
        <p:nvSpPr>
          <p:cNvPr id="122883"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F280DE89-605D-43C8-9376-CED72935C4A7}" type="slidenum">
              <a:rPr lang="fr-FR" altLang="fr-FR" sz="900" b="0">
                <a:solidFill>
                  <a:schemeClr val="bg1"/>
                </a:solidFill>
              </a:rPr>
              <a:pPr algn="r" eaLnBrk="1" hangingPunct="1">
                <a:spcBef>
                  <a:spcPct val="0"/>
                </a:spcBef>
              </a:pPr>
              <a:t>65</a:t>
            </a:fld>
            <a:r>
              <a:rPr lang="fr-FR" altLang="fr-FR" sz="900" b="0">
                <a:solidFill>
                  <a:schemeClr val="bg1"/>
                </a:solidFill>
              </a:rPr>
              <a:t> •</a:t>
            </a:r>
          </a:p>
        </p:txBody>
      </p:sp>
      <p:sp>
        <p:nvSpPr>
          <p:cNvPr id="12288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5" name="Rectangle 3"/>
          <p:cNvSpPr txBox="1">
            <a:spLocks noChangeArrowheads="1"/>
          </p:cNvSpPr>
          <p:nvPr/>
        </p:nvSpPr>
        <p:spPr bwMode="gray">
          <a:xfrm>
            <a:off x="495300" y="1428750"/>
            <a:ext cx="8283575" cy="933450"/>
          </a:xfrm>
          <a:prstGeom prst="rect">
            <a:avLst/>
          </a:prstGeom>
          <a:noFill/>
          <a:ln w="9525">
            <a:noFill/>
            <a:miter lim="800000"/>
            <a:headEnd/>
            <a:tailEnd/>
          </a:ln>
        </p:spPr>
        <p:txBody>
          <a:bodyPr lIns="0" tIns="0" rIns="0" bIns="0"/>
          <a:lstStyle/>
          <a:p>
            <a:pPr algn="l" eaLnBrk="0" hangingPunct="0">
              <a:lnSpc>
                <a:spcPct val="90000"/>
              </a:lnSpc>
              <a:spcBef>
                <a:spcPct val="10000"/>
              </a:spcBef>
              <a:defRPr/>
            </a:pPr>
            <a:r>
              <a:rPr lang="en-US" sz="2000" b="1" kern="0" dirty="0">
                <a:solidFill>
                  <a:srgbClr val="FF0000"/>
                </a:solidFill>
                <a:latin typeface="+mn-lt"/>
              </a:rPr>
              <a:t>The extraction in slice format enables to extract a board whose format is fixed and data fed and updated by Tango</a:t>
            </a:r>
          </a:p>
          <a:p>
            <a:pPr algn="l" eaLnBrk="0" hangingPunct="0">
              <a:lnSpc>
                <a:spcPct val="90000"/>
              </a:lnSpc>
              <a:spcBef>
                <a:spcPct val="10000"/>
              </a:spcBef>
              <a:defRPr/>
            </a:pPr>
            <a:endParaRPr lang="en-US" sz="2000" b="1" kern="0" dirty="0">
              <a:solidFill>
                <a:srgbClr val="FF0000"/>
              </a:solidFill>
              <a:latin typeface="+mn-lt"/>
            </a:endParaRPr>
          </a:p>
          <a:p>
            <a:pPr algn="l" eaLnBrk="0" hangingPunct="0">
              <a:lnSpc>
                <a:spcPct val="90000"/>
              </a:lnSpc>
              <a:spcBef>
                <a:spcPct val="10000"/>
              </a:spcBef>
              <a:defRPr/>
            </a:pPr>
            <a:r>
              <a:rPr lang="en-US" sz="2000" b="1" u="sng" kern="0" dirty="0">
                <a:solidFill>
                  <a:srgbClr val="FF0000"/>
                </a:solidFill>
                <a:latin typeface="+mn-lt"/>
              </a:rPr>
              <a:t>Use:</a:t>
            </a:r>
            <a:r>
              <a:rPr lang="en-US" sz="2000" b="1" kern="0" dirty="0">
                <a:solidFill>
                  <a:srgbClr val="FF0000"/>
                </a:solidFill>
                <a:latin typeface="+mn-lt"/>
              </a:rPr>
              <a:t> </a:t>
            </a:r>
            <a:r>
              <a:rPr lang="en-US" sz="2000" b="1" kern="0" dirty="0">
                <a:solidFill>
                  <a:schemeClr val="bg1">
                    <a:lumMod val="50000"/>
                  </a:schemeClr>
                </a:solidFill>
                <a:latin typeface="+mn-lt"/>
              </a:rPr>
              <a:t>Synthesis reporting on aggregates</a:t>
            </a:r>
          </a:p>
        </p:txBody>
      </p:sp>
      <p:graphicFrame>
        <p:nvGraphicFramePr>
          <p:cNvPr id="2" name="Table 1"/>
          <p:cNvGraphicFramePr>
            <a:graphicFrameLocks noGrp="1"/>
          </p:cNvGraphicFramePr>
          <p:nvPr>
            <p:extLst>
              <p:ext uri="{D42A27DB-BD31-4B8C-83A1-F6EECF244321}">
                <p14:modId xmlns:p14="http://schemas.microsoft.com/office/powerpoint/2010/main" val="1696681434"/>
              </p:ext>
            </p:extLst>
          </p:nvPr>
        </p:nvGraphicFramePr>
        <p:xfrm>
          <a:off x="1333500" y="3211513"/>
          <a:ext cx="6096000" cy="1657350"/>
        </p:xfrm>
        <a:graphic>
          <a:graphicData uri="http://schemas.openxmlformats.org/drawingml/2006/table">
            <a:tbl>
              <a:tblPr firstRow="1" bandRow="1">
                <a:tableStyleId>{C4B1156A-380E-4F78-BDF5-A606A8083BF9}</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40185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u="none" strike="noStrike" cap="none" normalizeH="0" baseline="0" dirty="0">
                          <a:ln>
                            <a:noFill/>
                          </a:ln>
                          <a:solidFill>
                            <a:srgbClr val="FF0000"/>
                          </a:solidFill>
                          <a:effectLst/>
                        </a:rPr>
                        <a:t>Advantages</a:t>
                      </a:r>
                      <a:endParaRPr kumimoji="0" lang="en-US" sz="2400" b="1" i="0" u="none" strike="noStrike" cap="none" normalizeH="0" baseline="0" dirty="0">
                        <a:ln>
                          <a:noFill/>
                        </a:ln>
                        <a:solidFill>
                          <a:srgbClr val="FF0000"/>
                        </a:solidFill>
                        <a:effectLst/>
                        <a:latin typeface="Calibri" pitchFamily="34" charset="0"/>
                        <a:cs typeface="Arial" charset="0"/>
                      </a:endParaRPr>
                    </a:p>
                  </a:txBody>
                  <a:tcPr marL="18000" marR="18000" marT="18002" marB="1800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u="none" strike="noStrike" cap="none" normalizeH="0" baseline="0" dirty="0">
                          <a:ln>
                            <a:noFill/>
                          </a:ln>
                          <a:solidFill>
                            <a:srgbClr val="FF0000"/>
                          </a:solidFill>
                          <a:effectLst/>
                        </a:rPr>
                        <a:t>Drawbacks</a:t>
                      </a:r>
                      <a:endParaRPr kumimoji="0" lang="en-US" sz="2400" b="1" i="0" u="none" strike="noStrike" cap="none" normalizeH="0" baseline="0" dirty="0">
                        <a:ln>
                          <a:noFill/>
                        </a:ln>
                        <a:solidFill>
                          <a:srgbClr val="FF0000"/>
                        </a:solidFill>
                        <a:effectLst/>
                        <a:latin typeface="Calibri" pitchFamily="34" charset="0"/>
                        <a:cs typeface="Arial" charset="0"/>
                      </a:endParaRPr>
                    </a:p>
                  </a:txBody>
                  <a:tcPr marL="18000" marR="18000" marT="18002" marB="18002" anchor="ctr" horzOverflow="overflow"/>
                </a:tc>
                <a:extLst>
                  <a:ext uri="{0D108BD9-81ED-4DB2-BD59-A6C34878D82A}">
                    <a16:rowId xmlns:a16="http://schemas.microsoft.com/office/drawing/2014/main" val="10000"/>
                  </a:ext>
                </a:extLst>
              </a:tr>
              <a:tr h="1255497">
                <a:tc>
                  <a:txBody>
                    <a:bodyPr/>
                    <a:lstStyle/>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kern="1200" cap="none" normalizeH="0" baseline="0" dirty="0">
                          <a:ln>
                            <a:noFill/>
                          </a:ln>
                          <a:effectLst/>
                        </a:rPr>
                        <a:t>Data automatic update by Tango</a:t>
                      </a:r>
                    </a:p>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kern="1200" cap="none" normalizeH="0" baseline="0" dirty="0">
                          <a:ln>
                            <a:noFill/>
                          </a:ln>
                          <a:effectLst/>
                        </a:rPr>
                        <a:t>Easily adaptable</a:t>
                      </a:r>
                      <a:endParaRPr kumimoji="0" lang="en-US" sz="1600" b="0" i="0" u="none" strike="noStrike" kern="1200" cap="none" normalizeH="0" baseline="0" dirty="0">
                        <a:ln>
                          <a:noFill/>
                        </a:ln>
                        <a:solidFill>
                          <a:schemeClr val="tx1">
                            <a:lumMod val="50000"/>
                            <a:lumOff val="50000"/>
                          </a:schemeClr>
                        </a:solidFill>
                        <a:effectLst/>
                        <a:latin typeface="Arial" charset="0"/>
                        <a:ea typeface="+mn-ea"/>
                        <a:cs typeface="+mn-cs"/>
                      </a:endParaRPr>
                    </a:p>
                  </a:txBody>
                  <a:tcPr marL="18000" marR="18000" marT="18002" marB="18002" anchor="ctr" horzOverflow="overflow"/>
                </a:tc>
                <a:tc>
                  <a:txBody>
                    <a:bodyPr/>
                    <a:lstStyle/>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kern="1200" cap="none" normalizeH="0" baseline="0" dirty="0">
                          <a:ln>
                            <a:noFill/>
                          </a:ln>
                          <a:effectLst/>
                        </a:rPr>
                        <a:t>Fixed board format</a:t>
                      </a:r>
                    </a:p>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kern="1200" cap="none" normalizeH="0" baseline="0" dirty="0">
                          <a:ln>
                            <a:noFill/>
                          </a:ln>
                          <a:effectLst/>
                        </a:rPr>
                        <a:t>Not available for a person who does not have Tango</a:t>
                      </a:r>
                      <a:endParaRPr kumimoji="0" lang="en-US" sz="1600" b="0" i="0" u="none" strike="noStrike" kern="1200" cap="none" normalizeH="0" baseline="0" dirty="0">
                        <a:ln>
                          <a:noFill/>
                        </a:ln>
                        <a:solidFill>
                          <a:schemeClr val="tx1">
                            <a:lumMod val="50000"/>
                            <a:lumOff val="50000"/>
                          </a:schemeClr>
                        </a:solidFill>
                        <a:effectLst/>
                        <a:latin typeface="Arial" charset="0"/>
                        <a:ea typeface="+mn-ea"/>
                        <a:cs typeface="+mn-cs"/>
                      </a:endParaRPr>
                    </a:p>
                  </a:txBody>
                  <a:tcPr marL="18000" marR="18000" marT="18002" marB="18002" anchor="ctr" horzOverflow="overflow"/>
                </a:tc>
                <a:extLst>
                  <a:ext uri="{0D108BD9-81ED-4DB2-BD59-A6C34878D82A}">
                    <a16:rowId xmlns:a16="http://schemas.microsoft.com/office/drawing/2014/main" val="10001"/>
                  </a:ext>
                </a:extLst>
              </a:tr>
            </a:tbl>
          </a:graphicData>
        </a:graphic>
      </p:graphicFrame>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2063" y="232568"/>
            <a:ext cx="398899" cy="3468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2"/>
          <p:cNvSpPr>
            <a:spLocks noChangeArrowheads="1"/>
          </p:cNvSpPr>
          <p:nvPr/>
        </p:nvSpPr>
        <p:spPr bwMode="auto">
          <a:xfrm>
            <a:off x="601663" y="123825"/>
            <a:ext cx="8278812"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fr-FR" altLang="fr-FR"/>
              <a:t>Extraction in active form</a:t>
            </a:r>
          </a:p>
        </p:txBody>
      </p:sp>
      <p:sp>
        <p:nvSpPr>
          <p:cNvPr id="124931"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76D60C2D-DFB6-4287-A244-ED2D7E5F6DFD}" type="slidenum">
              <a:rPr lang="fr-FR" altLang="fr-FR" sz="900" b="0">
                <a:solidFill>
                  <a:schemeClr val="bg1"/>
                </a:solidFill>
              </a:rPr>
              <a:pPr algn="r" eaLnBrk="1" hangingPunct="1">
                <a:spcBef>
                  <a:spcPct val="0"/>
                </a:spcBef>
              </a:pPr>
              <a:t>66</a:t>
            </a:fld>
            <a:r>
              <a:rPr lang="fr-FR" altLang="fr-FR" sz="900" b="0">
                <a:solidFill>
                  <a:schemeClr val="bg1"/>
                </a:solidFill>
              </a:rPr>
              <a:t> •</a:t>
            </a:r>
          </a:p>
        </p:txBody>
      </p:sp>
      <p:sp>
        <p:nvSpPr>
          <p:cNvPr id="124932"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5" name="Rectangle 3"/>
          <p:cNvSpPr txBox="1">
            <a:spLocks noChangeArrowheads="1"/>
          </p:cNvSpPr>
          <p:nvPr/>
        </p:nvSpPr>
        <p:spPr bwMode="gray">
          <a:xfrm>
            <a:off x="509588" y="1274763"/>
            <a:ext cx="8518525" cy="920750"/>
          </a:xfrm>
          <a:prstGeom prst="rect">
            <a:avLst/>
          </a:prstGeom>
          <a:noFill/>
          <a:ln w="9525">
            <a:noFill/>
            <a:miter lim="800000"/>
            <a:headEnd/>
            <a:tailEnd/>
          </a:ln>
        </p:spPr>
        <p:txBody>
          <a:bodyPr lIns="0" tIns="0" rIns="0" bIns="0"/>
          <a:lstStyle/>
          <a:p>
            <a:pPr algn="l" eaLnBrk="0" hangingPunct="0">
              <a:lnSpc>
                <a:spcPct val="90000"/>
              </a:lnSpc>
              <a:spcBef>
                <a:spcPct val="10000"/>
              </a:spcBef>
              <a:defRPr/>
            </a:pPr>
            <a:r>
              <a:rPr lang="en-US" sz="2000" b="1" kern="0" dirty="0">
                <a:solidFill>
                  <a:srgbClr val="FF0000"/>
                </a:solidFill>
                <a:latin typeface="+mn-lt"/>
              </a:rPr>
              <a:t>The export in active form enables to extract a dynamic board: data and names are updated with Tango </a:t>
            </a:r>
          </a:p>
          <a:p>
            <a:pPr algn="l" eaLnBrk="0" hangingPunct="0">
              <a:lnSpc>
                <a:spcPct val="90000"/>
              </a:lnSpc>
              <a:spcBef>
                <a:spcPct val="10000"/>
              </a:spcBef>
              <a:defRPr/>
            </a:pPr>
            <a:endParaRPr lang="en-US" sz="2000" b="1" u="sng" kern="0" dirty="0">
              <a:solidFill>
                <a:schemeClr val="accent2"/>
              </a:solidFill>
              <a:latin typeface="+mn-lt"/>
            </a:endParaRPr>
          </a:p>
          <a:p>
            <a:pPr algn="l" eaLnBrk="0" hangingPunct="0">
              <a:lnSpc>
                <a:spcPct val="90000"/>
              </a:lnSpc>
              <a:spcBef>
                <a:spcPct val="10000"/>
              </a:spcBef>
              <a:defRPr/>
            </a:pPr>
            <a:r>
              <a:rPr lang="en-US" sz="2000" b="1" u="sng" kern="0" dirty="0">
                <a:solidFill>
                  <a:srgbClr val="FF0000"/>
                </a:solidFill>
                <a:latin typeface="+mn-lt"/>
              </a:rPr>
              <a:t>Use:</a:t>
            </a:r>
            <a:r>
              <a:rPr lang="en-US" sz="2000" b="1" kern="0" dirty="0">
                <a:solidFill>
                  <a:srgbClr val="FF0000"/>
                </a:solidFill>
                <a:latin typeface="+mn-lt"/>
              </a:rPr>
              <a:t> </a:t>
            </a:r>
            <a:r>
              <a:rPr lang="en-US" sz="2000" b="1" kern="0" dirty="0">
                <a:solidFill>
                  <a:schemeClr val="bg1">
                    <a:lumMod val="50000"/>
                  </a:schemeClr>
                </a:solidFill>
                <a:latin typeface="+mn-lt"/>
              </a:rPr>
              <a:t>recurring analysis to different granularity levels</a:t>
            </a:r>
          </a:p>
        </p:txBody>
      </p:sp>
      <p:pic>
        <p:nvPicPr>
          <p:cNvPr id="124934" name="Picture 1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08500" y="166688"/>
            <a:ext cx="360363"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8" name="Table 7"/>
          <p:cNvGraphicFramePr>
            <a:graphicFrameLocks noGrp="1"/>
          </p:cNvGraphicFramePr>
          <p:nvPr>
            <p:extLst>
              <p:ext uri="{D42A27DB-BD31-4B8C-83A1-F6EECF244321}">
                <p14:modId xmlns:p14="http://schemas.microsoft.com/office/powerpoint/2010/main" val="2773532747"/>
              </p:ext>
            </p:extLst>
          </p:nvPr>
        </p:nvGraphicFramePr>
        <p:xfrm>
          <a:off x="1333500" y="2576513"/>
          <a:ext cx="6096000" cy="3486150"/>
        </p:xfrm>
        <a:graphic>
          <a:graphicData uri="http://schemas.openxmlformats.org/drawingml/2006/table">
            <a:tbl>
              <a:tblPr firstRow="1" bandRow="1">
                <a:tableStyleId>{C4B1156A-380E-4F78-BDF5-A606A8083BF9}</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40180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u="none" strike="noStrike" cap="none" normalizeH="0" baseline="0" dirty="0">
                          <a:ln>
                            <a:noFill/>
                          </a:ln>
                          <a:solidFill>
                            <a:srgbClr val="FF0000"/>
                          </a:solidFill>
                          <a:effectLst/>
                        </a:rPr>
                        <a:t>Advantages</a:t>
                      </a:r>
                      <a:endParaRPr kumimoji="0" lang="en-US" sz="2400" b="1" i="0" u="none" strike="noStrike" cap="none" normalizeH="0" baseline="0" dirty="0">
                        <a:ln>
                          <a:noFill/>
                        </a:ln>
                        <a:solidFill>
                          <a:srgbClr val="FF0000"/>
                        </a:solidFill>
                        <a:effectLst/>
                        <a:latin typeface="Calibri" pitchFamily="34" charset="0"/>
                        <a:cs typeface="Arial" charset="0"/>
                      </a:endParaRPr>
                    </a:p>
                  </a:txBody>
                  <a:tcPr marL="18000" marR="18000" marT="18004" marB="18004"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u="none" strike="noStrike" cap="none" normalizeH="0" baseline="0" dirty="0">
                          <a:ln>
                            <a:noFill/>
                          </a:ln>
                          <a:solidFill>
                            <a:srgbClr val="FF0000"/>
                          </a:solidFill>
                          <a:effectLst/>
                        </a:rPr>
                        <a:t>Drawbacks</a:t>
                      </a:r>
                      <a:endParaRPr kumimoji="0" lang="en-US" sz="2400" b="1" i="0" u="none" strike="noStrike" cap="none" normalizeH="0" baseline="0" dirty="0">
                        <a:ln>
                          <a:noFill/>
                        </a:ln>
                        <a:solidFill>
                          <a:srgbClr val="FF0000"/>
                        </a:solidFill>
                        <a:effectLst/>
                        <a:latin typeface="Calibri" pitchFamily="34" charset="0"/>
                        <a:cs typeface="Arial" charset="0"/>
                      </a:endParaRPr>
                    </a:p>
                  </a:txBody>
                  <a:tcPr marL="18000" marR="18000" marT="18004" marB="18004" anchor="ctr" horzOverflow="overflow"/>
                </a:tc>
                <a:extLst>
                  <a:ext uri="{0D108BD9-81ED-4DB2-BD59-A6C34878D82A}">
                    <a16:rowId xmlns:a16="http://schemas.microsoft.com/office/drawing/2014/main" val="10000"/>
                  </a:ext>
                </a:extLst>
              </a:tr>
              <a:tr h="3084342">
                <a:tc>
                  <a:txBody>
                    <a:bodyPr/>
                    <a:lstStyle/>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cap="none" normalizeH="0" baseline="0" dirty="0">
                          <a:ln>
                            <a:noFill/>
                          </a:ln>
                          <a:effectLst/>
                        </a:rPr>
                        <a:t>Automatic update of data by Tango</a:t>
                      </a:r>
                    </a:p>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cap="none" normalizeH="0" baseline="0" dirty="0">
                          <a:ln>
                            <a:noFill/>
                          </a:ln>
                          <a:effectLst/>
                        </a:rPr>
                        <a:t>Automatic update of names by Tango</a:t>
                      </a:r>
                    </a:p>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cap="none" normalizeH="0" baseline="0" dirty="0">
                          <a:ln>
                            <a:noFill/>
                          </a:ln>
                          <a:effectLst/>
                        </a:rPr>
                        <a:t>Management facilitated by the format of the board</a:t>
                      </a:r>
                    </a:p>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cap="none" normalizeH="0" baseline="0" dirty="0">
                          <a:ln>
                            <a:noFill/>
                          </a:ln>
                          <a:effectLst/>
                        </a:rPr>
                        <a:t>Navigation in dimensions (use of + and - )</a:t>
                      </a:r>
                      <a:endParaRPr kumimoji="0" lang="en-US" sz="1600" b="0" i="0" u="none" strike="noStrike" cap="none" normalizeH="0" baseline="0" dirty="0">
                        <a:ln>
                          <a:noFill/>
                        </a:ln>
                        <a:solidFill>
                          <a:schemeClr val="tx1">
                            <a:lumMod val="50000"/>
                            <a:lumOff val="50000"/>
                          </a:schemeClr>
                        </a:solidFill>
                        <a:effectLst/>
                        <a:latin typeface="Arial" charset="0"/>
                      </a:endParaRPr>
                    </a:p>
                  </a:txBody>
                  <a:tcPr marL="18000" marR="18000" marT="18004" marB="18004" anchor="ctr" horzOverflow="overflow"/>
                </a:tc>
                <a:tc>
                  <a:txBody>
                    <a:bodyPr/>
                    <a:lstStyle/>
                    <a:p>
                      <a:pPr marL="349250" marR="0" lvl="0" indent="-261938" algn="l" defTabSz="914400" rtl="0" eaLnBrk="1" fontAlgn="base" latinLnBrk="0" hangingPunct="1">
                        <a:lnSpc>
                          <a:spcPct val="100000"/>
                        </a:lnSpc>
                        <a:spcBef>
                          <a:spcPct val="0"/>
                        </a:spcBef>
                        <a:spcAft>
                          <a:spcPct val="0"/>
                        </a:spcAft>
                        <a:buClrTx/>
                        <a:buSzTx/>
                        <a:buFontTx/>
                        <a:buChar char="•"/>
                        <a:tabLst/>
                      </a:pPr>
                      <a:r>
                        <a:rPr kumimoji="0" lang="en-US" sz="1600" u="none" strike="noStrike" cap="none" normalizeH="0" baseline="0" dirty="0">
                          <a:ln>
                            <a:noFill/>
                          </a:ln>
                          <a:effectLst/>
                        </a:rPr>
                        <a:t>Not accessible to a person who does not have Tango</a:t>
                      </a:r>
                      <a:endParaRPr kumimoji="0" lang="en-US" sz="1600" b="0" i="0" u="none" strike="noStrike" cap="none" normalizeH="0" baseline="0" dirty="0">
                        <a:ln>
                          <a:noFill/>
                        </a:ln>
                        <a:solidFill>
                          <a:schemeClr val="tx1">
                            <a:lumMod val="50000"/>
                            <a:lumOff val="50000"/>
                          </a:schemeClr>
                        </a:solidFill>
                        <a:effectLst/>
                        <a:latin typeface="Arial" charset="0"/>
                      </a:endParaRPr>
                    </a:p>
                  </a:txBody>
                  <a:tcPr marL="18000" marR="18000" marT="18004" marB="18004" anchor="ctr" horzOverflow="overflow"/>
                </a:tc>
                <a:extLst>
                  <a:ext uri="{0D108BD9-81ED-4DB2-BD59-A6C34878D82A}">
                    <a16:rowId xmlns:a16="http://schemas.microsoft.com/office/drawing/2014/main" val="10001"/>
                  </a:ext>
                </a:extLst>
              </a:tr>
            </a:tbl>
          </a:graphicData>
        </a:graphic>
      </p:graphicFrame>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3"/>
          <p:cNvSpPr>
            <a:spLocks noGrp="1" noChangeArrowheads="1"/>
          </p:cNvSpPr>
          <p:nvPr>
            <p:ph type="body" idx="4294967295"/>
          </p:nvPr>
        </p:nvSpPr>
        <p:spPr>
          <a:xfrm>
            <a:off x="682625" y="1309688"/>
            <a:ext cx="8047038" cy="4725987"/>
          </a:xfrm>
        </p:spPr>
        <p:txBody>
          <a:bodyPr/>
          <a:lstStyle/>
          <a:p>
            <a:pPr marL="0" indent="0"/>
            <a:r>
              <a:rPr lang="en-US" altLang="fr-FR" sz="2000" dirty="0"/>
              <a:t>Objectives : create a specific cube view </a:t>
            </a:r>
            <a:r>
              <a:rPr lang="en-US" altLang="fr-FR" sz="2000" dirty="0">
                <a:sym typeface="Wingdings" pitchFamily="2" charset="2"/>
              </a:rPr>
              <a:t> VTD Germany / Operating Result / </a:t>
            </a:r>
            <a:r>
              <a:rPr lang="en-US" altLang="fr-FR" sz="2000" dirty="0"/>
              <a:t>Actual </a:t>
            </a:r>
            <a:r>
              <a:rPr lang="en-US" altLang="fr-FR" sz="2000" dirty="0" err="1"/>
              <a:t>Décember</a:t>
            </a:r>
            <a:r>
              <a:rPr lang="en-US" altLang="fr-FR" sz="2000" dirty="0"/>
              <a:t> 15</a:t>
            </a:r>
          </a:p>
          <a:p>
            <a:pPr marL="0" indent="0"/>
            <a:endParaRPr lang="en-US" altLang="fr-FR" sz="2000" dirty="0"/>
          </a:p>
          <a:p>
            <a:pPr marL="819150" lvl="1" indent="-285750">
              <a:buFont typeface="Arial" pitchFamily="34" charset="0"/>
              <a:buChar char="•"/>
            </a:pPr>
            <a:r>
              <a:rPr lang="en-US" altLang="fr-FR" sz="1800" dirty="0"/>
              <a:t>Currency: LCL (Local currency)</a:t>
            </a:r>
          </a:p>
          <a:p>
            <a:pPr marL="819150" lvl="1" indent="-285750">
              <a:buFont typeface="Arial" pitchFamily="34" charset="0"/>
              <a:buChar char="•"/>
            </a:pPr>
            <a:r>
              <a:rPr lang="en-US" altLang="fr-FR" sz="1800" dirty="0"/>
              <a:t>Integration rate: NO_APP (non applied integration rate)</a:t>
            </a:r>
          </a:p>
          <a:p>
            <a:pPr marL="819150" lvl="1" indent="-285750">
              <a:buFont typeface="Arial" pitchFamily="34" charset="0"/>
              <a:buChar char="•"/>
            </a:pPr>
            <a:r>
              <a:rPr lang="en-US" altLang="fr-FR" sz="1800" dirty="0"/>
              <a:t>Phase: ACT (Actual)</a:t>
            </a:r>
          </a:p>
          <a:p>
            <a:pPr marL="819150" lvl="1" indent="-285750">
              <a:buFont typeface="Arial" pitchFamily="34" charset="0"/>
              <a:buChar char="•"/>
            </a:pPr>
            <a:r>
              <a:rPr lang="en-US" altLang="fr-FR" sz="1800" dirty="0"/>
              <a:t>Management organization: VTD</a:t>
            </a:r>
          </a:p>
          <a:p>
            <a:pPr marL="819150" lvl="1" indent="-285750">
              <a:buFont typeface="Arial" pitchFamily="34" charset="0"/>
              <a:buChar char="•"/>
            </a:pPr>
            <a:r>
              <a:rPr lang="en-US" altLang="fr-FR" sz="1800" dirty="0"/>
              <a:t>Legal organization: Germany</a:t>
            </a:r>
          </a:p>
          <a:p>
            <a:pPr marL="819150" lvl="1" indent="-285750">
              <a:buFont typeface="Arial" pitchFamily="34" charset="0"/>
              <a:buChar char="•"/>
            </a:pPr>
            <a:r>
              <a:rPr lang="en-US" altLang="fr-FR" sz="1800" dirty="0"/>
              <a:t>Activity: </a:t>
            </a:r>
            <a:r>
              <a:rPr lang="en-US" altLang="fr-FR" sz="1800" dirty="0" err="1"/>
              <a:t>All_activity</a:t>
            </a:r>
            <a:endParaRPr lang="en-US" altLang="fr-FR" sz="1800" dirty="0"/>
          </a:p>
          <a:p>
            <a:pPr marL="819150" lvl="1" indent="-285750">
              <a:buFont typeface="Arial" pitchFamily="34" charset="0"/>
              <a:buChar char="•"/>
            </a:pPr>
            <a:r>
              <a:rPr lang="en-US" altLang="fr-FR" sz="1800" dirty="0"/>
              <a:t>Period: 2015.12_YTD (YTD </a:t>
            </a:r>
            <a:r>
              <a:rPr lang="en-US" altLang="fr-FR" sz="1800" dirty="0" err="1"/>
              <a:t>december</a:t>
            </a:r>
            <a:r>
              <a:rPr lang="en-US" altLang="fr-FR" sz="1800" dirty="0"/>
              <a:t> 2015)</a:t>
            </a:r>
          </a:p>
          <a:p>
            <a:pPr marL="819150" lvl="1" indent="-285750">
              <a:buFont typeface="Arial" pitchFamily="34" charset="0"/>
              <a:buChar char="•"/>
            </a:pPr>
            <a:r>
              <a:rPr lang="en-US" altLang="fr-FR" sz="1800" dirty="0"/>
              <a:t>Indicator: TPL1_nat (Operating result Vector like)</a:t>
            </a:r>
          </a:p>
          <a:p>
            <a:pPr marL="819150" lvl="1" indent="-285750">
              <a:buFont typeface="Arial" pitchFamily="34" charset="0"/>
              <a:buChar char="•"/>
            </a:pPr>
            <a:r>
              <a:rPr lang="en-US" altLang="fr-FR" sz="1800" dirty="0"/>
              <a:t>GAAP: </a:t>
            </a:r>
            <a:r>
              <a:rPr lang="en-US" altLang="fr-FR" sz="1800" dirty="0" err="1"/>
              <a:t>Local_Gaap_mgmt_tool</a:t>
            </a:r>
            <a:r>
              <a:rPr lang="en-US" altLang="fr-FR" sz="1800" dirty="0"/>
              <a:t> (Local GAAP)</a:t>
            </a:r>
          </a:p>
        </p:txBody>
      </p:sp>
      <p:sp>
        <p:nvSpPr>
          <p:cNvPr id="125955"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C489E796-4503-4872-B27A-8233E3BEDE06}" type="slidenum">
              <a:rPr lang="en-US" altLang="fr-FR" sz="900" b="0">
                <a:solidFill>
                  <a:schemeClr val="bg1"/>
                </a:solidFill>
              </a:rPr>
              <a:pPr algn="r" eaLnBrk="1" hangingPunct="1">
                <a:spcBef>
                  <a:spcPct val="0"/>
                </a:spcBef>
              </a:pPr>
              <a:t>67</a:t>
            </a:fld>
            <a:r>
              <a:rPr lang="en-US" altLang="fr-FR" sz="900" b="0">
                <a:solidFill>
                  <a:schemeClr val="bg1"/>
                </a:solidFill>
              </a:rPr>
              <a:t> •</a:t>
            </a:r>
          </a:p>
        </p:txBody>
      </p:sp>
      <p:sp>
        <p:nvSpPr>
          <p:cNvPr id="125956"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125957" name="Rectangle 2"/>
          <p:cNvSpPr>
            <a:spLocks noChangeArrowheads="1"/>
          </p:cNvSpPr>
          <p:nvPr/>
        </p:nvSpPr>
        <p:spPr bwMode="gray">
          <a:xfrm>
            <a:off x="682625" y="2111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dirty="0"/>
              <a:t>Exercise : Creation of a cube view</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ounded Rectangle 18"/>
          <p:cNvSpPr/>
          <p:nvPr/>
        </p:nvSpPr>
        <p:spPr bwMode="auto">
          <a:xfrm>
            <a:off x="6157040" y="4694314"/>
            <a:ext cx="2986960" cy="999685"/>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a:lstStyle/>
          <a:p>
            <a:pPr marL="463550" algn="l">
              <a:spcBef>
                <a:spcPct val="50000"/>
              </a:spcBef>
              <a:defRPr/>
            </a:pPr>
            <a:r>
              <a:rPr lang="fr-FR" b="1" dirty="0">
                <a:solidFill>
                  <a:srgbClr val="FF0000"/>
                </a:solidFill>
              </a:rPr>
              <a:t>To move a dimension in </a:t>
            </a:r>
            <a:r>
              <a:rPr lang="fr-FR" b="1" dirty="0" err="1">
                <a:solidFill>
                  <a:srgbClr val="FF0000"/>
                </a:solidFill>
              </a:rPr>
              <a:t>context</a:t>
            </a:r>
            <a:r>
              <a:rPr lang="fr-FR" b="1" dirty="0">
                <a:solidFill>
                  <a:srgbClr val="FF0000"/>
                </a:solidFill>
              </a:rPr>
              <a:t> : </a:t>
            </a:r>
          </a:p>
        </p:txBody>
      </p:sp>
      <p:sp>
        <p:nvSpPr>
          <p:cNvPr id="126979" name="Rectangle 3"/>
          <p:cNvSpPr>
            <a:spLocks noGrp="1" noChangeArrowheads="1"/>
          </p:cNvSpPr>
          <p:nvPr>
            <p:ph type="body" idx="4294967295"/>
          </p:nvPr>
        </p:nvSpPr>
        <p:spPr>
          <a:xfrm>
            <a:off x="682625" y="1004888"/>
            <a:ext cx="8047038" cy="1076325"/>
          </a:xfrm>
        </p:spPr>
        <p:txBody>
          <a:bodyPr/>
          <a:lstStyle/>
          <a:p>
            <a:pPr marL="0" indent="0"/>
            <a:r>
              <a:rPr lang="en-US" altLang="fr-FR" sz="2000" dirty="0"/>
              <a:t>Steps :</a:t>
            </a:r>
          </a:p>
          <a:p>
            <a:pPr marL="819150" lvl="1" indent="-285750">
              <a:buFont typeface="Arial" pitchFamily="34" charset="0"/>
              <a:buChar char="•"/>
            </a:pPr>
            <a:r>
              <a:rPr lang="en-US" altLang="fr-FR" sz="1800" dirty="0"/>
              <a:t>Open the cube </a:t>
            </a:r>
            <a:r>
              <a:rPr lang="en-US" altLang="fr-FR" sz="1800" dirty="0" err="1"/>
              <a:t>Report_PL</a:t>
            </a:r>
            <a:endParaRPr lang="en-US" altLang="fr-FR" sz="1800" dirty="0"/>
          </a:p>
          <a:p>
            <a:pPr marL="819150" lvl="1" indent="-285750">
              <a:buFont typeface="Arial" pitchFamily="34" charset="0"/>
              <a:buChar char="•"/>
            </a:pPr>
            <a:r>
              <a:rPr lang="en-US" altLang="fr-FR" sz="1800" dirty="0"/>
              <a:t>Select 2014.12_YTD in the Period dimension in the subset 2014_YTD</a:t>
            </a:r>
          </a:p>
          <a:p>
            <a:pPr marL="819150" lvl="1" indent="-285750">
              <a:buFont typeface="Arial" pitchFamily="34" charset="0"/>
              <a:buChar char="•"/>
            </a:pPr>
            <a:endParaRPr lang="en-US" altLang="fr-FR" sz="1800" dirty="0"/>
          </a:p>
        </p:txBody>
      </p:sp>
      <p:sp>
        <p:nvSpPr>
          <p:cNvPr id="126980"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078B27DD-462F-4923-8000-13911D978005}" type="slidenum">
              <a:rPr lang="en-US" altLang="fr-FR" sz="900" b="0">
                <a:solidFill>
                  <a:schemeClr val="bg1"/>
                </a:solidFill>
              </a:rPr>
              <a:pPr algn="r" eaLnBrk="1" hangingPunct="1">
                <a:spcBef>
                  <a:spcPct val="0"/>
                </a:spcBef>
              </a:pPr>
              <a:t>68</a:t>
            </a:fld>
            <a:r>
              <a:rPr lang="en-US" altLang="fr-FR" sz="900" b="0">
                <a:solidFill>
                  <a:schemeClr val="bg1"/>
                </a:solidFill>
              </a:rPr>
              <a:t> •</a:t>
            </a:r>
          </a:p>
        </p:txBody>
      </p:sp>
      <p:sp>
        <p:nvSpPr>
          <p:cNvPr id="126981"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126982" name="Rectangle 2"/>
          <p:cNvSpPr>
            <a:spLocks noChangeArrowheads="1"/>
          </p:cNvSpPr>
          <p:nvPr/>
        </p:nvSpPr>
        <p:spPr bwMode="gray">
          <a:xfrm>
            <a:off x="682625" y="2111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dirty="0"/>
              <a:t>Exercise : Creation of a cube view (1/3)</a:t>
            </a:r>
          </a:p>
        </p:txBody>
      </p:sp>
      <p:grpSp>
        <p:nvGrpSpPr>
          <p:cNvPr id="126983" name="Group 48"/>
          <p:cNvGrpSpPr>
            <a:grpSpLocks noChangeAspect="1"/>
          </p:cNvGrpSpPr>
          <p:nvPr/>
        </p:nvGrpSpPr>
        <p:grpSpPr bwMode="auto">
          <a:xfrm>
            <a:off x="7677150" y="57150"/>
            <a:ext cx="1485900" cy="1116013"/>
            <a:chOff x="287" y="2795"/>
            <a:chExt cx="1005" cy="755"/>
          </a:xfrm>
        </p:grpSpPr>
        <p:pic>
          <p:nvPicPr>
            <p:cNvPr id="126991" name="Picture 49" descr="punaise"/>
            <p:cNvPicPr>
              <a:picLocks noChangeAspect="1" noChangeArrowheads="1"/>
            </p:cNvPicPr>
            <p:nvPr/>
          </p:nvPicPr>
          <p:blipFill>
            <a:blip r:embed="rId2">
              <a:grayscl/>
              <a:extLst>
                <a:ext uri="{28A0092B-C50C-407E-A947-70E740481C1C}">
                  <a14:useLocalDpi xmlns:a14="http://schemas.microsoft.com/office/drawing/2010/main" val="0"/>
                </a:ext>
              </a:extLst>
            </a:blip>
            <a:srcRect/>
            <a:stretch>
              <a:fillRect/>
            </a:stretch>
          </p:blipFill>
          <p:spPr bwMode="auto">
            <a:xfrm>
              <a:off x="295" y="2795"/>
              <a:ext cx="997" cy="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6992" name="Text Box 50"/>
            <p:cNvSpPr txBox="1">
              <a:spLocks noChangeAspect="1" noChangeArrowheads="1"/>
            </p:cNvSpPr>
            <p:nvPr/>
          </p:nvSpPr>
          <p:spPr bwMode="auto">
            <a:xfrm rot="1114205">
              <a:off x="287" y="3103"/>
              <a:ext cx="990" cy="2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50000"/>
                </a:spcBef>
              </a:pPr>
              <a:r>
                <a:rPr lang="fr-FR" altLang="fr-FR" sz="1600">
                  <a:latin typeface="Verdana" pitchFamily="34" charset="0"/>
                </a:rPr>
                <a:t>EXERCISE</a:t>
              </a:r>
            </a:p>
          </p:txBody>
        </p:sp>
      </p:grpSp>
      <p:pic>
        <p:nvPicPr>
          <p:cNvPr id="16" name="Image 15"/>
          <p:cNvPicPr/>
          <p:nvPr/>
        </p:nvPicPr>
        <p:blipFill rotWithShape="1">
          <a:blip r:embed="rId3"/>
          <a:srcRect l="11879" t="15528" r="70442" b="55552"/>
          <a:stretch/>
        </p:blipFill>
        <p:spPr bwMode="auto">
          <a:xfrm>
            <a:off x="1541145" y="2084386"/>
            <a:ext cx="4310847" cy="1983334"/>
          </a:xfrm>
          <a:prstGeom prst="rect">
            <a:avLst/>
          </a:prstGeom>
          <a:ln>
            <a:noFill/>
          </a:ln>
          <a:extLst>
            <a:ext uri="{53640926-AAD7-44D8-BBD7-CCE9431645EC}">
              <a14:shadowObscured xmlns:a14="http://schemas.microsoft.com/office/drawing/2010/main"/>
            </a:ext>
          </a:extLst>
        </p:spPr>
      </p:pic>
      <p:sp>
        <p:nvSpPr>
          <p:cNvPr id="18" name="Rectangle 3"/>
          <p:cNvSpPr txBox="1">
            <a:spLocks noChangeArrowheads="1"/>
          </p:cNvSpPr>
          <p:nvPr/>
        </p:nvSpPr>
        <p:spPr bwMode="gray">
          <a:xfrm>
            <a:off x="578643" y="4143377"/>
            <a:ext cx="8047038" cy="352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819150" lvl="1" indent="-285750">
              <a:buFont typeface="Arial" pitchFamily="34" charset="0"/>
              <a:buChar char="•"/>
            </a:pPr>
            <a:r>
              <a:rPr lang="en-US" altLang="fr-FR" sz="1800" kern="0" dirty="0"/>
              <a:t>Move the Period dimension in Context</a:t>
            </a:r>
          </a:p>
          <a:p>
            <a:pPr marL="819150" lvl="1" indent="-285750">
              <a:buFont typeface="Arial" pitchFamily="34" charset="0"/>
              <a:buChar char="•"/>
            </a:pPr>
            <a:endParaRPr lang="en-US" altLang="fr-FR" sz="1800" kern="0" dirty="0"/>
          </a:p>
        </p:txBody>
      </p:sp>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1613" y="4533901"/>
            <a:ext cx="4429125" cy="1562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Ellipse 1"/>
          <p:cNvSpPr/>
          <p:nvPr/>
        </p:nvSpPr>
        <p:spPr bwMode="auto">
          <a:xfrm>
            <a:off x="4688205" y="5229225"/>
            <a:ext cx="1245870" cy="323850"/>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
        <p:nvSpPr>
          <p:cNvPr id="21" name="Ellipse 20"/>
          <p:cNvSpPr/>
          <p:nvPr/>
        </p:nvSpPr>
        <p:spPr bwMode="auto">
          <a:xfrm>
            <a:off x="2078355" y="2904602"/>
            <a:ext cx="912495" cy="161925"/>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grpSp>
        <p:nvGrpSpPr>
          <p:cNvPr id="22" name="Group 12"/>
          <p:cNvGrpSpPr>
            <a:grpSpLocks noChangeAspect="1"/>
          </p:cNvGrpSpPr>
          <p:nvPr/>
        </p:nvGrpSpPr>
        <p:grpSpPr bwMode="auto">
          <a:xfrm>
            <a:off x="7907740" y="5281350"/>
            <a:ext cx="414909" cy="362331"/>
            <a:chOff x="1396" y="2977"/>
            <a:chExt cx="453" cy="453"/>
          </a:xfrm>
        </p:grpSpPr>
        <p:sp>
          <p:nvSpPr>
            <p:cNvPr id="23" name="AutoShape 13"/>
            <p:cNvSpPr>
              <a:spLocks noChangeArrowheads="1"/>
            </p:cNvSpPr>
            <p:nvPr/>
          </p:nvSpPr>
          <p:spPr bwMode="auto">
            <a:xfrm>
              <a:off x="1396" y="3158"/>
              <a:ext cx="453" cy="91"/>
            </a:xfrm>
            <a:prstGeom prst="leftRightArrow">
              <a:avLst>
                <a:gd name="adj1" fmla="val 50000"/>
                <a:gd name="adj2" fmla="val 99560"/>
              </a:avLst>
            </a:prstGeom>
            <a:solidFill>
              <a:schemeClr val="tx1"/>
            </a:solidFill>
            <a:ln w="9525">
              <a:solidFill>
                <a:schemeClr val="tx1"/>
              </a:solidFill>
              <a:miter lim="800000"/>
              <a:headEnd/>
              <a:tailEnd/>
            </a:ln>
          </p:spPr>
          <p:txBody>
            <a:bodyPr wrap="none" anchor="ctr"/>
            <a:lstStyle/>
            <a:p>
              <a:pPr defTabSz="914400" fontAlgn="auto">
                <a:spcBef>
                  <a:spcPts val="0"/>
                </a:spcBef>
                <a:spcAft>
                  <a:spcPts val="0"/>
                </a:spcAft>
              </a:pPr>
              <a:endParaRPr lang="en-US">
                <a:solidFill>
                  <a:srgbClr val="000000"/>
                </a:solidFill>
                <a:latin typeface="Arial"/>
                <a:ea typeface="+mn-ea"/>
              </a:endParaRPr>
            </a:p>
          </p:txBody>
        </p:sp>
        <p:sp>
          <p:nvSpPr>
            <p:cNvPr id="24" name="AutoShape 14"/>
            <p:cNvSpPr>
              <a:spLocks noChangeArrowheads="1"/>
            </p:cNvSpPr>
            <p:nvPr/>
          </p:nvSpPr>
          <p:spPr bwMode="auto">
            <a:xfrm rot="5400000">
              <a:off x="1396" y="3158"/>
              <a:ext cx="453" cy="91"/>
            </a:xfrm>
            <a:prstGeom prst="leftRightArrow">
              <a:avLst>
                <a:gd name="adj1" fmla="val 50000"/>
                <a:gd name="adj2" fmla="val 99560"/>
              </a:avLst>
            </a:prstGeom>
            <a:solidFill>
              <a:schemeClr val="tx1"/>
            </a:solidFill>
            <a:ln w="9525">
              <a:solidFill>
                <a:schemeClr val="tx1"/>
              </a:solidFill>
              <a:miter lim="800000"/>
              <a:headEnd/>
              <a:tailEnd/>
            </a:ln>
          </p:spPr>
          <p:txBody>
            <a:bodyPr wrap="none" anchor="ctr"/>
            <a:lstStyle/>
            <a:p>
              <a:pPr defTabSz="914400" fontAlgn="auto">
                <a:spcBef>
                  <a:spcPts val="0"/>
                </a:spcBef>
                <a:spcAft>
                  <a:spcPts val="0"/>
                </a:spcAft>
              </a:pPr>
              <a:endParaRPr lang="en-US">
                <a:solidFill>
                  <a:srgbClr val="000000"/>
                </a:solidFill>
                <a:latin typeface="Arial"/>
                <a:ea typeface="+mn-ea"/>
              </a:endParaRPr>
            </a:p>
          </p:txBody>
        </p:sp>
      </p:grpSp>
      <p:pic>
        <p:nvPicPr>
          <p:cNvPr id="26" name="Picture 13"/>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211808" y="4850684"/>
            <a:ext cx="457200" cy="4286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5863" y="2124075"/>
            <a:ext cx="7200900" cy="1752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8003" name="Rectangle 3"/>
          <p:cNvSpPr>
            <a:spLocks noGrp="1" noChangeArrowheads="1"/>
          </p:cNvSpPr>
          <p:nvPr>
            <p:ph type="body" idx="4294967295"/>
          </p:nvPr>
        </p:nvSpPr>
        <p:spPr>
          <a:xfrm>
            <a:off x="578643" y="842963"/>
            <a:ext cx="8047038" cy="738187"/>
          </a:xfrm>
        </p:spPr>
        <p:txBody>
          <a:bodyPr/>
          <a:lstStyle/>
          <a:p>
            <a:pPr marL="0" indent="0"/>
            <a:r>
              <a:rPr lang="en-US" altLang="fr-FR" sz="2000" dirty="0"/>
              <a:t>Steps :</a:t>
            </a:r>
          </a:p>
          <a:p>
            <a:pPr marL="819150" lvl="1" indent="-285750">
              <a:buFont typeface="Arial" pitchFamily="34" charset="0"/>
              <a:buChar char="•"/>
            </a:pPr>
            <a:r>
              <a:rPr lang="en-US" altLang="fr-FR" sz="1800" dirty="0"/>
              <a:t>Inverse Phase and Activity dimensions</a:t>
            </a:r>
          </a:p>
          <a:p>
            <a:pPr marL="819150" lvl="1" indent="-285750">
              <a:buFont typeface="Arial" pitchFamily="34" charset="0"/>
              <a:buChar char="•"/>
            </a:pPr>
            <a:r>
              <a:rPr lang="en-US" altLang="fr-FR" sz="1800" dirty="0"/>
              <a:t>Inverse Legal and Indicator dimensions</a:t>
            </a:r>
          </a:p>
          <a:p>
            <a:pPr marL="819150" lvl="1" indent="-285750">
              <a:buFont typeface="Arial" pitchFamily="34" charset="0"/>
              <a:buChar char="•"/>
            </a:pPr>
            <a:r>
              <a:rPr lang="en-US" altLang="fr-FR" sz="1800" dirty="0"/>
              <a:t>Refresh</a:t>
            </a:r>
          </a:p>
        </p:txBody>
      </p:sp>
      <p:sp>
        <p:nvSpPr>
          <p:cNvPr id="128004"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741047F6-48AA-4964-8B78-53B00A7F24B2}" type="slidenum">
              <a:rPr lang="en-US" altLang="fr-FR" sz="900" b="0">
                <a:solidFill>
                  <a:schemeClr val="bg1"/>
                </a:solidFill>
              </a:rPr>
              <a:pPr algn="r" eaLnBrk="1" hangingPunct="1">
                <a:spcBef>
                  <a:spcPct val="0"/>
                </a:spcBef>
              </a:pPr>
              <a:t>69</a:t>
            </a:fld>
            <a:r>
              <a:rPr lang="en-US" altLang="fr-FR" sz="900" b="0">
                <a:solidFill>
                  <a:schemeClr val="bg1"/>
                </a:solidFill>
              </a:rPr>
              <a:t> •</a:t>
            </a:r>
          </a:p>
        </p:txBody>
      </p:sp>
      <p:sp>
        <p:nvSpPr>
          <p:cNvPr id="128005"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a:solidFill>
                  <a:schemeClr val="bg1"/>
                </a:solidFill>
              </a:rPr>
              <a:t> TANGO training</a:t>
            </a:r>
          </a:p>
        </p:txBody>
      </p:sp>
      <p:sp>
        <p:nvSpPr>
          <p:cNvPr id="128006" name="Rectangle 2"/>
          <p:cNvSpPr>
            <a:spLocks noChangeArrowheads="1"/>
          </p:cNvSpPr>
          <p:nvPr/>
        </p:nvSpPr>
        <p:spPr bwMode="gray">
          <a:xfrm>
            <a:off x="682625" y="2111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dirty="0"/>
              <a:t>Exercise 4: Creation of a cube view (2/3)</a:t>
            </a:r>
          </a:p>
        </p:txBody>
      </p:sp>
      <p:grpSp>
        <p:nvGrpSpPr>
          <p:cNvPr id="128007" name="Group 48"/>
          <p:cNvGrpSpPr>
            <a:grpSpLocks noChangeAspect="1"/>
          </p:cNvGrpSpPr>
          <p:nvPr/>
        </p:nvGrpSpPr>
        <p:grpSpPr bwMode="auto">
          <a:xfrm>
            <a:off x="7677150" y="57150"/>
            <a:ext cx="1485900" cy="1116013"/>
            <a:chOff x="287" y="2795"/>
            <a:chExt cx="1005" cy="755"/>
          </a:xfrm>
        </p:grpSpPr>
        <p:pic>
          <p:nvPicPr>
            <p:cNvPr id="128016" name="Picture 49" descr="punaise"/>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295" y="2795"/>
              <a:ext cx="997" cy="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8017" name="Text Box 50"/>
            <p:cNvSpPr txBox="1">
              <a:spLocks noChangeAspect="1" noChangeArrowheads="1"/>
            </p:cNvSpPr>
            <p:nvPr/>
          </p:nvSpPr>
          <p:spPr bwMode="auto">
            <a:xfrm rot="1114205">
              <a:off x="287" y="3103"/>
              <a:ext cx="990" cy="2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50000"/>
                </a:spcBef>
              </a:pPr>
              <a:r>
                <a:rPr lang="fr-FR" altLang="fr-FR" sz="1600">
                  <a:latin typeface="Verdana" pitchFamily="34" charset="0"/>
                </a:rPr>
                <a:t>EXERCISE</a:t>
              </a:r>
            </a:p>
          </p:txBody>
        </p:sp>
      </p:grpSp>
      <p:sp>
        <p:nvSpPr>
          <p:cNvPr id="25" name="Rectangle 3"/>
          <p:cNvSpPr txBox="1">
            <a:spLocks noChangeArrowheads="1"/>
          </p:cNvSpPr>
          <p:nvPr/>
        </p:nvSpPr>
        <p:spPr bwMode="gray">
          <a:xfrm>
            <a:off x="578642" y="4186238"/>
            <a:ext cx="4107658" cy="1738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819150" lvl="1" indent="-285750">
              <a:buFont typeface="Arial" pitchFamily="34" charset="0"/>
              <a:buChar char="•"/>
            </a:pPr>
            <a:r>
              <a:rPr lang="en-US" altLang="fr-FR" sz="1800" kern="0" dirty="0"/>
              <a:t>Display activity name</a:t>
            </a:r>
          </a:p>
          <a:p>
            <a:pPr marL="819150" lvl="1" indent="-285750">
              <a:buFont typeface="Arial" pitchFamily="34" charset="0"/>
              <a:buChar char="•"/>
            </a:pPr>
            <a:r>
              <a:rPr lang="en-US" altLang="fr-FR" sz="1800" kern="0" dirty="0"/>
              <a:t>Filter by level on legal organization dimension (only level 0 = entities), Make sure that all hierarchy is displayed</a:t>
            </a: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7681" y="4895850"/>
            <a:ext cx="342900" cy="266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94263" y="4019551"/>
            <a:ext cx="3467100" cy="19869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116958" y="3447681"/>
            <a:ext cx="8644270" cy="401225"/>
          </a:xfrm>
          <a:prstGeom prst="roundRect">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a:lstStyle/>
          <a:p>
            <a:pPr>
              <a:defRPr/>
            </a:pPr>
            <a:endParaRPr lang="en-US">
              <a:solidFill>
                <a:schemeClr val="tx1"/>
              </a:solidFill>
            </a:endParaRPr>
          </a:p>
        </p:txBody>
      </p:sp>
      <p:sp>
        <p:nvSpPr>
          <p:cNvPr id="28677" name="Rectangle 10"/>
          <p:cNvSpPr txBox="1">
            <a:spLocks noGrp="1" noChangeArrowheads="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554DF03C-7495-4C70-B6B6-4211F1FE782E}" type="slidenum">
              <a:rPr lang="fr-FR" altLang="fr-FR" sz="900" b="0">
                <a:solidFill>
                  <a:schemeClr val="bg1"/>
                </a:solidFill>
              </a:rPr>
              <a:pPr algn="r" eaLnBrk="1" hangingPunct="1">
                <a:spcBef>
                  <a:spcPct val="0"/>
                </a:spcBef>
              </a:pPr>
              <a:t>7</a:t>
            </a:fld>
            <a:r>
              <a:rPr lang="fr-FR" altLang="fr-FR" sz="900" b="0">
                <a:solidFill>
                  <a:schemeClr val="bg1"/>
                </a:solidFill>
              </a:rPr>
              <a:t> •</a:t>
            </a:r>
          </a:p>
        </p:txBody>
      </p:sp>
      <p:pic>
        <p:nvPicPr>
          <p:cNvPr id="28678" name="Picture 7" descr="visuel_chapitre"/>
          <p:cNvPicPr>
            <a:picLocks noChangeAspect="1" noChangeArrowheads="1"/>
          </p:cNvPicPr>
          <p:nvPr/>
        </p:nvPicPr>
        <p:blipFill>
          <a:blip r:embed="rId3">
            <a:extLst>
              <a:ext uri="{28A0092B-C50C-407E-A947-70E740481C1C}">
                <a14:useLocalDpi xmlns:a14="http://schemas.microsoft.com/office/drawing/2010/main" val="0"/>
              </a:ext>
            </a:extLst>
          </a:blip>
          <a:srcRect l="4631" t="10364" r="4631" b="9990"/>
          <a:stretch>
            <a:fillRect/>
          </a:stretch>
        </p:blipFill>
        <p:spPr bwMode="auto">
          <a:xfrm>
            <a:off x="0" y="0"/>
            <a:ext cx="9144000"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9"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
        <p:nvSpPr>
          <p:cNvPr id="28680" name="Rectangle 10"/>
          <p:cNvSpPr txBox="1">
            <a:spLocks noChangeArrowheads="1"/>
          </p:cNvSpPr>
          <p:nvPr/>
        </p:nvSpPr>
        <p:spPr bwMode="gray">
          <a:xfrm>
            <a:off x="685800" y="3030538"/>
            <a:ext cx="7835900" cy="315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marL="514350" indent="-514350"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buFontTx/>
              <a:buAutoNum type="arabicPeriod"/>
            </a:pPr>
            <a:r>
              <a:rPr lang="fr-FR" altLang="fr-FR" dirty="0"/>
              <a:t>Introduction</a:t>
            </a:r>
            <a:endParaRPr lang="en-US" altLang="fr-FR" dirty="0"/>
          </a:p>
          <a:p>
            <a:pPr eaLnBrk="1" hangingPunct="1">
              <a:buFontTx/>
              <a:buAutoNum type="arabicPeriod"/>
            </a:pPr>
            <a:r>
              <a:rPr lang="en-US" altLang="fr-FR" dirty="0"/>
              <a:t>Connection</a:t>
            </a:r>
            <a:r>
              <a:rPr lang="fr-FR" altLang="fr-FR" dirty="0"/>
              <a:t> to Tango</a:t>
            </a:r>
            <a:endParaRPr lang="en-US" altLang="fr-FR" dirty="0"/>
          </a:p>
          <a:p>
            <a:pPr eaLnBrk="1" hangingPunct="1">
              <a:buFontTx/>
              <a:buAutoNum type="arabicPeriod"/>
            </a:pPr>
            <a:r>
              <a:rPr lang="en-US" altLang="fr-FR" dirty="0"/>
              <a:t>Tango Core Model dimensions</a:t>
            </a:r>
          </a:p>
          <a:p>
            <a:pPr eaLnBrk="1" hangingPunct="1">
              <a:buFontTx/>
              <a:buAutoNum type="arabicPeriod"/>
            </a:pPr>
            <a:r>
              <a:rPr lang="en-US" altLang="fr-FR" dirty="0"/>
              <a:t>Tango Core Model Navigation</a:t>
            </a:r>
          </a:p>
          <a:p>
            <a:pPr eaLnBrk="1" hangingPunct="1">
              <a:buFontTx/>
              <a:buAutoNum type="arabicPeriod"/>
            </a:pPr>
            <a:r>
              <a:rPr lang="en-US" altLang="fr-FR" dirty="0"/>
              <a:t>Data input process</a:t>
            </a:r>
          </a:p>
          <a:p>
            <a:pPr eaLnBrk="1" hangingPunct="1">
              <a:buFontTx/>
              <a:buAutoNum type="arabicPeriod"/>
            </a:pPr>
            <a:r>
              <a:rPr lang="en-US" altLang="fr-FR" dirty="0"/>
              <a:t>Standard reports presentation</a:t>
            </a:r>
          </a:p>
          <a:p>
            <a:pPr eaLnBrk="1" hangingPunct="1">
              <a:buFontTx/>
              <a:buAutoNum type="arabicPeriod"/>
            </a:pPr>
            <a:r>
              <a:rPr lang="en-US" altLang="fr-FR" dirty="0"/>
              <a:t>Main cubes in Tango Core Model</a:t>
            </a:r>
          </a:p>
          <a:p>
            <a:pPr eaLnBrk="1" hangingPunct="1">
              <a:buFontTx/>
              <a:buAutoNum type="arabicPeriod"/>
            </a:pPr>
            <a:r>
              <a:rPr lang="en-US" altLang="fr-FR" dirty="0"/>
              <a:t>Reports customizing</a:t>
            </a:r>
          </a:p>
        </p:txBody>
      </p:sp>
      <p:pic>
        <p:nvPicPr>
          <p:cNvPr id="28681" name="Imag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66038" y="146050"/>
            <a:ext cx="1169987"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3"/>
          <p:cNvSpPr>
            <a:spLocks noGrp="1" noChangeArrowheads="1"/>
          </p:cNvSpPr>
          <p:nvPr>
            <p:ph type="body" idx="4294967295"/>
          </p:nvPr>
        </p:nvSpPr>
        <p:spPr>
          <a:xfrm>
            <a:off x="682625" y="1309688"/>
            <a:ext cx="8047038" cy="4725987"/>
          </a:xfrm>
        </p:spPr>
        <p:txBody>
          <a:bodyPr/>
          <a:lstStyle/>
          <a:p>
            <a:pPr marL="0" indent="0"/>
            <a:r>
              <a:rPr lang="en-US" altLang="fr-FR" dirty="0"/>
              <a:t>Steps :</a:t>
            </a:r>
          </a:p>
          <a:p>
            <a:pPr marL="819150" lvl="1" indent="-285750">
              <a:buFont typeface="Arial" pitchFamily="34" charset="0"/>
              <a:buChar char="•"/>
            </a:pPr>
            <a:r>
              <a:rPr lang="en-US" altLang="fr-FR" sz="1800" dirty="0"/>
              <a:t>Save your cube view</a:t>
            </a:r>
          </a:p>
          <a:p>
            <a:pPr marL="819150" lvl="1" indent="-285750">
              <a:buFont typeface="Arial" pitchFamily="34" charset="0"/>
              <a:buChar char="•"/>
            </a:pPr>
            <a:r>
              <a:rPr lang="en-US" altLang="fr-FR" sz="1800" dirty="0"/>
              <a:t>Export it in slice format</a:t>
            </a:r>
          </a:p>
          <a:p>
            <a:pPr marL="819150" lvl="1" indent="-285750">
              <a:buFont typeface="Arial" pitchFamily="34" charset="0"/>
              <a:buChar char="•"/>
            </a:pPr>
            <a:endParaRPr lang="en-US" altLang="fr-FR" sz="1800" dirty="0"/>
          </a:p>
          <a:p>
            <a:pPr marL="819150" lvl="1" indent="-285750">
              <a:buFont typeface="Arial" pitchFamily="34" charset="0"/>
              <a:buChar char="•"/>
            </a:pPr>
            <a:endParaRPr lang="en-US" altLang="fr-FR" sz="1800" dirty="0"/>
          </a:p>
          <a:p>
            <a:pPr marL="819150" lvl="1" indent="-285750">
              <a:buFont typeface="Arial" pitchFamily="34" charset="0"/>
              <a:buChar char="•"/>
            </a:pPr>
            <a:endParaRPr lang="en-US" altLang="fr-FR" sz="1800" dirty="0"/>
          </a:p>
          <a:p>
            <a:pPr marL="819150" lvl="1" indent="-285750">
              <a:buFont typeface="Arial" pitchFamily="34" charset="0"/>
              <a:buChar char="•"/>
            </a:pPr>
            <a:endParaRPr lang="en-US" altLang="fr-FR" sz="1800" dirty="0"/>
          </a:p>
          <a:p>
            <a:pPr marL="819150" lvl="1" indent="-285750">
              <a:buFont typeface="Arial" pitchFamily="34" charset="0"/>
              <a:buChar char="•"/>
            </a:pPr>
            <a:endParaRPr lang="en-US" altLang="fr-FR" sz="1800" dirty="0"/>
          </a:p>
          <a:p>
            <a:pPr marL="819150" lvl="1" indent="-285750">
              <a:buFont typeface="Arial" pitchFamily="34" charset="0"/>
              <a:buChar char="•"/>
            </a:pPr>
            <a:endParaRPr lang="en-US" altLang="fr-FR" sz="1800" dirty="0"/>
          </a:p>
          <a:p>
            <a:pPr marL="819150" lvl="1" indent="-285750">
              <a:buFont typeface="Arial" pitchFamily="34" charset="0"/>
              <a:buChar char="•"/>
            </a:pPr>
            <a:endParaRPr lang="en-US" altLang="fr-FR" sz="1800" dirty="0"/>
          </a:p>
          <a:p>
            <a:pPr marL="819150" lvl="1" indent="-285750">
              <a:buFont typeface="Arial" pitchFamily="34" charset="0"/>
              <a:buChar char="•"/>
            </a:pPr>
            <a:endParaRPr lang="en-US" altLang="fr-FR" sz="1800" dirty="0"/>
          </a:p>
          <a:p>
            <a:pPr marL="819150" lvl="1" indent="-285750">
              <a:buFont typeface="Arial" pitchFamily="34" charset="0"/>
              <a:buChar char="•"/>
            </a:pPr>
            <a:endParaRPr lang="en-US" altLang="fr-FR" sz="1800" dirty="0"/>
          </a:p>
          <a:p>
            <a:pPr marL="819150" lvl="1" indent="-285750">
              <a:buFont typeface="Arial" pitchFamily="34" charset="0"/>
              <a:buChar char="•"/>
            </a:pPr>
            <a:endParaRPr lang="en-US" altLang="fr-FR" sz="1800" dirty="0"/>
          </a:p>
          <a:p>
            <a:pPr marL="819150" lvl="1" indent="-285750">
              <a:buFont typeface="Arial" pitchFamily="34" charset="0"/>
              <a:buChar char="•"/>
            </a:pPr>
            <a:r>
              <a:rPr lang="en-US" altLang="fr-FR" sz="1800" dirty="0"/>
              <a:t>Save and customize your report in Excel</a:t>
            </a:r>
          </a:p>
          <a:p>
            <a:pPr marL="819150" lvl="1" indent="-285750">
              <a:buFont typeface="Arial" pitchFamily="34" charset="0"/>
              <a:buChar char="•"/>
            </a:pPr>
            <a:endParaRPr lang="en-US" altLang="fr-FR" sz="1800" dirty="0"/>
          </a:p>
        </p:txBody>
      </p:sp>
      <p:sp>
        <p:nvSpPr>
          <p:cNvPr id="130051"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FA4D31A8-ABDA-4D56-8C6B-30D6245D5BA8}" type="slidenum">
              <a:rPr lang="en-US" altLang="fr-FR" sz="900" b="0">
                <a:solidFill>
                  <a:schemeClr val="bg1"/>
                </a:solidFill>
              </a:rPr>
              <a:pPr algn="r" eaLnBrk="1" hangingPunct="1">
                <a:spcBef>
                  <a:spcPct val="0"/>
                </a:spcBef>
              </a:pPr>
              <a:t>70</a:t>
            </a:fld>
            <a:r>
              <a:rPr lang="en-US" altLang="fr-FR" sz="900" b="0">
                <a:solidFill>
                  <a:schemeClr val="bg1"/>
                </a:solidFill>
              </a:rPr>
              <a:t> •</a:t>
            </a:r>
          </a:p>
        </p:txBody>
      </p:sp>
      <p:sp>
        <p:nvSpPr>
          <p:cNvPr id="130052"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dirty="0">
                <a:solidFill>
                  <a:schemeClr val="bg1"/>
                </a:solidFill>
              </a:rPr>
              <a:t> TANGO training</a:t>
            </a:r>
          </a:p>
        </p:txBody>
      </p:sp>
      <p:sp>
        <p:nvSpPr>
          <p:cNvPr id="130053" name="Rectangle 2"/>
          <p:cNvSpPr>
            <a:spLocks noChangeArrowheads="1"/>
          </p:cNvSpPr>
          <p:nvPr/>
        </p:nvSpPr>
        <p:spPr bwMode="gray">
          <a:xfrm>
            <a:off x="682625" y="211138"/>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en-US" altLang="fr-FR" dirty="0"/>
              <a:t>Exercise 4: Creation of a cube view (3/3)</a:t>
            </a:r>
          </a:p>
        </p:txBody>
      </p:sp>
      <p:grpSp>
        <p:nvGrpSpPr>
          <p:cNvPr id="130054" name="Group 48"/>
          <p:cNvGrpSpPr>
            <a:grpSpLocks noChangeAspect="1"/>
          </p:cNvGrpSpPr>
          <p:nvPr/>
        </p:nvGrpSpPr>
        <p:grpSpPr bwMode="auto">
          <a:xfrm>
            <a:off x="7677150" y="57150"/>
            <a:ext cx="1485900" cy="1116013"/>
            <a:chOff x="287" y="2795"/>
            <a:chExt cx="1005" cy="755"/>
          </a:xfrm>
        </p:grpSpPr>
        <p:pic>
          <p:nvPicPr>
            <p:cNvPr id="130060" name="Picture 49" descr="punaise"/>
            <p:cNvPicPr>
              <a:picLocks noChangeAspect="1" noChangeArrowheads="1"/>
            </p:cNvPicPr>
            <p:nvPr/>
          </p:nvPicPr>
          <p:blipFill>
            <a:blip r:embed="rId2">
              <a:grayscl/>
              <a:extLst>
                <a:ext uri="{28A0092B-C50C-407E-A947-70E740481C1C}">
                  <a14:useLocalDpi xmlns:a14="http://schemas.microsoft.com/office/drawing/2010/main" val="0"/>
                </a:ext>
              </a:extLst>
            </a:blip>
            <a:srcRect/>
            <a:stretch>
              <a:fillRect/>
            </a:stretch>
          </p:blipFill>
          <p:spPr bwMode="auto">
            <a:xfrm>
              <a:off x="295" y="2795"/>
              <a:ext cx="997" cy="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0061" name="Text Box 50"/>
            <p:cNvSpPr txBox="1">
              <a:spLocks noChangeAspect="1" noChangeArrowheads="1"/>
            </p:cNvSpPr>
            <p:nvPr/>
          </p:nvSpPr>
          <p:spPr bwMode="auto">
            <a:xfrm rot="1114205">
              <a:off x="287" y="3103"/>
              <a:ext cx="990" cy="2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ctr" eaLnBrk="1" hangingPunct="1">
                <a:spcBef>
                  <a:spcPct val="50000"/>
                </a:spcBef>
              </a:pPr>
              <a:r>
                <a:rPr lang="fr-FR" altLang="fr-FR" sz="1600">
                  <a:latin typeface="Verdana" pitchFamily="34" charset="0"/>
                </a:rPr>
                <a:t>EXERCISE</a:t>
              </a:r>
            </a:p>
          </p:txBody>
        </p:sp>
      </p:gr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92604" y="1984358"/>
            <a:ext cx="381017" cy="396892"/>
          </a:xfrm>
          <a:prstGeom prst="rect">
            <a:avLst/>
          </a:prstGeom>
        </p:spPr>
      </p:pic>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1564" y="1660685"/>
            <a:ext cx="369911" cy="323672"/>
          </a:xfrm>
          <a:prstGeom prst="rect">
            <a:avLst/>
          </a:prstGeom>
        </p:spPr>
      </p:pic>
      <p:pic>
        <p:nvPicPr>
          <p:cNvPr id="512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7450" y="2457450"/>
            <a:ext cx="7025640" cy="26136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1"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FA4D31A8-ABDA-4D56-8C6B-30D6245D5BA8}" type="slidenum">
              <a:rPr lang="en-US" altLang="fr-FR" sz="900" b="0">
                <a:solidFill>
                  <a:schemeClr val="bg1"/>
                </a:solidFill>
              </a:rPr>
              <a:pPr algn="r" eaLnBrk="1" hangingPunct="1">
                <a:spcBef>
                  <a:spcPct val="0"/>
                </a:spcBef>
              </a:pPr>
              <a:t>71</a:t>
            </a:fld>
            <a:r>
              <a:rPr lang="en-US" altLang="fr-FR" sz="900" b="0">
                <a:solidFill>
                  <a:schemeClr val="bg1"/>
                </a:solidFill>
              </a:rPr>
              <a:t> •</a:t>
            </a:r>
          </a:p>
        </p:txBody>
      </p:sp>
      <p:sp>
        <p:nvSpPr>
          <p:cNvPr id="130052"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dirty="0">
                <a:solidFill>
                  <a:schemeClr val="bg1"/>
                </a:solidFill>
              </a:rPr>
              <a:t> TANGO training</a:t>
            </a:r>
          </a:p>
        </p:txBody>
      </p:sp>
      <p:sp>
        <p:nvSpPr>
          <p:cNvPr id="12" name="Espace réservé du texte 3"/>
          <p:cNvSpPr txBox="1">
            <a:spLocks/>
          </p:cNvSpPr>
          <p:nvPr/>
        </p:nvSpPr>
        <p:spPr bwMode="auto">
          <a:xfrm>
            <a:off x="541338" y="596900"/>
            <a:ext cx="8062912" cy="992188"/>
          </a:xfrm>
          <a:prstGeom prst="rect">
            <a:avLst/>
          </a:prstGeom>
          <a:noFill/>
          <a:ln>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defPPr>
              <a:defRPr lang="fr-FR"/>
            </a:defPPr>
            <a:lvl1pPr marL="0" indent="0" algn="l" eaLnBrk="0" hangingPunct="0">
              <a:buFont typeface="Arial" charset="0"/>
              <a:buNone/>
              <a:defRPr sz="2400" b="1">
                <a:solidFill>
                  <a:srgbClr val="FF0000"/>
                </a:solidFill>
              </a:defRPr>
            </a:lvl1pPr>
            <a:lvl2pPr marL="273050" indent="-271463" algn="l" eaLnBrk="0" hangingPunct="0">
              <a:spcBef>
                <a:spcPct val="10000"/>
              </a:spcBef>
              <a:buClr>
                <a:srgbClr val="FF0000"/>
              </a:buClr>
              <a:buSzPct val="90000"/>
              <a:buFont typeface="Courier New" pitchFamily="49" charset="0"/>
              <a:buChar char="o"/>
              <a:defRPr sz="2000">
                <a:solidFill>
                  <a:schemeClr val="hlink"/>
                </a:solidFill>
                <a:latin typeface="+mn-lt"/>
              </a:defRPr>
            </a:lvl2pPr>
            <a:lvl3pPr marL="474663" indent="-200025" algn="l" eaLnBrk="0" hangingPunct="0">
              <a:spcBef>
                <a:spcPct val="10000"/>
              </a:spcBef>
              <a:buClr>
                <a:srgbClr val="FF0000"/>
              </a:buClr>
              <a:buFont typeface="Courier New" pitchFamily="49" charset="0"/>
              <a:buChar char="o"/>
              <a:defRPr>
                <a:solidFill>
                  <a:schemeClr val="hlink"/>
                </a:solidFill>
                <a:latin typeface="+mn-lt"/>
              </a:defRPr>
            </a:lvl3pPr>
            <a:lvl4pPr marL="747713" indent="-153988" algn="l" eaLnBrk="0" hangingPunct="0">
              <a:spcBef>
                <a:spcPct val="10000"/>
              </a:spcBef>
              <a:buClr>
                <a:srgbClr val="FF0000"/>
              </a:buClr>
              <a:buFont typeface="Courier New" pitchFamily="49" charset="0"/>
              <a:buChar char="o"/>
              <a:defRPr sz="1400">
                <a:solidFill>
                  <a:schemeClr val="hlink"/>
                </a:solidFill>
                <a:latin typeface="+mn-lt"/>
              </a:defRPr>
            </a:lvl4pPr>
            <a:lvl5pPr marL="1068388" indent="-119063" algn="l" eaLnBrk="0" hangingPunct="0">
              <a:spcBef>
                <a:spcPct val="10000"/>
              </a:spcBef>
              <a:buClr>
                <a:srgbClr val="FF0000"/>
              </a:buClr>
              <a:buFont typeface="Courier New" pitchFamily="49" charset="0"/>
              <a:buChar char="o"/>
              <a:defRPr sz="1200">
                <a:solidFill>
                  <a:schemeClr val="hlink"/>
                </a:solidFill>
                <a:latin typeface="+mn-lt"/>
              </a:defRPr>
            </a:lvl5pPr>
            <a:lvl6pPr marL="1525588" indent="-119063" fontAlgn="base">
              <a:spcBef>
                <a:spcPct val="10000"/>
              </a:spcBef>
              <a:spcAft>
                <a:spcPct val="0"/>
              </a:spcAft>
              <a:buFont typeface="Webdings" pitchFamily="18" charset="2"/>
              <a:buChar char="4"/>
              <a:defRPr sz="1200">
                <a:solidFill>
                  <a:schemeClr val="hlink"/>
                </a:solidFill>
                <a:latin typeface="+mn-lt"/>
              </a:defRPr>
            </a:lvl6pPr>
            <a:lvl7pPr marL="1982788" indent="-119063" fontAlgn="base">
              <a:spcBef>
                <a:spcPct val="10000"/>
              </a:spcBef>
              <a:spcAft>
                <a:spcPct val="0"/>
              </a:spcAft>
              <a:buFont typeface="Webdings" pitchFamily="18" charset="2"/>
              <a:buChar char="4"/>
              <a:defRPr sz="1200">
                <a:solidFill>
                  <a:schemeClr val="hlink"/>
                </a:solidFill>
                <a:latin typeface="+mn-lt"/>
              </a:defRPr>
            </a:lvl7pPr>
            <a:lvl8pPr marL="2439988" indent="-119063" fontAlgn="base">
              <a:spcBef>
                <a:spcPct val="10000"/>
              </a:spcBef>
              <a:spcAft>
                <a:spcPct val="0"/>
              </a:spcAft>
              <a:buFont typeface="Webdings" pitchFamily="18" charset="2"/>
              <a:buChar char="4"/>
              <a:defRPr sz="1200">
                <a:solidFill>
                  <a:schemeClr val="hlink"/>
                </a:solidFill>
                <a:latin typeface="+mn-lt"/>
              </a:defRPr>
            </a:lvl8pPr>
            <a:lvl9pPr marL="2897188" indent="-119063" fontAlgn="base">
              <a:spcBef>
                <a:spcPct val="10000"/>
              </a:spcBef>
              <a:spcAft>
                <a:spcPct val="0"/>
              </a:spcAft>
              <a:buFont typeface="Webdings" pitchFamily="18" charset="2"/>
              <a:buChar char="4"/>
              <a:defRPr sz="1200">
                <a:solidFill>
                  <a:schemeClr val="hlink"/>
                </a:solidFill>
                <a:latin typeface="+mn-lt"/>
              </a:defRPr>
            </a:lvl9pPr>
          </a:lstStyle>
          <a:p>
            <a:r>
              <a:rPr lang="fr-FR" dirty="0"/>
              <a:t>Report </a:t>
            </a:r>
            <a:r>
              <a:rPr lang="fr-FR" dirty="0" err="1"/>
              <a:t>Customizing</a:t>
            </a:r>
            <a:r>
              <a:rPr lang="fr-FR" dirty="0"/>
              <a:t> – best practices</a:t>
            </a:r>
          </a:p>
        </p:txBody>
      </p:sp>
      <p:cxnSp>
        <p:nvCxnSpPr>
          <p:cNvPr id="13" name="Connecteur droit 45"/>
          <p:cNvCxnSpPr/>
          <p:nvPr/>
        </p:nvCxnSpPr>
        <p:spPr bwMode="auto">
          <a:xfrm>
            <a:off x="1012032" y="1851028"/>
            <a:ext cx="792162" cy="670222"/>
          </a:xfrm>
          <a:prstGeom prst="line">
            <a:avLst/>
          </a:prstGeom>
          <a:ln>
            <a:solidFill>
              <a:srgbClr val="FF0000"/>
            </a:solidFill>
            <a:headEnd type="none" w="lg" len="lg"/>
            <a:tailEnd type="triangle" w="lg" len="lg"/>
          </a:ln>
          <a:effectLst>
            <a:outerShdw blurRad="50800" dist="38100" dir="2700000" algn="tl" rotWithShape="0">
              <a:prstClr val="black">
                <a:alpha val="40000"/>
              </a:prstClr>
            </a:outerShdw>
          </a:effectLst>
        </p:spPr>
        <p:style>
          <a:lnRef idx="2">
            <a:schemeClr val="accent2"/>
          </a:lnRef>
          <a:fillRef idx="0">
            <a:schemeClr val="accent2"/>
          </a:fillRef>
          <a:effectRef idx="1">
            <a:schemeClr val="accent2"/>
          </a:effectRef>
          <a:fontRef idx="minor">
            <a:schemeClr val="tx1"/>
          </a:fontRef>
        </p:style>
      </p:cxnSp>
      <p:cxnSp>
        <p:nvCxnSpPr>
          <p:cNvPr id="15" name="Connecteur droit 45"/>
          <p:cNvCxnSpPr/>
          <p:nvPr/>
        </p:nvCxnSpPr>
        <p:spPr bwMode="auto">
          <a:xfrm flipH="1" flipV="1">
            <a:off x="1889126" y="3928268"/>
            <a:ext cx="1063624" cy="1500982"/>
          </a:xfrm>
          <a:prstGeom prst="line">
            <a:avLst/>
          </a:prstGeom>
          <a:ln>
            <a:solidFill>
              <a:srgbClr val="FF0000"/>
            </a:solidFill>
            <a:headEnd type="none" w="lg" len="lg"/>
            <a:tailEnd type="triangle" w="lg" len="lg"/>
          </a:ln>
          <a:effectLst>
            <a:outerShdw blurRad="50800" dist="38100" dir="2700000" algn="tl" rotWithShape="0">
              <a:prstClr val="black">
                <a:alpha val="40000"/>
              </a:prstClr>
            </a:outerShdw>
          </a:effectLst>
        </p:spPr>
        <p:style>
          <a:lnRef idx="2">
            <a:schemeClr val="accent2"/>
          </a:lnRef>
          <a:fillRef idx="0">
            <a:schemeClr val="accent2"/>
          </a:fillRef>
          <a:effectRef idx="1">
            <a:schemeClr val="accent2"/>
          </a:effectRef>
          <a:fontRef idx="minor">
            <a:schemeClr val="tx1"/>
          </a:fontRef>
        </p:style>
      </p:cxnSp>
      <p:grpSp>
        <p:nvGrpSpPr>
          <p:cNvPr id="16" name="Groupe 15"/>
          <p:cNvGrpSpPr/>
          <p:nvPr/>
        </p:nvGrpSpPr>
        <p:grpSpPr>
          <a:xfrm>
            <a:off x="1044575" y="2251943"/>
            <a:ext cx="6327775" cy="2441500"/>
            <a:chOff x="1044575" y="2251943"/>
            <a:chExt cx="6327775" cy="2441500"/>
          </a:xfrm>
        </p:grpSpPr>
        <p:sp>
          <p:nvSpPr>
            <p:cNvPr id="17" name="Rectangle 11"/>
            <p:cNvSpPr>
              <a:spLocks noChangeArrowheads="1"/>
            </p:cNvSpPr>
            <p:nvPr/>
          </p:nvSpPr>
          <p:spPr bwMode="auto">
            <a:xfrm>
              <a:off x="1044575" y="2386806"/>
              <a:ext cx="6251575" cy="2306637"/>
            </a:xfrm>
            <a:prstGeom prst="rect">
              <a:avLst/>
            </a:prstGeom>
            <a:solidFill>
              <a:schemeClr val="bg1"/>
            </a:solidFill>
            <a:ln w="25400">
              <a:solidFill>
                <a:schemeClr val="tx1">
                  <a:lumMod val="50000"/>
                  <a:lumOff val="50000"/>
                </a:schemeClr>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n-US" sz="1200">
                <a:ln>
                  <a:solidFill>
                    <a:prstClr val="black">
                      <a:lumMod val="50000"/>
                      <a:lumOff val="50000"/>
                    </a:prstClr>
                  </a:solidFill>
                </a:ln>
                <a:solidFill>
                  <a:prstClr val="black"/>
                </a:solidFill>
                <a:latin typeface="Arial" charset="0"/>
              </a:endParaRPr>
            </a:p>
          </p:txBody>
        </p:sp>
        <p:sp>
          <p:nvSpPr>
            <p:cNvPr id="18" name="Rectangle 12"/>
            <p:cNvSpPr>
              <a:spLocks noChangeArrowheads="1"/>
            </p:cNvSpPr>
            <p:nvPr/>
          </p:nvSpPr>
          <p:spPr bwMode="auto">
            <a:xfrm>
              <a:off x="1181100" y="2439193"/>
              <a:ext cx="2130425" cy="388938"/>
            </a:xfrm>
            <a:prstGeom prst="rect">
              <a:avLst/>
            </a:prstGeom>
            <a:solidFill>
              <a:schemeClr val="tx1">
                <a:lumMod val="75000"/>
                <a:lumOff val="25000"/>
              </a:schemeClr>
            </a:solidFill>
            <a:ln>
              <a:noFill/>
            </a:ln>
          </p:spPr>
          <p:txBody>
            <a:bodyPr wrap="none" anchor="ctr"/>
            <a:lstStyle/>
            <a:p>
              <a:pPr>
                <a:defRPr/>
              </a:pPr>
              <a:endParaRPr lang="en-US" sz="1600" b="1" i="1">
                <a:solidFill>
                  <a:prstClr val="black"/>
                </a:solidFill>
              </a:endParaRPr>
            </a:p>
          </p:txBody>
        </p:sp>
        <p:sp>
          <p:nvSpPr>
            <p:cNvPr id="19" name="Text Box 13"/>
            <p:cNvSpPr txBox="1">
              <a:spLocks noChangeArrowheads="1"/>
            </p:cNvSpPr>
            <p:nvPr/>
          </p:nvSpPr>
          <p:spPr bwMode="auto">
            <a:xfrm>
              <a:off x="1096963" y="2489993"/>
              <a:ext cx="2308225" cy="338138"/>
            </a:xfrm>
            <a:prstGeom prst="rect">
              <a:avLst/>
            </a:prstGeom>
            <a:noFill/>
            <a:ln w="9525">
              <a:noFill/>
              <a:miter lim="800000"/>
              <a:headEnd/>
              <a:tailEnd/>
            </a:ln>
          </p:spPr>
          <p:txBody>
            <a:bodyPr>
              <a:spAutoFit/>
            </a:bodyPr>
            <a:lstStyle/>
            <a:p>
              <a:pPr algn="ctr" eaLnBrk="0" hangingPunct="0">
                <a:spcBef>
                  <a:spcPct val="50000"/>
                </a:spcBef>
                <a:buSzPct val="100000"/>
              </a:pPr>
              <a:r>
                <a:rPr lang="fr-FR" sz="1600" b="1" i="1" dirty="0" err="1">
                  <a:solidFill>
                    <a:prstClr val="white"/>
                  </a:solidFill>
                  <a:cs typeface="Arial" charset="0"/>
                  <a:sym typeface="Arial" charset="0"/>
                </a:rPr>
                <a:t>Context</a:t>
              </a:r>
              <a:endParaRPr lang="fr-FR" sz="1600" b="1" i="1" dirty="0">
                <a:solidFill>
                  <a:prstClr val="white"/>
                </a:solidFill>
                <a:cs typeface="Arial" charset="0"/>
                <a:sym typeface="Arial" charset="0"/>
              </a:endParaRPr>
            </a:p>
          </p:txBody>
        </p:sp>
        <p:sp>
          <p:nvSpPr>
            <p:cNvPr id="20" name="Rectangle 16"/>
            <p:cNvSpPr>
              <a:spLocks noChangeArrowheads="1"/>
            </p:cNvSpPr>
            <p:nvPr/>
          </p:nvSpPr>
          <p:spPr bwMode="auto">
            <a:xfrm>
              <a:off x="1157288" y="2921793"/>
              <a:ext cx="1463675" cy="1725613"/>
            </a:xfrm>
            <a:prstGeom prst="rect">
              <a:avLst/>
            </a:prstGeom>
            <a:solidFill>
              <a:schemeClr val="tx1">
                <a:lumMod val="50000"/>
                <a:lumOff val="50000"/>
              </a:schemeClr>
            </a:solidFill>
            <a:ln w="9525">
              <a:noFill/>
              <a:miter lim="800000"/>
              <a:headEnd/>
              <a:tailEnd/>
            </a:ln>
          </p:spPr>
          <p:txBody>
            <a:bodyPr wrap="none" anchor="ctr"/>
            <a:lstStyle/>
            <a:p>
              <a:pPr>
                <a:defRPr/>
              </a:pPr>
              <a:endParaRPr lang="en-US" sz="1600" b="1" i="1" dirty="0">
                <a:solidFill>
                  <a:prstClr val="black"/>
                </a:solidFill>
                <a:latin typeface="Arial" charset="0"/>
              </a:endParaRPr>
            </a:p>
          </p:txBody>
        </p:sp>
        <p:sp>
          <p:nvSpPr>
            <p:cNvPr id="21" name="Text Box 17"/>
            <p:cNvSpPr txBox="1">
              <a:spLocks noChangeArrowheads="1"/>
            </p:cNvSpPr>
            <p:nvPr/>
          </p:nvSpPr>
          <p:spPr bwMode="auto">
            <a:xfrm>
              <a:off x="1149350" y="3591718"/>
              <a:ext cx="1516063" cy="336550"/>
            </a:xfrm>
            <a:prstGeom prst="rect">
              <a:avLst/>
            </a:prstGeom>
            <a:noFill/>
            <a:ln w="9525">
              <a:noFill/>
              <a:miter lim="800000"/>
              <a:headEnd/>
              <a:tailEnd/>
            </a:ln>
          </p:spPr>
          <p:txBody>
            <a:bodyPr>
              <a:spAutoFit/>
            </a:bodyPr>
            <a:lstStyle/>
            <a:p>
              <a:pPr eaLnBrk="0" hangingPunct="0">
                <a:spcBef>
                  <a:spcPct val="50000"/>
                </a:spcBef>
                <a:buSzPct val="100000"/>
              </a:pPr>
              <a:r>
                <a:rPr lang="fr-FR" sz="1600" b="1" i="1" dirty="0">
                  <a:solidFill>
                    <a:srgbClr val="000000"/>
                  </a:solidFill>
                  <a:cs typeface="Arial" charset="0"/>
                  <a:sym typeface="Arial" charset="0"/>
                </a:rPr>
                <a:t>Lines / </a:t>
              </a:r>
              <a:r>
                <a:rPr lang="fr-FR" sz="1600" b="1" i="1" dirty="0" err="1">
                  <a:solidFill>
                    <a:srgbClr val="000000"/>
                  </a:solidFill>
                  <a:cs typeface="Arial" charset="0"/>
                  <a:sym typeface="Arial" charset="0"/>
                </a:rPr>
                <a:t>Rows</a:t>
              </a:r>
              <a:endParaRPr lang="fr-FR" sz="1600" b="1" i="1" dirty="0">
                <a:solidFill>
                  <a:srgbClr val="000000"/>
                </a:solidFill>
                <a:cs typeface="Arial" charset="0"/>
                <a:sym typeface="Arial" charset="0"/>
              </a:endParaRPr>
            </a:p>
          </p:txBody>
        </p:sp>
        <p:sp>
          <p:nvSpPr>
            <p:cNvPr id="22" name="Rectangle 20"/>
            <p:cNvSpPr>
              <a:spLocks noChangeArrowheads="1"/>
            </p:cNvSpPr>
            <p:nvPr/>
          </p:nvSpPr>
          <p:spPr bwMode="auto">
            <a:xfrm>
              <a:off x="2714625" y="2921793"/>
              <a:ext cx="4481513" cy="387350"/>
            </a:xfrm>
            <a:prstGeom prst="rect">
              <a:avLst/>
            </a:prstGeom>
            <a:solidFill>
              <a:schemeClr val="bg1">
                <a:lumMod val="65000"/>
              </a:schemeClr>
            </a:solidFill>
            <a:ln>
              <a:noFill/>
            </a:ln>
          </p:spPr>
          <p:txBody>
            <a:bodyPr wrap="none" anchor="ctr"/>
            <a:lstStyle/>
            <a:p>
              <a:pPr>
                <a:defRPr/>
              </a:pPr>
              <a:endParaRPr lang="en-US" sz="1600" b="1" i="1">
                <a:solidFill>
                  <a:prstClr val="black"/>
                </a:solidFill>
              </a:endParaRPr>
            </a:p>
          </p:txBody>
        </p:sp>
        <p:sp>
          <p:nvSpPr>
            <p:cNvPr id="23" name="Text Box 21"/>
            <p:cNvSpPr txBox="1">
              <a:spLocks noChangeArrowheads="1"/>
            </p:cNvSpPr>
            <p:nvPr/>
          </p:nvSpPr>
          <p:spPr bwMode="auto">
            <a:xfrm>
              <a:off x="3575050" y="2953543"/>
              <a:ext cx="2979738" cy="336550"/>
            </a:xfrm>
            <a:prstGeom prst="rect">
              <a:avLst/>
            </a:prstGeom>
            <a:solidFill>
              <a:schemeClr val="bg1">
                <a:lumMod val="65000"/>
              </a:schemeClr>
            </a:solidFill>
            <a:ln>
              <a:noFill/>
            </a:ln>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algn="r" eaLnBrk="0" fontAlgn="base" hangingPunct="0">
                <a:spcBef>
                  <a:spcPct val="0"/>
                </a:spcBef>
                <a:spcAft>
                  <a:spcPct val="0"/>
                </a:spcAft>
                <a:defRPr>
                  <a:solidFill>
                    <a:schemeClr val="tx1"/>
                  </a:solidFill>
                  <a:latin typeface="Arial" pitchFamily="34" charset="0"/>
                </a:defRPr>
              </a:lvl6pPr>
              <a:lvl7pPr marL="2971800" indent="-228600" algn="r" eaLnBrk="0" fontAlgn="base" hangingPunct="0">
                <a:spcBef>
                  <a:spcPct val="0"/>
                </a:spcBef>
                <a:spcAft>
                  <a:spcPct val="0"/>
                </a:spcAft>
                <a:defRPr>
                  <a:solidFill>
                    <a:schemeClr val="tx1"/>
                  </a:solidFill>
                  <a:latin typeface="Arial" pitchFamily="34" charset="0"/>
                </a:defRPr>
              </a:lvl7pPr>
              <a:lvl8pPr marL="3429000" indent="-228600" algn="r" eaLnBrk="0" fontAlgn="base" hangingPunct="0">
                <a:spcBef>
                  <a:spcPct val="0"/>
                </a:spcBef>
                <a:spcAft>
                  <a:spcPct val="0"/>
                </a:spcAft>
                <a:defRPr>
                  <a:solidFill>
                    <a:schemeClr val="tx1"/>
                  </a:solidFill>
                  <a:latin typeface="Arial" pitchFamily="34" charset="0"/>
                </a:defRPr>
              </a:lvl8pPr>
              <a:lvl9pPr marL="3886200" indent="-228600" algn="r" eaLnBrk="0" fontAlgn="base" hangingPunct="0">
                <a:spcBef>
                  <a:spcPct val="0"/>
                </a:spcBef>
                <a:spcAft>
                  <a:spcPct val="0"/>
                </a:spcAft>
                <a:defRPr>
                  <a:solidFill>
                    <a:schemeClr val="tx1"/>
                  </a:solidFill>
                  <a:latin typeface="Arial" pitchFamily="34" charset="0"/>
                </a:defRPr>
              </a:lvl9pPr>
            </a:lstStyle>
            <a:p>
              <a:pPr algn="ctr">
                <a:spcBef>
                  <a:spcPct val="50000"/>
                </a:spcBef>
                <a:buSzPct val="100000"/>
                <a:defRPr/>
              </a:pPr>
              <a:r>
                <a:rPr lang="fr-FR" sz="1600" b="1" i="1" dirty="0" err="1">
                  <a:solidFill>
                    <a:srgbClr val="000000"/>
                  </a:solidFill>
                  <a:latin typeface="Calibri" pitchFamily="34" charset="0"/>
                  <a:cs typeface="Arial" pitchFamily="34" charset="0"/>
                  <a:sym typeface="Arial" pitchFamily="34" charset="0"/>
                </a:rPr>
                <a:t>Columns</a:t>
              </a:r>
              <a:endParaRPr lang="fr-FR" sz="1600" b="1" i="1" dirty="0">
                <a:solidFill>
                  <a:srgbClr val="000000"/>
                </a:solidFill>
                <a:latin typeface="Calibri" pitchFamily="34" charset="0"/>
                <a:cs typeface="Arial" pitchFamily="34" charset="0"/>
                <a:sym typeface="Arial" pitchFamily="34" charset="0"/>
              </a:endParaRPr>
            </a:p>
          </p:txBody>
        </p:sp>
        <p:sp>
          <p:nvSpPr>
            <p:cNvPr id="24" name="Rectangle 23"/>
            <p:cNvSpPr>
              <a:spLocks noChangeArrowheads="1"/>
            </p:cNvSpPr>
            <p:nvPr/>
          </p:nvSpPr>
          <p:spPr bwMode="auto">
            <a:xfrm>
              <a:off x="2706688" y="3348831"/>
              <a:ext cx="4481512" cy="1300162"/>
            </a:xfrm>
            <a:prstGeom prst="rect">
              <a:avLst/>
            </a:prstGeom>
            <a:solidFill>
              <a:srgbClr val="EAEAEA"/>
            </a:solidFill>
            <a:ln w="9525">
              <a:noFill/>
              <a:miter lim="800000"/>
              <a:headEnd/>
              <a:tailEnd/>
            </a:ln>
          </p:spPr>
          <p:txBody>
            <a:bodyPr wrap="none" anchor="ctr"/>
            <a:lstStyle/>
            <a:p>
              <a:endParaRPr lang="en-US" sz="1600" b="1" i="1">
                <a:solidFill>
                  <a:prstClr val="black"/>
                </a:solidFill>
              </a:endParaRPr>
            </a:p>
          </p:txBody>
        </p:sp>
        <p:sp>
          <p:nvSpPr>
            <p:cNvPr id="25" name="Text Box 24"/>
            <p:cNvSpPr txBox="1">
              <a:spLocks noChangeArrowheads="1"/>
            </p:cNvSpPr>
            <p:nvPr/>
          </p:nvSpPr>
          <p:spPr bwMode="auto">
            <a:xfrm>
              <a:off x="4132263" y="3875881"/>
              <a:ext cx="1547812" cy="338137"/>
            </a:xfrm>
            <a:prstGeom prst="rect">
              <a:avLst/>
            </a:prstGeom>
            <a:noFill/>
            <a:ln w="9525">
              <a:noFill/>
              <a:miter lim="800000"/>
              <a:headEnd/>
              <a:tailEnd/>
            </a:ln>
          </p:spPr>
          <p:txBody>
            <a:bodyPr>
              <a:spAutoFit/>
            </a:bodyPr>
            <a:lstStyle/>
            <a:p>
              <a:pPr algn="ctr" eaLnBrk="0" hangingPunct="0">
                <a:spcBef>
                  <a:spcPct val="50000"/>
                </a:spcBef>
                <a:buSzPct val="100000"/>
              </a:pPr>
              <a:r>
                <a:rPr lang="fr-FR" sz="1600" b="1" i="1" dirty="0">
                  <a:solidFill>
                    <a:srgbClr val="000000"/>
                  </a:solidFill>
                  <a:cs typeface="Arial" charset="0"/>
                  <a:sym typeface="Arial" charset="0"/>
                </a:rPr>
                <a:t>Data</a:t>
              </a:r>
            </a:p>
          </p:txBody>
        </p:sp>
        <p:cxnSp>
          <p:nvCxnSpPr>
            <p:cNvPr id="26" name="Connecteur droit 45"/>
            <p:cNvCxnSpPr/>
            <p:nvPr/>
          </p:nvCxnSpPr>
          <p:spPr bwMode="auto">
            <a:xfrm flipH="1">
              <a:off x="5522119" y="2251943"/>
              <a:ext cx="1850231" cy="949101"/>
            </a:xfrm>
            <a:prstGeom prst="line">
              <a:avLst/>
            </a:prstGeom>
            <a:ln>
              <a:solidFill>
                <a:srgbClr val="FF0000"/>
              </a:solidFill>
              <a:headEnd type="none" w="lg" len="lg"/>
              <a:tailEnd type="triangle" w="lg" len="lg"/>
            </a:ln>
            <a:effectLst>
              <a:outerShdw blurRad="50800" dist="38100" dir="2700000" algn="tl" rotWithShape="0">
                <a:prstClr val="black">
                  <a:alpha val="40000"/>
                </a:prstClr>
              </a:outerShdw>
            </a:effectLst>
          </p:spPr>
          <p:style>
            <a:lnRef idx="2">
              <a:schemeClr val="accent2"/>
            </a:lnRef>
            <a:fillRef idx="0">
              <a:schemeClr val="accent2"/>
            </a:fillRef>
            <a:effectRef idx="1">
              <a:schemeClr val="accent2"/>
            </a:effectRef>
            <a:fontRef idx="minor">
              <a:schemeClr val="tx1"/>
            </a:fontRef>
          </p:style>
        </p:cxnSp>
        <p:sp>
          <p:nvSpPr>
            <p:cNvPr id="27" name="Rectangle 16"/>
            <p:cNvSpPr>
              <a:spLocks noChangeArrowheads="1"/>
            </p:cNvSpPr>
            <p:nvPr/>
          </p:nvSpPr>
          <p:spPr bwMode="auto">
            <a:xfrm>
              <a:off x="1127580" y="2897867"/>
              <a:ext cx="1463675" cy="1725613"/>
            </a:xfrm>
            <a:prstGeom prst="rect">
              <a:avLst/>
            </a:prstGeom>
            <a:solidFill>
              <a:schemeClr val="tx1">
                <a:lumMod val="50000"/>
                <a:lumOff val="50000"/>
              </a:schemeClr>
            </a:solidFill>
            <a:ln w="9525">
              <a:noFill/>
              <a:miter lim="800000"/>
              <a:headEnd/>
              <a:tailEnd/>
            </a:ln>
          </p:spPr>
          <p:txBody>
            <a:bodyPr wrap="none" anchor="ctr"/>
            <a:lstStyle/>
            <a:p>
              <a:pPr>
                <a:defRPr/>
              </a:pPr>
              <a:endParaRPr lang="en-US" sz="1600" b="1" i="1" dirty="0">
                <a:solidFill>
                  <a:prstClr val="black"/>
                </a:solidFill>
                <a:latin typeface="Arial" charset="0"/>
              </a:endParaRPr>
            </a:p>
          </p:txBody>
        </p:sp>
        <p:sp>
          <p:nvSpPr>
            <p:cNvPr id="28" name="Text Box 17"/>
            <p:cNvSpPr txBox="1">
              <a:spLocks noChangeArrowheads="1"/>
            </p:cNvSpPr>
            <p:nvPr/>
          </p:nvSpPr>
          <p:spPr bwMode="auto">
            <a:xfrm>
              <a:off x="1119642" y="3567792"/>
              <a:ext cx="1516063" cy="336550"/>
            </a:xfrm>
            <a:prstGeom prst="rect">
              <a:avLst/>
            </a:prstGeom>
            <a:noFill/>
            <a:ln w="9525">
              <a:noFill/>
              <a:miter lim="800000"/>
              <a:headEnd/>
              <a:tailEnd/>
            </a:ln>
          </p:spPr>
          <p:txBody>
            <a:bodyPr>
              <a:spAutoFit/>
            </a:bodyPr>
            <a:lstStyle/>
            <a:p>
              <a:pPr eaLnBrk="0" hangingPunct="0">
                <a:spcBef>
                  <a:spcPct val="50000"/>
                </a:spcBef>
                <a:buSzPct val="100000"/>
              </a:pPr>
              <a:r>
                <a:rPr lang="fr-FR" sz="1600" b="1" i="1" dirty="0">
                  <a:solidFill>
                    <a:srgbClr val="000000"/>
                  </a:solidFill>
                  <a:cs typeface="Arial" charset="0"/>
                  <a:sym typeface="Arial" charset="0"/>
                </a:rPr>
                <a:t>Lines / </a:t>
              </a:r>
              <a:r>
                <a:rPr lang="fr-FR" sz="1600" b="1" i="1" dirty="0" err="1">
                  <a:solidFill>
                    <a:srgbClr val="000000"/>
                  </a:solidFill>
                  <a:cs typeface="Arial" charset="0"/>
                  <a:sym typeface="Arial" charset="0"/>
                </a:rPr>
                <a:t>Rows</a:t>
              </a:r>
              <a:endParaRPr lang="fr-FR" sz="1600" b="1" i="1" dirty="0">
                <a:solidFill>
                  <a:srgbClr val="000000"/>
                </a:solidFill>
                <a:cs typeface="Arial" charset="0"/>
                <a:sym typeface="Arial" charset="0"/>
              </a:endParaRPr>
            </a:p>
          </p:txBody>
        </p:sp>
      </p:grpSp>
      <p:sp>
        <p:nvSpPr>
          <p:cNvPr id="29" name="Content Placeholder 24"/>
          <p:cNvSpPr>
            <a:spLocks/>
          </p:cNvSpPr>
          <p:nvPr/>
        </p:nvSpPr>
        <p:spPr bwMode="auto">
          <a:xfrm>
            <a:off x="2414587" y="5287963"/>
            <a:ext cx="4608511" cy="914400"/>
          </a:xfrm>
          <a:prstGeom prst="rect">
            <a:avLst/>
          </a:prstGeom>
          <a:noFill/>
          <a:ln>
            <a:noFill/>
          </a:ln>
        </p:spPr>
        <p:txBody>
          <a:bodyPr lIns="144013" tIns="72007" rIns="144013" bIns="72007"/>
          <a:lstStyle/>
          <a:p>
            <a:pPr eaLnBrk="0" hangingPunct="0">
              <a:spcBef>
                <a:spcPct val="10000"/>
              </a:spcBef>
              <a:buSzPct val="100000"/>
              <a:defRPr/>
            </a:pPr>
            <a:r>
              <a:rPr lang="fr-FR" b="1" dirty="0">
                <a:solidFill>
                  <a:prstClr val="black"/>
                </a:solidFill>
                <a:cs typeface="Arial" pitchFamily="34" charset="0"/>
                <a:sym typeface="Arial" pitchFamily="34" charset="0"/>
              </a:rPr>
              <a:t>2. </a:t>
            </a:r>
            <a:r>
              <a:rPr lang="fr-FR" b="1" dirty="0" err="1">
                <a:solidFill>
                  <a:prstClr val="black"/>
                </a:solidFill>
                <a:cs typeface="Arial" pitchFamily="34" charset="0"/>
                <a:sym typeface="Arial" pitchFamily="34" charset="0"/>
              </a:rPr>
              <a:t>Rows</a:t>
            </a:r>
            <a:r>
              <a:rPr lang="fr-FR" b="1" dirty="0">
                <a:solidFill>
                  <a:prstClr val="black"/>
                </a:solidFill>
                <a:cs typeface="Arial" pitchFamily="34" charset="0"/>
                <a:sym typeface="Arial" pitchFamily="34" charset="0"/>
              </a:rPr>
              <a:t> Dimensions:</a:t>
            </a:r>
          </a:p>
          <a:p>
            <a:pPr marL="139700" lvl="2" indent="-139700" eaLnBrk="0" hangingPunct="0">
              <a:spcBef>
                <a:spcPct val="10000"/>
              </a:spcBef>
              <a:buClr>
                <a:srgbClr val="C0AE86"/>
              </a:buClr>
              <a:buSzPct val="90000"/>
              <a:buFont typeface="Wingdings" pitchFamily="2" charset="2"/>
              <a:buChar char="§"/>
              <a:defRPr/>
            </a:pPr>
            <a:r>
              <a:rPr lang="fr-FR" sz="1600" dirty="0">
                <a:solidFill>
                  <a:prstClr val="black">
                    <a:lumMod val="50000"/>
                    <a:lumOff val="50000"/>
                  </a:prstClr>
                </a:solidFill>
                <a:cs typeface="Arial" pitchFamily="34" charset="0"/>
                <a:sym typeface="Arial" pitchFamily="34" charset="0"/>
              </a:rPr>
              <a:t>Data </a:t>
            </a:r>
            <a:r>
              <a:rPr lang="fr-FR" sz="1600" dirty="0" err="1">
                <a:solidFill>
                  <a:prstClr val="black">
                    <a:lumMod val="50000"/>
                    <a:lumOff val="50000"/>
                  </a:prstClr>
                </a:solidFill>
                <a:cs typeface="Arial" pitchFamily="34" charset="0"/>
                <a:sym typeface="Arial" pitchFamily="34" charset="0"/>
              </a:rPr>
              <a:t>Analysis</a:t>
            </a:r>
            <a:r>
              <a:rPr lang="fr-FR" sz="1600" dirty="0">
                <a:solidFill>
                  <a:prstClr val="black">
                    <a:lumMod val="50000"/>
                    <a:lumOff val="50000"/>
                  </a:prstClr>
                </a:solidFill>
                <a:cs typeface="Arial" pitchFamily="34" charset="0"/>
                <a:sym typeface="Arial" pitchFamily="34" charset="0"/>
              </a:rPr>
              <a:t> values / Dimension to </a:t>
            </a:r>
            <a:r>
              <a:rPr lang="fr-FR" sz="1600" dirty="0" err="1">
                <a:solidFill>
                  <a:prstClr val="black">
                    <a:lumMod val="50000"/>
                    <a:lumOff val="50000"/>
                  </a:prstClr>
                </a:solidFill>
                <a:cs typeface="Arial" pitchFamily="34" charset="0"/>
                <a:sym typeface="Arial" pitchFamily="34" charset="0"/>
              </a:rPr>
              <a:t>be</a:t>
            </a:r>
            <a:r>
              <a:rPr lang="fr-FR" sz="1600" dirty="0">
                <a:solidFill>
                  <a:prstClr val="black">
                    <a:lumMod val="50000"/>
                    <a:lumOff val="50000"/>
                  </a:prstClr>
                </a:solidFill>
                <a:cs typeface="Arial" pitchFamily="34" charset="0"/>
                <a:sym typeface="Arial" pitchFamily="34" charset="0"/>
              </a:rPr>
              <a:t> </a:t>
            </a:r>
            <a:r>
              <a:rPr lang="fr-FR" sz="1600" dirty="0" err="1">
                <a:solidFill>
                  <a:prstClr val="black">
                    <a:lumMod val="50000"/>
                    <a:lumOff val="50000"/>
                  </a:prstClr>
                </a:solidFill>
                <a:cs typeface="Arial" pitchFamily="34" charset="0"/>
                <a:sym typeface="Arial" pitchFamily="34" charset="0"/>
              </a:rPr>
              <a:t>drilled</a:t>
            </a:r>
            <a:endParaRPr lang="fr-FR" sz="1600" dirty="0">
              <a:solidFill>
                <a:prstClr val="black">
                  <a:lumMod val="50000"/>
                  <a:lumOff val="50000"/>
                </a:prstClr>
              </a:solidFill>
              <a:cs typeface="Arial" pitchFamily="34" charset="0"/>
              <a:sym typeface="Arial" pitchFamily="34" charset="0"/>
            </a:endParaRPr>
          </a:p>
          <a:p>
            <a:pPr marL="139700" lvl="2" indent="-139700" eaLnBrk="0" hangingPunct="0">
              <a:spcBef>
                <a:spcPct val="10000"/>
              </a:spcBef>
              <a:buClr>
                <a:srgbClr val="C0AE86"/>
              </a:buClr>
              <a:buSzPct val="90000"/>
              <a:buFont typeface="Wingdings" pitchFamily="2" charset="2"/>
              <a:buChar char="§"/>
              <a:defRPr/>
            </a:pPr>
            <a:r>
              <a:rPr lang="fr-FR" sz="1400" i="1" dirty="0">
                <a:solidFill>
                  <a:prstClr val="black">
                    <a:lumMod val="50000"/>
                    <a:lumOff val="50000"/>
                  </a:prstClr>
                </a:solidFill>
                <a:cs typeface="Arial" pitchFamily="34" charset="0"/>
                <a:sym typeface="Arial" pitchFamily="34" charset="0"/>
              </a:rPr>
              <a:t>(</a:t>
            </a:r>
            <a:r>
              <a:rPr lang="fr-FR" sz="1400" i="1" dirty="0" err="1">
                <a:solidFill>
                  <a:prstClr val="black">
                    <a:lumMod val="50000"/>
                    <a:lumOff val="50000"/>
                  </a:prstClr>
                </a:solidFill>
                <a:cs typeface="Arial" pitchFamily="34" charset="0"/>
                <a:sym typeface="Arial" pitchFamily="34" charset="0"/>
              </a:rPr>
              <a:t>KPI’s</a:t>
            </a:r>
            <a:r>
              <a:rPr lang="fr-FR" sz="1400" i="1" dirty="0">
                <a:solidFill>
                  <a:prstClr val="black">
                    <a:lumMod val="50000"/>
                    <a:lumOff val="50000"/>
                  </a:prstClr>
                </a:solidFill>
                <a:cs typeface="Arial" pitchFamily="34" charset="0"/>
                <a:sym typeface="Arial" pitchFamily="34" charset="0"/>
              </a:rPr>
              <a:t> or Financial </a:t>
            </a:r>
            <a:r>
              <a:rPr lang="fr-FR" sz="1400" i="1" dirty="0" err="1">
                <a:solidFill>
                  <a:prstClr val="black">
                    <a:lumMod val="50000"/>
                    <a:lumOff val="50000"/>
                  </a:prstClr>
                </a:solidFill>
                <a:cs typeface="Arial" pitchFamily="34" charset="0"/>
                <a:sym typeface="Arial" pitchFamily="34" charset="0"/>
              </a:rPr>
              <a:t>Indicators</a:t>
            </a:r>
            <a:r>
              <a:rPr lang="fr-FR" sz="1400" i="1" dirty="0">
                <a:solidFill>
                  <a:prstClr val="black">
                    <a:lumMod val="50000"/>
                    <a:lumOff val="50000"/>
                  </a:prstClr>
                </a:solidFill>
                <a:cs typeface="Arial" pitchFamily="34" charset="0"/>
                <a:sym typeface="Arial" pitchFamily="34" charset="0"/>
              </a:rPr>
              <a:t>, </a:t>
            </a:r>
            <a:r>
              <a:rPr lang="fr-FR" sz="1400" i="1" dirty="0" err="1">
                <a:solidFill>
                  <a:prstClr val="black">
                    <a:lumMod val="50000"/>
                    <a:lumOff val="50000"/>
                  </a:prstClr>
                </a:solidFill>
                <a:cs typeface="Arial" pitchFamily="34" charset="0"/>
                <a:sym typeface="Arial" pitchFamily="34" charset="0"/>
              </a:rPr>
              <a:t>Mgmt</a:t>
            </a:r>
            <a:r>
              <a:rPr lang="fr-FR" sz="1400" i="1" dirty="0">
                <a:solidFill>
                  <a:prstClr val="black">
                    <a:lumMod val="50000"/>
                    <a:lumOff val="50000"/>
                  </a:prstClr>
                </a:solidFill>
                <a:cs typeface="Arial" pitchFamily="34" charset="0"/>
                <a:sym typeface="Arial" pitchFamily="34" charset="0"/>
              </a:rPr>
              <a:t> </a:t>
            </a:r>
            <a:r>
              <a:rPr lang="fr-FR" sz="1400" i="1" dirty="0" err="1">
                <a:solidFill>
                  <a:prstClr val="black">
                    <a:lumMod val="50000"/>
                    <a:lumOff val="50000"/>
                  </a:prstClr>
                </a:solidFill>
                <a:cs typeface="Arial" pitchFamily="34" charset="0"/>
                <a:sym typeface="Arial" pitchFamily="34" charset="0"/>
              </a:rPr>
              <a:t>Organizations</a:t>
            </a:r>
            <a:r>
              <a:rPr lang="fr-FR" sz="1400" i="1" dirty="0">
                <a:solidFill>
                  <a:prstClr val="black">
                    <a:lumMod val="50000"/>
                    <a:lumOff val="50000"/>
                  </a:prstClr>
                </a:solidFill>
                <a:cs typeface="Arial" pitchFamily="34" charset="0"/>
                <a:sym typeface="Arial" pitchFamily="34" charset="0"/>
              </a:rPr>
              <a:t>, </a:t>
            </a:r>
            <a:r>
              <a:rPr lang="fr-FR" sz="1400" i="1" dirty="0" err="1">
                <a:solidFill>
                  <a:prstClr val="black">
                    <a:lumMod val="50000"/>
                    <a:lumOff val="50000"/>
                  </a:prstClr>
                </a:solidFill>
                <a:cs typeface="Arial" pitchFamily="34" charset="0"/>
                <a:sym typeface="Arial" pitchFamily="34" charset="0"/>
              </a:rPr>
              <a:t>legal</a:t>
            </a:r>
            <a:r>
              <a:rPr lang="fr-FR" sz="1400" i="1" dirty="0">
                <a:solidFill>
                  <a:prstClr val="black">
                    <a:lumMod val="50000"/>
                    <a:lumOff val="50000"/>
                  </a:prstClr>
                </a:solidFill>
                <a:cs typeface="Arial" pitchFamily="34" charset="0"/>
                <a:sym typeface="Arial" pitchFamily="34" charset="0"/>
              </a:rPr>
              <a:t>, </a:t>
            </a:r>
            <a:r>
              <a:rPr lang="fr-FR" sz="1400" i="1" dirty="0" err="1">
                <a:solidFill>
                  <a:prstClr val="black">
                    <a:lumMod val="50000"/>
                    <a:lumOff val="50000"/>
                  </a:prstClr>
                </a:solidFill>
                <a:cs typeface="Arial" pitchFamily="34" charset="0"/>
                <a:sym typeface="Arial" pitchFamily="34" charset="0"/>
              </a:rPr>
              <a:t>Activities</a:t>
            </a:r>
            <a:r>
              <a:rPr lang="fr-FR" sz="1400" i="1" dirty="0">
                <a:solidFill>
                  <a:prstClr val="black">
                    <a:lumMod val="50000"/>
                    <a:lumOff val="50000"/>
                  </a:prstClr>
                </a:solidFill>
                <a:cs typeface="Arial" pitchFamily="34" charset="0"/>
                <a:sym typeface="Arial" pitchFamily="34" charset="0"/>
              </a:rPr>
              <a:t>)</a:t>
            </a:r>
          </a:p>
          <a:p>
            <a:pPr marL="139700" lvl="2" indent="-139700" eaLnBrk="0" hangingPunct="0">
              <a:spcBef>
                <a:spcPct val="10000"/>
              </a:spcBef>
              <a:buClr>
                <a:srgbClr val="C0AE86"/>
              </a:buClr>
              <a:buSzPct val="90000"/>
              <a:buFont typeface="Wingdings" pitchFamily="2" charset="2"/>
              <a:buChar char="§"/>
              <a:defRPr/>
            </a:pPr>
            <a:r>
              <a:rPr lang="fr-FR" sz="1600" dirty="0">
                <a:solidFill>
                  <a:prstClr val="black">
                    <a:lumMod val="50000"/>
                    <a:lumOff val="50000"/>
                  </a:prstClr>
                </a:solidFill>
                <a:cs typeface="Arial" pitchFamily="34" charset="0"/>
                <a:sym typeface="Arial" pitchFamily="34" charset="0"/>
              </a:rPr>
              <a:t> </a:t>
            </a:r>
          </a:p>
        </p:txBody>
      </p:sp>
      <p:sp>
        <p:nvSpPr>
          <p:cNvPr id="30" name="Content Placeholder 24"/>
          <p:cNvSpPr>
            <a:spLocks/>
          </p:cNvSpPr>
          <p:nvPr/>
        </p:nvSpPr>
        <p:spPr bwMode="auto">
          <a:xfrm>
            <a:off x="7381276" y="1718469"/>
            <a:ext cx="1628775" cy="2157412"/>
          </a:xfrm>
          <a:prstGeom prst="rect">
            <a:avLst/>
          </a:prstGeom>
          <a:noFill/>
          <a:ln w="9525">
            <a:noFill/>
            <a:miter lim="800000"/>
            <a:headEnd/>
            <a:tailEnd/>
          </a:ln>
        </p:spPr>
        <p:txBody>
          <a:bodyPr lIns="144013" tIns="72007" rIns="144013" bIns="72007"/>
          <a:lstStyle/>
          <a:p>
            <a:pPr algn="l" eaLnBrk="0" hangingPunct="0">
              <a:spcBef>
                <a:spcPct val="10000"/>
              </a:spcBef>
              <a:buSzPct val="100000"/>
            </a:pPr>
            <a:r>
              <a:rPr lang="fr-FR" b="1" dirty="0">
                <a:solidFill>
                  <a:prstClr val="black"/>
                </a:solidFill>
                <a:cs typeface="Arial" charset="0"/>
                <a:sym typeface="Arial" charset="0"/>
              </a:rPr>
              <a:t>3. </a:t>
            </a:r>
            <a:r>
              <a:rPr lang="fr-FR" b="1" dirty="0" err="1">
                <a:solidFill>
                  <a:prstClr val="black"/>
                </a:solidFill>
                <a:cs typeface="Arial" charset="0"/>
                <a:sym typeface="Arial" charset="0"/>
              </a:rPr>
              <a:t>Column</a:t>
            </a:r>
            <a:r>
              <a:rPr lang="fr-FR" b="1" dirty="0">
                <a:solidFill>
                  <a:prstClr val="black"/>
                </a:solidFill>
                <a:cs typeface="Arial" charset="0"/>
                <a:sym typeface="Arial" charset="0"/>
              </a:rPr>
              <a:t> Dimensions</a:t>
            </a:r>
          </a:p>
          <a:p>
            <a:pPr marL="0" lvl="2" algn="l" eaLnBrk="0" hangingPunct="0">
              <a:spcBef>
                <a:spcPct val="10000"/>
              </a:spcBef>
              <a:buClr>
                <a:srgbClr val="C0AE86"/>
              </a:buClr>
              <a:buSzPct val="90000"/>
            </a:pPr>
            <a:r>
              <a:rPr lang="fr-FR" sz="1600" i="1" dirty="0">
                <a:solidFill>
                  <a:srgbClr val="6F7072"/>
                </a:solidFill>
                <a:cs typeface="Arial" charset="0"/>
                <a:sym typeface="Arial" charset="0"/>
              </a:rPr>
              <a:t>(</a:t>
            </a:r>
            <a:r>
              <a:rPr lang="fr-FR" sz="1600" i="1" dirty="0" err="1">
                <a:solidFill>
                  <a:srgbClr val="6F7072"/>
                </a:solidFill>
                <a:cs typeface="Arial" charset="0"/>
                <a:sym typeface="Arial" charset="0"/>
              </a:rPr>
              <a:t>e.g</a:t>
            </a:r>
            <a:r>
              <a:rPr lang="fr-FR" sz="1600" i="1" dirty="0">
                <a:solidFill>
                  <a:srgbClr val="6F7072"/>
                </a:solidFill>
                <a:cs typeface="Arial" charset="0"/>
                <a:sym typeface="Arial" charset="0"/>
              </a:rPr>
              <a:t>. </a:t>
            </a:r>
            <a:r>
              <a:rPr lang="fr-FR" sz="1600" i="1" dirty="0" err="1">
                <a:solidFill>
                  <a:srgbClr val="6F7072"/>
                </a:solidFill>
                <a:cs typeface="Arial" charset="0"/>
                <a:sym typeface="Arial" charset="0"/>
              </a:rPr>
              <a:t>Period</a:t>
            </a:r>
            <a:r>
              <a:rPr lang="fr-FR" sz="1600" i="1" dirty="0">
                <a:solidFill>
                  <a:srgbClr val="6F7072"/>
                </a:solidFill>
                <a:cs typeface="Arial" charset="0"/>
                <a:sym typeface="Arial" charset="0"/>
              </a:rPr>
              <a:t>, Phase, GAAP)</a:t>
            </a:r>
            <a:endParaRPr lang="fr-FR" sz="1600" dirty="0">
              <a:solidFill>
                <a:srgbClr val="6F7072"/>
              </a:solidFill>
              <a:cs typeface="Arial" charset="0"/>
              <a:sym typeface="Arial" charset="0"/>
            </a:endParaRPr>
          </a:p>
        </p:txBody>
      </p:sp>
      <p:sp>
        <p:nvSpPr>
          <p:cNvPr id="31" name="Content Placeholder 24"/>
          <p:cNvSpPr>
            <a:spLocks/>
          </p:cNvSpPr>
          <p:nvPr/>
        </p:nvSpPr>
        <p:spPr bwMode="auto">
          <a:xfrm>
            <a:off x="25400" y="1501776"/>
            <a:ext cx="8585200" cy="1316037"/>
          </a:xfrm>
          <a:prstGeom prst="rect">
            <a:avLst/>
          </a:prstGeom>
          <a:noFill/>
          <a:ln w="9525">
            <a:noFill/>
            <a:miter lim="800000"/>
            <a:headEnd/>
            <a:tailEnd/>
          </a:ln>
        </p:spPr>
        <p:txBody>
          <a:bodyPr lIns="144013" tIns="72007" rIns="144013" bIns="72007"/>
          <a:lstStyle/>
          <a:p>
            <a:pPr marL="174625" indent="-174625" algn="l" eaLnBrk="0" hangingPunct="0">
              <a:spcBef>
                <a:spcPct val="10000"/>
              </a:spcBef>
              <a:buSzPct val="100000"/>
            </a:pPr>
            <a:r>
              <a:rPr lang="fr-FR" b="1" dirty="0">
                <a:solidFill>
                  <a:prstClr val="black"/>
                </a:solidFill>
                <a:cs typeface="Arial" charset="0"/>
                <a:sym typeface="Arial" charset="0"/>
              </a:rPr>
              <a:t>1. For </a:t>
            </a:r>
            <a:r>
              <a:rPr lang="fr-FR" b="1" dirty="0" err="1">
                <a:solidFill>
                  <a:prstClr val="black"/>
                </a:solidFill>
                <a:cs typeface="Arial" charset="0"/>
                <a:sym typeface="Arial" charset="0"/>
              </a:rPr>
              <a:t>Context</a:t>
            </a:r>
            <a:r>
              <a:rPr lang="fr-FR" b="1" dirty="0">
                <a:solidFill>
                  <a:prstClr val="black"/>
                </a:solidFill>
                <a:cs typeface="Arial" charset="0"/>
                <a:sym typeface="Arial" charset="0"/>
              </a:rPr>
              <a:t> Dimensions, </a:t>
            </a:r>
            <a:r>
              <a:rPr lang="fr-FR" sz="1600" dirty="0">
                <a:solidFill>
                  <a:srgbClr val="6F7072"/>
                </a:solidFill>
                <a:cs typeface="Arial" charset="0"/>
                <a:sym typeface="Arial" charset="0"/>
              </a:rPr>
              <a:t>Data </a:t>
            </a:r>
            <a:r>
              <a:rPr lang="fr-FR" sz="1600" dirty="0" err="1">
                <a:solidFill>
                  <a:srgbClr val="6F7072"/>
                </a:solidFill>
                <a:cs typeface="Arial" charset="0"/>
                <a:sym typeface="Arial" charset="0"/>
              </a:rPr>
              <a:t>Analysis</a:t>
            </a:r>
            <a:r>
              <a:rPr lang="fr-FR" sz="1600" dirty="0">
                <a:solidFill>
                  <a:srgbClr val="6F7072"/>
                </a:solidFill>
                <a:cs typeface="Arial" charset="0"/>
                <a:sym typeface="Arial" charset="0"/>
              </a:rPr>
              <a:t> Scope </a:t>
            </a:r>
            <a:r>
              <a:rPr lang="fr-FR" sz="1600" dirty="0">
                <a:solidFill>
                  <a:srgbClr val="6F7072"/>
                </a:solidFill>
                <a:cs typeface="Arial" charset="0"/>
                <a:sym typeface="Wingdings" panose="05000000000000000000" pitchFamily="2" charset="2"/>
              </a:rPr>
              <a:t> </a:t>
            </a:r>
            <a:r>
              <a:rPr lang="fr-FR" sz="1600" b="1" i="1" dirty="0">
                <a:solidFill>
                  <a:srgbClr val="FF0000"/>
                </a:solidFill>
                <a:cs typeface="Arial" charset="0"/>
                <a:sym typeface="Arial" charset="0"/>
              </a:rPr>
              <a:t>one single </a:t>
            </a:r>
            <a:r>
              <a:rPr lang="fr-FR" sz="1600" b="1" i="1" dirty="0" err="1">
                <a:solidFill>
                  <a:srgbClr val="FF0000"/>
                </a:solidFill>
                <a:cs typeface="Arial" charset="0"/>
                <a:sym typeface="Arial" charset="0"/>
              </a:rPr>
              <a:t>choice</a:t>
            </a:r>
            <a:r>
              <a:rPr lang="fr-FR" sz="1600" b="1" i="1" dirty="0">
                <a:solidFill>
                  <a:srgbClr val="FF0000"/>
                </a:solidFill>
                <a:cs typeface="Arial" charset="0"/>
                <a:sym typeface="Arial" charset="0"/>
              </a:rPr>
              <a:t> by dimension</a:t>
            </a:r>
            <a:endParaRPr lang="fr-FR" sz="1600" b="1" i="1" dirty="0">
              <a:solidFill>
                <a:srgbClr val="6F7072"/>
              </a:solidFill>
              <a:cs typeface="Arial" charset="0"/>
              <a:sym typeface="Arial" charset="0"/>
            </a:endParaRPr>
          </a:p>
        </p:txBody>
      </p:sp>
    </p:spTree>
    <p:extLst>
      <p:ext uri="{BB962C8B-B14F-4D97-AF65-F5344CB8AC3E}">
        <p14:creationId xmlns:p14="http://schemas.microsoft.com/office/powerpoint/2010/main" val="52400417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1"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FA4D31A8-ABDA-4D56-8C6B-30D6245D5BA8}" type="slidenum">
              <a:rPr lang="en-US" altLang="fr-FR" sz="900" b="0">
                <a:solidFill>
                  <a:schemeClr val="bg1"/>
                </a:solidFill>
              </a:rPr>
              <a:pPr algn="r" eaLnBrk="1" hangingPunct="1">
                <a:spcBef>
                  <a:spcPct val="0"/>
                </a:spcBef>
              </a:pPr>
              <a:t>72</a:t>
            </a:fld>
            <a:r>
              <a:rPr lang="en-US" altLang="fr-FR" sz="900" b="0">
                <a:solidFill>
                  <a:schemeClr val="bg1"/>
                </a:solidFill>
              </a:rPr>
              <a:t> •</a:t>
            </a:r>
          </a:p>
        </p:txBody>
      </p:sp>
      <p:sp>
        <p:nvSpPr>
          <p:cNvPr id="130052"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dirty="0">
                <a:solidFill>
                  <a:schemeClr val="bg1"/>
                </a:solidFill>
              </a:rPr>
              <a:t> TANGO training</a:t>
            </a:r>
          </a:p>
        </p:txBody>
      </p:sp>
      <p:sp>
        <p:nvSpPr>
          <p:cNvPr id="12" name="Rectangle 11"/>
          <p:cNvSpPr>
            <a:spLocks noChangeArrowheads="1"/>
          </p:cNvSpPr>
          <p:nvPr/>
        </p:nvSpPr>
        <p:spPr bwMode="auto">
          <a:xfrm>
            <a:off x="720725" y="952500"/>
            <a:ext cx="7644299" cy="5124450"/>
          </a:xfrm>
          <a:prstGeom prst="rect">
            <a:avLst/>
          </a:prstGeom>
          <a:solidFill>
            <a:schemeClr val="bg1"/>
          </a:solidFill>
          <a:ln w="25400">
            <a:solidFill>
              <a:schemeClr val="tx1">
                <a:lumMod val="50000"/>
                <a:lumOff val="50000"/>
              </a:schemeClr>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n-US" sz="1200">
              <a:ln>
                <a:solidFill>
                  <a:prstClr val="black">
                    <a:lumMod val="50000"/>
                    <a:lumOff val="50000"/>
                  </a:prstClr>
                </a:solidFill>
              </a:ln>
              <a:solidFill>
                <a:prstClr val="black"/>
              </a:solidFill>
              <a:latin typeface="Arial" charset="0"/>
            </a:endParaRPr>
          </a:p>
        </p:txBody>
      </p:sp>
      <p:sp>
        <p:nvSpPr>
          <p:cNvPr id="13" name="Rectangle 12"/>
          <p:cNvSpPr>
            <a:spLocks noChangeArrowheads="1"/>
          </p:cNvSpPr>
          <p:nvPr/>
        </p:nvSpPr>
        <p:spPr bwMode="auto">
          <a:xfrm>
            <a:off x="887665" y="1030328"/>
            <a:ext cx="2605041" cy="1465221"/>
          </a:xfrm>
          <a:prstGeom prst="rect">
            <a:avLst/>
          </a:prstGeom>
          <a:solidFill>
            <a:schemeClr val="tx1">
              <a:lumMod val="75000"/>
              <a:lumOff val="25000"/>
            </a:schemeClr>
          </a:solidFill>
          <a:ln>
            <a:noFill/>
          </a:ln>
        </p:spPr>
        <p:txBody>
          <a:bodyPr wrap="none" anchor="t"/>
          <a:lstStyle/>
          <a:p>
            <a:pPr algn="l">
              <a:defRPr/>
            </a:pPr>
            <a:r>
              <a:rPr lang="en-US" sz="1600" b="1" i="1" dirty="0">
                <a:solidFill>
                  <a:schemeClr val="bg1"/>
                </a:solidFill>
              </a:rPr>
              <a:t>Context</a:t>
            </a:r>
          </a:p>
        </p:txBody>
      </p:sp>
      <p:sp>
        <p:nvSpPr>
          <p:cNvPr id="14" name="Rectangle 20"/>
          <p:cNvSpPr>
            <a:spLocks noChangeArrowheads="1"/>
          </p:cNvSpPr>
          <p:nvPr/>
        </p:nvSpPr>
        <p:spPr bwMode="auto">
          <a:xfrm>
            <a:off x="2028825" y="2537470"/>
            <a:ext cx="6213907" cy="1141287"/>
          </a:xfrm>
          <a:prstGeom prst="rect">
            <a:avLst/>
          </a:prstGeom>
          <a:solidFill>
            <a:schemeClr val="bg1">
              <a:lumMod val="65000"/>
            </a:schemeClr>
          </a:solidFill>
          <a:ln>
            <a:noFill/>
          </a:ln>
        </p:spPr>
        <p:txBody>
          <a:bodyPr wrap="none" anchor="t"/>
          <a:lstStyle/>
          <a:p>
            <a:pPr algn="l">
              <a:defRPr/>
            </a:pPr>
            <a:r>
              <a:rPr lang="en-US" sz="1600" b="1" i="1" dirty="0">
                <a:solidFill>
                  <a:schemeClr val="bg1"/>
                </a:solidFill>
              </a:rPr>
              <a:t>Columns</a:t>
            </a:r>
          </a:p>
        </p:txBody>
      </p:sp>
      <p:sp>
        <p:nvSpPr>
          <p:cNvPr id="15" name="Rectangle 23"/>
          <p:cNvSpPr>
            <a:spLocks noChangeArrowheads="1"/>
          </p:cNvSpPr>
          <p:nvPr/>
        </p:nvSpPr>
        <p:spPr bwMode="auto">
          <a:xfrm>
            <a:off x="2028825" y="3647284"/>
            <a:ext cx="6204200" cy="2353466"/>
          </a:xfrm>
          <a:prstGeom prst="rect">
            <a:avLst/>
          </a:prstGeom>
          <a:solidFill>
            <a:srgbClr val="EAEAEA"/>
          </a:solidFill>
          <a:ln w="9525">
            <a:noFill/>
            <a:miter lim="800000"/>
            <a:headEnd/>
            <a:tailEnd/>
          </a:ln>
        </p:spPr>
        <p:txBody>
          <a:bodyPr wrap="none" anchor="t"/>
          <a:lstStyle/>
          <a:p>
            <a:pPr algn="l"/>
            <a:r>
              <a:rPr lang="en-US" sz="1600" b="1" i="1" dirty="0">
                <a:solidFill>
                  <a:schemeClr val="tx1">
                    <a:lumMod val="50000"/>
                    <a:lumOff val="50000"/>
                  </a:schemeClr>
                </a:solidFill>
              </a:rPr>
              <a:t>Data</a:t>
            </a:r>
          </a:p>
        </p:txBody>
      </p:sp>
      <p:sp>
        <p:nvSpPr>
          <p:cNvPr id="16" name="Rectangle 16"/>
          <p:cNvSpPr>
            <a:spLocks noChangeArrowheads="1"/>
          </p:cNvSpPr>
          <p:nvPr/>
        </p:nvSpPr>
        <p:spPr bwMode="auto">
          <a:xfrm>
            <a:off x="822223" y="3647284"/>
            <a:ext cx="1085482" cy="2353466"/>
          </a:xfrm>
          <a:prstGeom prst="rect">
            <a:avLst/>
          </a:prstGeom>
          <a:solidFill>
            <a:schemeClr val="tx1">
              <a:lumMod val="50000"/>
              <a:lumOff val="50000"/>
            </a:schemeClr>
          </a:solidFill>
          <a:ln w="9525">
            <a:noFill/>
            <a:miter lim="800000"/>
            <a:headEnd/>
            <a:tailEnd/>
          </a:ln>
        </p:spPr>
        <p:txBody>
          <a:bodyPr wrap="none" anchor="t"/>
          <a:lstStyle/>
          <a:p>
            <a:pPr algn="l">
              <a:defRPr/>
            </a:pPr>
            <a:r>
              <a:rPr lang="en-US" sz="1600" b="1" i="1" dirty="0">
                <a:solidFill>
                  <a:schemeClr val="bg1"/>
                </a:solidFill>
                <a:latin typeface="Arial" charset="0"/>
              </a:rPr>
              <a:t>Rows</a:t>
            </a:r>
          </a:p>
        </p:txBody>
      </p:sp>
      <p:sp>
        <p:nvSpPr>
          <p:cNvPr id="17" name="Espace réservé du texte 3"/>
          <p:cNvSpPr txBox="1">
            <a:spLocks/>
          </p:cNvSpPr>
          <p:nvPr/>
        </p:nvSpPr>
        <p:spPr bwMode="auto">
          <a:xfrm>
            <a:off x="534220" y="387350"/>
            <a:ext cx="8062912" cy="992188"/>
          </a:xfrm>
          <a:prstGeom prst="rect">
            <a:avLst/>
          </a:prstGeom>
          <a:noFill/>
          <a:ln>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defPPr>
              <a:defRPr lang="fr-FR"/>
            </a:defPPr>
            <a:lvl1pPr marL="0" indent="0" algn="l" eaLnBrk="0" hangingPunct="0">
              <a:buFont typeface="Arial" charset="0"/>
              <a:buNone/>
              <a:defRPr sz="2400" b="1">
                <a:solidFill>
                  <a:srgbClr val="FF0000"/>
                </a:solidFill>
              </a:defRPr>
            </a:lvl1pPr>
            <a:lvl2pPr marL="273050" indent="-271463" algn="l" eaLnBrk="0" hangingPunct="0">
              <a:spcBef>
                <a:spcPct val="10000"/>
              </a:spcBef>
              <a:buClr>
                <a:srgbClr val="FF0000"/>
              </a:buClr>
              <a:buSzPct val="90000"/>
              <a:buFont typeface="Courier New" pitchFamily="49" charset="0"/>
              <a:buChar char="o"/>
              <a:defRPr sz="2000">
                <a:solidFill>
                  <a:schemeClr val="hlink"/>
                </a:solidFill>
                <a:latin typeface="+mn-lt"/>
              </a:defRPr>
            </a:lvl2pPr>
            <a:lvl3pPr marL="474663" indent="-200025" algn="l" eaLnBrk="0" hangingPunct="0">
              <a:spcBef>
                <a:spcPct val="10000"/>
              </a:spcBef>
              <a:buClr>
                <a:srgbClr val="FF0000"/>
              </a:buClr>
              <a:buFont typeface="Courier New" pitchFamily="49" charset="0"/>
              <a:buChar char="o"/>
              <a:defRPr>
                <a:solidFill>
                  <a:schemeClr val="hlink"/>
                </a:solidFill>
                <a:latin typeface="+mn-lt"/>
              </a:defRPr>
            </a:lvl3pPr>
            <a:lvl4pPr marL="747713" indent="-153988" algn="l" eaLnBrk="0" hangingPunct="0">
              <a:spcBef>
                <a:spcPct val="10000"/>
              </a:spcBef>
              <a:buClr>
                <a:srgbClr val="FF0000"/>
              </a:buClr>
              <a:buFont typeface="Courier New" pitchFamily="49" charset="0"/>
              <a:buChar char="o"/>
              <a:defRPr sz="1400">
                <a:solidFill>
                  <a:schemeClr val="hlink"/>
                </a:solidFill>
                <a:latin typeface="+mn-lt"/>
              </a:defRPr>
            </a:lvl4pPr>
            <a:lvl5pPr marL="1068388" indent="-119063" algn="l" eaLnBrk="0" hangingPunct="0">
              <a:spcBef>
                <a:spcPct val="10000"/>
              </a:spcBef>
              <a:buClr>
                <a:srgbClr val="FF0000"/>
              </a:buClr>
              <a:buFont typeface="Courier New" pitchFamily="49" charset="0"/>
              <a:buChar char="o"/>
              <a:defRPr sz="1200">
                <a:solidFill>
                  <a:schemeClr val="hlink"/>
                </a:solidFill>
                <a:latin typeface="+mn-lt"/>
              </a:defRPr>
            </a:lvl5pPr>
            <a:lvl6pPr marL="1525588" indent="-119063" fontAlgn="base">
              <a:spcBef>
                <a:spcPct val="10000"/>
              </a:spcBef>
              <a:spcAft>
                <a:spcPct val="0"/>
              </a:spcAft>
              <a:buFont typeface="Webdings" pitchFamily="18" charset="2"/>
              <a:buChar char="4"/>
              <a:defRPr sz="1200">
                <a:solidFill>
                  <a:schemeClr val="hlink"/>
                </a:solidFill>
                <a:latin typeface="+mn-lt"/>
              </a:defRPr>
            </a:lvl6pPr>
            <a:lvl7pPr marL="1982788" indent="-119063" fontAlgn="base">
              <a:spcBef>
                <a:spcPct val="10000"/>
              </a:spcBef>
              <a:spcAft>
                <a:spcPct val="0"/>
              </a:spcAft>
              <a:buFont typeface="Webdings" pitchFamily="18" charset="2"/>
              <a:buChar char="4"/>
              <a:defRPr sz="1200">
                <a:solidFill>
                  <a:schemeClr val="hlink"/>
                </a:solidFill>
                <a:latin typeface="+mn-lt"/>
              </a:defRPr>
            </a:lvl7pPr>
            <a:lvl8pPr marL="2439988" indent="-119063" fontAlgn="base">
              <a:spcBef>
                <a:spcPct val="10000"/>
              </a:spcBef>
              <a:spcAft>
                <a:spcPct val="0"/>
              </a:spcAft>
              <a:buFont typeface="Webdings" pitchFamily="18" charset="2"/>
              <a:buChar char="4"/>
              <a:defRPr sz="1200">
                <a:solidFill>
                  <a:schemeClr val="hlink"/>
                </a:solidFill>
                <a:latin typeface="+mn-lt"/>
              </a:defRPr>
            </a:lvl8pPr>
            <a:lvl9pPr marL="2897188" indent="-119063" fontAlgn="base">
              <a:spcBef>
                <a:spcPct val="10000"/>
              </a:spcBef>
              <a:spcAft>
                <a:spcPct val="0"/>
              </a:spcAft>
              <a:buFont typeface="Webdings" pitchFamily="18" charset="2"/>
              <a:buChar char="4"/>
              <a:defRPr sz="1200">
                <a:solidFill>
                  <a:schemeClr val="hlink"/>
                </a:solidFill>
                <a:latin typeface="+mn-lt"/>
              </a:defRPr>
            </a:lvl9pPr>
          </a:lstStyle>
          <a:p>
            <a:r>
              <a:rPr lang="fr-FR" dirty="0"/>
              <a:t>Report </a:t>
            </a:r>
            <a:r>
              <a:rPr lang="fr-FR" dirty="0" err="1"/>
              <a:t>Customizing</a:t>
            </a:r>
            <a:r>
              <a:rPr lang="fr-FR" dirty="0"/>
              <a:t> – exemple</a:t>
            </a:r>
          </a:p>
        </p:txBody>
      </p:sp>
      <p:sp>
        <p:nvSpPr>
          <p:cNvPr id="18" name="ZoneTexte 17"/>
          <p:cNvSpPr txBox="1"/>
          <p:nvPr/>
        </p:nvSpPr>
        <p:spPr>
          <a:xfrm>
            <a:off x="3843312" y="1510054"/>
            <a:ext cx="3730508" cy="276999"/>
          </a:xfrm>
          <a:prstGeom prst="rect">
            <a:avLst/>
          </a:prstGeom>
          <a:effectLst>
            <a:glow rad="101600">
              <a:schemeClr val="accent1">
                <a:satMod val="175000"/>
                <a:alpha val="40000"/>
              </a:schemeClr>
            </a:glow>
            <a:outerShdw blurRad="40000" dist="20000" dir="5400000" rotWithShape="0">
              <a:srgbClr val="000000">
                <a:alpha val="38000"/>
              </a:srgbClr>
            </a:outerShdw>
          </a:effectLst>
        </p:spPr>
        <p:style>
          <a:lnRef idx="1">
            <a:schemeClr val="accent1"/>
          </a:lnRef>
          <a:fillRef idx="2">
            <a:schemeClr val="accent1"/>
          </a:fillRef>
          <a:effectRef idx="1">
            <a:schemeClr val="accent1"/>
          </a:effectRef>
          <a:fontRef idx="minor">
            <a:schemeClr val="dk1"/>
          </a:fontRef>
        </p:style>
        <p:txBody>
          <a:bodyPr wrap="none" rtlCol="0">
            <a:spAutoFit/>
          </a:bodyPr>
          <a:lstStyle/>
          <a:p>
            <a:r>
              <a:rPr lang="fr-FR" sz="1200" dirty="0">
                <a:solidFill>
                  <a:srgbClr val="FF0000"/>
                </a:solidFill>
              </a:rPr>
              <a:t>=SUBNM("</a:t>
            </a:r>
            <a:r>
              <a:rPr lang="fr-FR" sz="1200" dirty="0" err="1">
                <a:solidFill>
                  <a:srgbClr val="FF0000"/>
                </a:solidFill>
              </a:rPr>
              <a:t>tango_core_model:Currency</a:t>
            </a:r>
            <a:r>
              <a:rPr lang="fr-FR" sz="1200" dirty="0">
                <a:solidFill>
                  <a:srgbClr val="FF0000"/>
                </a:solidFill>
              </a:rPr>
              <a:t>";"";"MEUR")</a:t>
            </a:r>
          </a:p>
        </p:txBody>
      </p:sp>
      <p:pic>
        <p:nvPicPr>
          <p:cNvPr id="1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4225" y="1344095"/>
            <a:ext cx="2491740" cy="10820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0" name="Connecteur droit 45"/>
          <p:cNvCxnSpPr/>
          <p:nvPr/>
        </p:nvCxnSpPr>
        <p:spPr bwMode="auto">
          <a:xfrm flipH="1">
            <a:off x="2933700" y="1648553"/>
            <a:ext cx="892691" cy="138500"/>
          </a:xfrm>
          <a:prstGeom prst="line">
            <a:avLst/>
          </a:prstGeom>
          <a:ln>
            <a:solidFill>
              <a:srgbClr val="FF0000"/>
            </a:solidFill>
            <a:headEnd type="none" w="lg" len="lg"/>
            <a:tailEnd type="triangle" w="lg" len="lg"/>
          </a:ln>
          <a:effectLst>
            <a:outerShdw blurRad="50800" dist="38100" dir="2700000" algn="tl" rotWithShape="0">
              <a:prstClr val="black">
                <a:alpha val="40000"/>
              </a:prstClr>
            </a:outerShdw>
          </a:effectLst>
        </p:spPr>
        <p:style>
          <a:lnRef idx="2">
            <a:schemeClr val="accent2"/>
          </a:lnRef>
          <a:fillRef idx="0">
            <a:schemeClr val="accent2"/>
          </a:fillRef>
          <a:effectRef idx="1">
            <a:schemeClr val="accent2"/>
          </a:effectRef>
          <a:fontRef idx="minor">
            <a:schemeClr val="tx1"/>
          </a:fontRef>
        </p:style>
      </p:cxnSp>
      <p:pic>
        <p:nvPicPr>
          <p:cNvPr id="21"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7463" y="2878273"/>
            <a:ext cx="4410075" cy="552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 name="Picture 5"/>
          <p:cNvPicPr>
            <a:picLocks noChangeAspect="1" noChangeArrowheads="1"/>
          </p:cNvPicPr>
          <p:nvPr/>
        </p:nvPicPr>
        <p:blipFill rotWithShape="1">
          <a:blip r:embed="rId4">
            <a:extLst>
              <a:ext uri="{28A0092B-C50C-407E-A947-70E740481C1C}">
                <a14:useLocalDpi xmlns:a14="http://schemas.microsoft.com/office/drawing/2010/main" val="0"/>
              </a:ext>
            </a:extLst>
          </a:blip>
          <a:srcRect r="30339"/>
          <a:stretch/>
        </p:blipFill>
        <p:spPr bwMode="auto">
          <a:xfrm>
            <a:off x="896125" y="4070687"/>
            <a:ext cx="942200" cy="1228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3"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58314" y="4017311"/>
            <a:ext cx="4800600" cy="18516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4" name="Connecteur droit 45"/>
          <p:cNvCxnSpPr/>
          <p:nvPr/>
        </p:nvCxnSpPr>
        <p:spPr bwMode="auto">
          <a:xfrm flipV="1">
            <a:off x="1610500" y="5402282"/>
            <a:ext cx="1309814" cy="441897"/>
          </a:xfrm>
          <a:prstGeom prst="line">
            <a:avLst/>
          </a:prstGeom>
          <a:ln>
            <a:solidFill>
              <a:srgbClr val="FF0000"/>
            </a:solidFill>
            <a:headEnd type="none" w="lg" len="lg"/>
            <a:tailEnd type="triangle" w="lg" len="lg"/>
          </a:ln>
          <a:effectLst>
            <a:outerShdw blurRad="50800" dist="38100" dir="2700000" algn="tl" rotWithShape="0">
              <a:prstClr val="black">
                <a:alpha val="40000"/>
              </a:prstClr>
            </a:outerShdw>
          </a:effectLst>
        </p:spPr>
        <p:style>
          <a:lnRef idx="2">
            <a:schemeClr val="accent2"/>
          </a:lnRef>
          <a:fillRef idx="0">
            <a:schemeClr val="accent2"/>
          </a:fillRef>
          <a:effectRef idx="1">
            <a:schemeClr val="accent2"/>
          </a:effectRef>
          <a:fontRef idx="minor">
            <a:schemeClr val="tx1"/>
          </a:fontRef>
        </p:style>
      </p:cxnSp>
      <p:sp>
        <p:nvSpPr>
          <p:cNvPr id="25" name="ZoneTexte 24"/>
          <p:cNvSpPr txBox="1"/>
          <p:nvPr/>
        </p:nvSpPr>
        <p:spPr>
          <a:xfrm>
            <a:off x="862022" y="5844179"/>
            <a:ext cx="4565672" cy="276999"/>
          </a:xfrm>
          <a:prstGeom prst="rect">
            <a:avLst/>
          </a:prstGeom>
          <a:effectLst>
            <a:glow rad="101600">
              <a:schemeClr val="accent1">
                <a:satMod val="175000"/>
                <a:alpha val="40000"/>
              </a:schemeClr>
            </a:glow>
            <a:outerShdw blurRad="40000" dist="20000" dir="5400000" rotWithShape="0">
              <a:srgbClr val="000000">
                <a:alpha val="38000"/>
              </a:srgbClr>
            </a:outerShdw>
          </a:effectLst>
        </p:spPr>
        <p:style>
          <a:lnRef idx="1">
            <a:schemeClr val="accent1"/>
          </a:lnRef>
          <a:fillRef idx="2">
            <a:schemeClr val="accent1"/>
          </a:fillRef>
          <a:effectRef idx="1">
            <a:schemeClr val="accent1"/>
          </a:effectRef>
          <a:fontRef idx="minor">
            <a:schemeClr val="dk1"/>
          </a:fontRef>
        </p:style>
        <p:txBody>
          <a:bodyPr wrap="none" rtlCol="0">
            <a:spAutoFit/>
          </a:bodyPr>
          <a:lstStyle/>
          <a:p>
            <a:r>
              <a:rPr lang="fr-FR" sz="1200" dirty="0">
                <a:solidFill>
                  <a:srgbClr val="FF0000"/>
                </a:solidFill>
              </a:rPr>
              <a:t>=DBRA("</a:t>
            </a:r>
            <a:r>
              <a:rPr lang="fr-FR" sz="1200" dirty="0" err="1">
                <a:solidFill>
                  <a:srgbClr val="FF0000"/>
                </a:solidFill>
              </a:rPr>
              <a:t>tango_core_model:indicator</a:t>
            </a:r>
            <a:r>
              <a:rPr lang="fr-FR" sz="1200" dirty="0">
                <a:solidFill>
                  <a:srgbClr val="FF0000"/>
                </a:solidFill>
              </a:rPr>
              <a:t>"; "TPL10_dest"; "English ")</a:t>
            </a:r>
          </a:p>
        </p:txBody>
      </p:sp>
      <p:sp>
        <p:nvSpPr>
          <p:cNvPr id="26" name="Rectangle 25"/>
          <p:cNvSpPr/>
          <p:nvPr/>
        </p:nvSpPr>
        <p:spPr>
          <a:xfrm>
            <a:off x="6524371" y="3487611"/>
            <a:ext cx="2369921" cy="830997"/>
          </a:xfrm>
          <a:prstGeom prst="rect">
            <a:avLst/>
          </a:prstGeom>
          <a:effectLst>
            <a:glow rad="101600">
              <a:schemeClr val="accent1">
                <a:satMod val="175000"/>
                <a:alpha val="40000"/>
              </a:schemeClr>
            </a:glow>
            <a:outerShdw blurRad="40000" dist="20000" dir="5400000" rotWithShape="0">
              <a:srgbClr val="000000">
                <a:alpha val="38000"/>
              </a:srgbClr>
            </a:outerShdw>
          </a:effectLst>
        </p:spPr>
        <p:style>
          <a:lnRef idx="1">
            <a:schemeClr val="accent1"/>
          </a:lnRef>
          <a:fillRef idx="2">
            <a:schemeClr val="accent1"/>
          </a:fillRef>
          <a:effectRef idx="1">
            <a:schemeClr val="accent1"/>
          </a:effectRef>
          <a:fontRef idx="minor">
            <a:schemeClr val="dk1"/>
          </a:fontRef>
        </p:style>
        <p:txBody>
          <a:bodyPr wrap="square">
            <a:spAutoFit/>
          </a:bodyPr>
          <a:lstStyle/>
          <a:p>
            <a:r>
              <a:rPr lang="fr-FR" sz="1200" dirty="0">
                <a:solidFill>
                  <a:srgbClr val="FF0000"/>
                </a:solidFill>
              </a:rPr>
              <a:t>=DBRW(Cube;Activity;Currency;Gaap;Integration_rate;Legal_organization;Management_organization;Period;Phase;Indicator)</a:t>
            </a:r>
          </a:p>
        </p:txBody>
      </p:sp>
      <p:cxnSp>
        <p:nvCxnSpPr>
          <p:cNvPr id="27" name="Connecteur droit 45"/>
          <p:cNvCxnSpPr>
            <a:stCxn id="26" idx="1"/>
          </p:cNvCxnSpPr>
          <p:nvPr/>
        </p:nvCxnSpPr>
        <p:spPr bwMode="auto">
          <a:xfrm flipH="1">
            <a:off x="5486401" y="4215376"/>
            <a:ext cx="1037970" cy="1084036"/>
          </a:xfrm>
          <a:prstGeom prst="line">
            <a:avLst/>
          </a:prstGeom>
          <a:ln>
            <a:solidFill>
              <a:srgbClr val="FF0000"/>
            </a:solidFill>
            <a:headEnd type="none" w="lg" len="lg"/>
            <a:tailEnd type="triangle" w="lg" len="lg"/>
          </a:ln>
          <a:effectLst>
            <a:outerShdw blurRad="50800" dist="38100" dir="2700000" algn="tl" rotWithShape="0">
              <a:prstClr val="black">
                <a:alpha val="40000"/>
              </a:prstClr>
            </a:outerShdw>
          </a:effectLst>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57110881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1"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FA4D31A8-ABDA-4D56-8C6B-30D6245D5BA8}" type="slidenum">
              <a:rPr lang="en-US" altLang="fr-FR" sz="900" b="0">
                <a:solidFill>
                  <a:schemeClr val="bg1"/>
                </a:solidFill>
              </a:rPr>
              <a:pPr algn="r" eaLnBrk="1" hangingPunct="1">
                <a:spcBef>
                  <a:spcPct val="0"/>
                </a:spcBef>
              </a:pPr>
              <a:t>73</a:t>
            </a:fld>
            <a:r>
              <a:rPr lang="en-US" altLang="fr-FR" sz="900" b="0">
                <a:solidFill>
                  <a:schemeClr val="bg1"/>
                </a:solidFill>
              </a:rPr>
              <a:t> •</a:t>
            </a:r>
          </a:p>
        </p:txBody>
      </p:sp>
      <p:sp>
        <p:nvSpPr>
          <p:cNvPr id="130052"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dirty="0">
                <a:solidFill>
                  <a:schemeClr val="bg1"/>
                </a:solidFill>
              </a:rPr>
              <a:t> TANGO training</a:t>
            </a:r>
          </a:p>
        </p:txBody>
      </p:sp>
      <p:sp>
        <p:nvSpPr>
          <p:cNvPr id="28" name="Espace réservé du texte 1"/>
          <p:cNvSpPr txBox="1">
            <a:spLocks/>
          </p:cNvSpPr>
          <p:nvPr/>
        </p:nvSpPr>
        <p:spPr bwMode="auto">
          <a:xfrm>
            <a:off x="541338" y="596900"/>
            <a:ext cx="8062912" cy="992188"/>
          </a:xfrm>
          <a:prstGeom prst="rect">
            <a:avLst/>
          </a:prstGeom>
          <a:noFill/>
          <a:ln>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0" indent="0" eaLnBrk="1" hangingPunct="1">
              <a:spcBef>
                <a:spcPct val="0"/>
              </a:spcBef>
              <a:spcAft>
                <a:spcPts val="1200"/>
              </a:spcAft>
              <a:buFont typeface="Arial" charset="0"/>
              <a:buNone/>
            </a:pPr>
            <a:r>
              <a:rPr lang="fr-FR" kern="1200">
                <a:latin typeface="Arial" pitchFamily="34" charset="0"/>
              </a:rPr>
              <a:t>Report</a:t>
            </a:r>
            <a:r>
              <a:rPr lang="fr-FR" sz="3000" kern="0">
                <a:solidFill>
                  <a:srgbClr val="585964"/>
                </a:solidFill>
                <a:latin typeface="Arial" charset="0"/>
                <a:ea typeface="Geneva"/>
                <a:cs typeface="Arial" charset="0"/>
              </a:rPr>
              <a:t> </a:t>
            </a:r>
            <a:r>
              <a:rPr lang="fr-FR" kern="1200">
                <a:latin typeface="Arial" pitchFamily="34" charset="0"/>
              </a:rPr>
              <a:t>Customizing – best practices</a:t>
            </a:r>
          </a:p>
          <a:p>
            <a:pPr marL="0" indent="0">
              <a:spcBef>
                <a:spcPct val="0"/>
              </a:spcBef>
              <a:spcAft>
                <a:spcPts val="1200"/>
              </a:spcAft>
              <a:buFont typeface="Arial" charset="0"/>
              <a:buNone/>
            </a:pPr>
            <a:r>
              <a:rPr lang="fr-FR" kern="0">
                <a:latin typeface="Arial" charset="0"/>
                <a:ea typeface="Geneva"/>
                <a:cs typeface="Arial" charset="0"/>
              </a:rPr>
              <a:t>Basics</a:t>
            </a:r>
            <a:endParaRPr lang="fr-FR" kern="0" dirty="0">
              <a:latin typeface="Arial" charset="0"/>
              <a:ea typeface="Geneva"/>
              <a:cs typeface="Arial" charset="0"/>
            </a:endParaRPr>
          </a:p>
        </p:txBody>
      </p:sp>
      <p:graphicFrame>
        <p:nvGraphicFramePr>
          <p:cNvPr id="29" name="Diagramme 28"/>
          <p:cNvGraphicFramePr/>
          <p:nvPr>
            <p:extLst>
              <p:ext uri="{D42A27DB-BD31-4B8C-83A1-F6EECF244321}">
                <p14:modId xmlns:p14="http://schemas.microsoft.com/office/powerpoint/2010/main" val="3635886295"/>
              </p:ext>
            </p:extLst>
          </p:nvPr>
        </p:nvGraphicFramePr>
        <p:xfrm>
          <a:off x="836340" y="1589548"/>
          <a:ext cx="7768107" cy="43875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9489679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1"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FA4D31A8-ABDA-4D56-8C6B-30D6245D5BA8}" type="slidenum">
              <a:rPr lang="en-US" altLang="fr-FR" sz="900" b="0">
                <a:solidFill>
                  <a:schemeClr val="bg1"/>
                </a:solidFill>
              </a:rPr>
              <a:pPr algn="r" eaLnBrk="1" hangingPunct="1">
                <a:spcBef>
                  <a:spcPct val="0"/>
                </a:spcBef>
              </a:pPr>
              <a:t>74</a:t>
            </a:fld>
            <a:r>
              <a:rPr lang="en-US" altLang="fr-FR" sz="900" b="0">
                <a:solidFill>
                  <a:schemeClr val="bg1"/>
                </a:solidFill>
              </a:rPr>
              <a:t> •</a:t>
            </a:r>
          </a:p>
        </p:txBody>
      </p:sp>
      <p:sp>
        <p:nvSpPr>
          <p:cNvPr id="130052"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sz="900" b="0" dirty="0">
                <a:solidFill>
                  <a:schemeClr val="bg1"/>
                </a:solidFill>
              </a:rPr>
              <a:t> TANGO training</a:t>
            </a: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0887" y="4230693"/>
            <a:ext cx="6886575" cy="1857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Image 6"/>
          <p:cNvPicPr/>
          <p:nvPr/>
        </p:nvPicPr>
        <p:blipFill rotWithShape="1">
          <a:blip r:embed="rId3"/>
          <a:srcRect l="50138" r="24447" b="75718"/>
          <a:stretch/>
        </p:blipFill>
        <p:spPr bwMode="auto">
          <a:xfrm>
            <a:off x="922813" y="1380330"/>
            <a:ext cx="4680268" cy="1420020"/>
          </a:xfrm>
          <a:prstGeom prst="rect">
            <a:avLst/>
          </a:prstGeom>
          <a:ln>
            <a:noFill/>
          </a:ln>
          <a:extLst>
            <a:ext uri="{53640926-AAD7-44D8-BBD7-CCE9431645EC}">
              <a14:shadowObscured xmlns:a14="http://schemas.microsoft.com/office/drawing/2010/main"/>
            </a:ext>
          </a:extLst>
        </p:spPr>
      </p:pic>
      <p:sp>
        <p:nvSpPr>
          <p:cNvPr id="8" name="Espace réservé du texte 3"/>
          <p:cNvSpPr txBox="1">
            <a:spLocks/>
          </p:cNvSpPr>
          <p:nvPr/>
        </p:nvSpPr>
        <p:spPr bwMode="auto">
          <a:xfrm>
            <a:off x="541338" y="320675"/>
            <a:ext cx="8062912" cy="992188"/>
          </a:xfrm>
          <a:prstGeom prst="rect">
            <a:avLst/>
          </a:prstGeom>
          <a:noFill/>
          <a:ln>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0" fontAlgn="base" hangingPunct="0">
              <a:spcBef>
                <a:spcPct val="10000"/>
              </a:spcBef>
              <a:spcAft>
                <a:spcPct val="0"/>
              </a:spcAft>
              <a:defRPr sz="2400" b="1">
                <a:solidFill>
                  <a:srgbClr val="FF0000"/>
                </a:solidFill>
                <a:latin typeface="+mn-lt"/>
                <a:ea typeface="+mn-ea"/>
                <a:cs typeface="+mn-cs"/>
              </a:defRPr>
            </a:lvl1pPr>
            <a:lvl2pPr marL="273050" indent="-271463" algn="l" rtl="0" eaLnBrk="0" fontAlgn="base" hangingPunct="0">
              <a:spcBef>
                <a:spcPct val="10000"/>
              </a:spcBef>
              <a:spcAft>
                <a:spcPct val="0"/>
              </a:spcAft>
              <a:buClr>
                <a:srgbClr val="FF0000"/>
              </a:buClr>
              <a:buSzPct val="90000"/>
              <a:buFont typeface="Courier New" pitchFamily="49" charset="0"/>
              <a:buChar char="o"/>
              <a:defRPr sz="2000">
                <a:solidFill>
                  <a:schemeClr val="hlink"/>
                </a:solidFill>
                <a:latin typeface="+mn-lt"/>
              </a:defRPr>
            </a:lvl2pPr>
            <a:lvl3pPr marL="474663" indent="-200025" algn="l" rtl="0" eaLnBrk="0" fontAlgn="base" hangingPunct="0">
              <a:spcBef>
                <a:spcPct val="10000"/>
              </a:spcBef>
              <a:spcAft>
                <a:spcPct val="0"/>
              </a:spcAft>
              <a:buClr>
                <a:srgbClr val="FF0000"/>
              </a:buClr>
              <a:buFont typeface="Courier New" pitchFamily="49" charset="0"/>
              <a:buChar char="o"/>
              <a:defRPr>
                <a:solidFill>
                  <a:schemeClr val="hlink"/>
                </a:solidFill>
                <a:latin typeface="+mn-lt"/>
              </a:defRPr>
            </a:lvl3pPr>
            <a:lvl4pPr marL="747713" indent="-153988" algn="l" rtl="0" eaLnBrk="0" fontAlgn="base" hangingPunct="0">
              <a:spcBef>
                <a:spcPct val="10000"/>
              </a:spcBef>
              <a:spcAft>
                <a:spcPct val="0"/>
              </a:spcAft>
              <a:buClr>
                <a:srgbClr val="FF0000"/>
              </a:buClr>
              <a:buFont typeface="Courier New" pitchFamily="49" charset="0"/>
              <a:buChar char="o"/>
              <a:defRPr sz="1400">
                <a:solidFill>
                  <a:schemeClr val="hlink"/>
                </a:solidFill>
                <a:latin typeface="+mn-lt"/>
              </a:defRPr>
            </a:lvl4pPr>
            <a:lvl5pPr marL="1068388" indent="-119063" algn="l" rtl="0" eaLnBrk="0" fontAlgn="base" hangingPunct="0">
              <a:spcBef>
                <a:spcPct val="10000"/>
              </a:spcBef>
              <a:spcAft>
                <a:spcPct val="0"/>
              </a:spcAft>
              <a:buClr>
                <a:srgbClr val="FF0000"/>
              </a:buClr>
              <a:buFont typeface="Courier New" pitchFamily="49" charset="0"/>
              <a:buChar char="o"/>
              <a:defRPr sz="1200">
                <a:solidFill>
                  <a:schemeClr val="hlink"/>
                </a:solidFill>
                <a:latin typeface="+mn-lt"/>
              </a:defRPr>
            </a:lvl5pPr>
            <a:lvl6pPr marL="1525588" indent="-119063" algn="l" rtl="0" fontAlgn="base">
              <a:spcBef>
                <a:spcPct val="10000"/>
              </a:spcBef>
              <a:spcAft>
                <a:spcPct val="0"/>
              </a:spcAft>
              <a:buFont typeface="Webdings" pitchFamily="18" charset="2"/>
              <a:buChar char="4"/>
              <a:defRPr sz="1200">
                <a:solidFill>
                  <a:schemeClr val="hlink"/>
                </a:solidFill>
                <a:latin typeface="+mn-lt"/>
              </a:defRPr>
            </a:lvl6pPr>
            <a:lvl7pPr marL="1982788" indent="-119063" algn="l" rtl="0" fontAlgn="base">
              <a:spcBef>
                <a:spcPct val="10000"/>
              </a:spcBef>
              <a:spcAft>
                <a:spcPct val="0"/>
              </a:spcAft>
              <a:buFont typeface="Webdings" pitchFamily="18" charset="2"/>
              <a:buChar char="4"/>
              <a:defRPr sz="1200">
                <a:solidFill>
                  <a:schemeClr val="hlink"/>
                </a:solidFill>
                <a:latin typeface="+mn-lt"/>
              </a:defRPr>
            </a:lvl7pPr>
            <a:lvl8pPr marL="2439988" indent="-119063" algn="l" rtl="0" fontAlgn="base">
              <a:spcBef>
                <a:spcPct val="10000"/>
              </a:spcBef>
              <a:spcAft>
                <a:spcPct val="0"/>
              </a:spcAft>
              <a:buFont typeface="Webdings" pitchFamily="18" charset="2"/>
              <a:buChar char="4"/>
              <a:defRPr sz="1200">
                <a:solidFill>
                  <a:schemeClr val="hlink"/>
                </a:solidFill>
                <a:latin typeface="+mn-lt"/>
              </a:defRPr>
            </a:lvl8pPr>
            <a:lvl9pPr marL="2897188" indent="-119063" algn="l" rtl="0" fontAlgn="base">
              <a:spcBef>
                <a:spcPct val="10000"/>
              </a:spcBef>
              <a:spcAft>
                <a:spcPct val="0"/>
              </a:spcAft>
              <a:buFont typeface="Webdings" pitchFamily="18" charset="2"/>
              <a:buChar char="4"/>
              <a:defRPr sz="1200">
                <a:solidFill>
                  <a:schemeClr val="hlink"/>
                </a:solidFill>
                <a:latin typeface="+mn-lt"/>
              </a:defRPr>
            </a:lvl9pPr>
          </a:lstStyle>
          <a:p>
            <a:pPr marL="0" indent="0" eaLnBrk="1" hangingPunct="1">
              <a:spcBef>
                <a:spcPct val="0"/>
              </a:spcBef>
              <a:spcAft>
                <a:spcPts val="1200"/>
              </a:spcAft>
              <a:buFont typeface="Arial" charset="0"/>
              <a:buNone/>
            </a:pPr>
            <a:r>
              <a:rPr lang="fr-FR" kern="1200">
                <a:latin typeface="Arial" pitchFamily="34" charset="0"/>
              </a:rPr>
              <a:t>Report Customizing – best practices</a:t>
            </a:r>
          </a:p>
          <a:p>
            <a:pPr marL="0" indent="0" eaLnBrk="1" hangingPunct="1">
              <a:spcBef>
                <a:spcPct val="0"/>
              </a:spcBef>
              <a:spcAft>
                <a:spcPts val="1200"/>
              </a:spcAft>
              <a:buFont typeface="Arial" charset="0"/>
              <a:buNone/>
            </a:pPr>
            <a:r>
              <a:rPr lang="fr-FR" sz="1400" kern="0">
                <a:latin typeface="Arial" charset="0"/>
                <a:ea typeface="Geneva"/>
                <a:cs typeface="Arial" charset="0"/>
                <a:sym typeface="Arial" charset="0"/>
              </a:rPr>
              <a:t>Where are the functions explained (names, parameters) …?</a:t>
            </a:r>
            <a:endParaRPr lang="fr-FR" sz="1400" kern="0" dirty="0">
              <a:latin typeface="Arial" charset="0"/>
              <a:ea typeface="Geneva"/>
              <a:cs typeface="Arial" charset="0"/>
            </a:endParaRPr>
          </a:p>
        </p:txBody>
      </p:sp>
      <p:sp>
        <p:nvSpPr>
          <p:cNvPr id="9" name="ZoneTexte 8"/>
          <p:cNvSpPr txBox="1"/>
          <p:nvPr/>
        </p:nvSpPr>
        <p:spPr>
          <a:xfrm>
            <a:off x="6518275" y="723900"/>
            <a:ext cx="2085975" cy="4438138"/>
          </a:xfrm>
          <a:prstGeom prst="rect">
            <a:avLst/>
          </a:prstGeom>
          <a:noFill/>
        </p:spPr>
        <p:txBody>
          <a:bodyPr>
            <a:spAutoFit/>
          </a:bodyPr>
          <a:lstStyle/>
          <a:p>
            <a:pPr>
              <a:defRPr/>
            </a:pPr>
            <a:r>
              <a:rPr lang="fr-FR" b="1" dirty="0" err="1">
                <a:solidFill>
                  <a:prstClr val="black"/>
                </a:solidFill>
                <a:cs typeface="Arial" pitchFamily="34" charset="0"/>
              </a:rPr>
              <a:t>Reminder</a:t>
            </a:r>
            <a:r>
              <a:rPr lang="fr-FR" b="1" dirty="0">
                <a:solidFill>
                  <a:prstClr val="black"/>
                </a:solidFill>
                <a:cs typeface="Arial" pitchFamily="34" charset="0"/>
              </a:rPr>
              <a:t> </a:t>
            </a:r>
            <a:r>
              <a:rPr lang="fr-FR" b="1" dirty="0" err="1">
                <a:solidFill>
                  <a:prstClr val="black"/>
                </a:solidFill>
                <a:cs typeface="Arial" pitchFamily="34" charset="0"/>
              </a:rPr>
              <a:t>Usefull</a:t>
            </a:r>
            <a:r>
              <a:rPr lang="fr-FR" b="1" dirty="0">
                <a:solidFill>
                  <a:prstClr val="black"/>
                </a:solidFill>
                <a:cs typeface="Arial" pitchFamily="34" charset="0"/>
              </a:rPr>
              <a:t> </a:t>
            </a:r>
            <a:r>
              <a:rPr lang="fr-FR" b="1" dirty="0" err="1">
                <a:solidFill>
                  <a:prstClr val="black"/>
                </a:solidFill>
                <a:cs typeface="Arial" pitchFamily="34" charset="0"/>
              </a:rPr>
              <a:t>Functions</a:t>
            </a:r>
            <a:endParaRPr lang="fr-FR" b="1" dirty="0">
              <a:solidFill>
                <a:prstClr val="black"/>
              </a:solidFill>
              <a:cs typeface="Arial" pitchFamily="34" charset="0"/>
            </a:endParaRPr>
          </a:p>
          <a:p>
            <a:pPr marL="174625" indent="-174625" eaLnBrk="0" hangingPunct="0">
              <a:spcBef>
                <a:spcPct val="10000"/>
              </a:spcBef>
              <a:buClr>
                <a:srgbClr val="C0AE86"/>
              </a:buClr>
              <a:buSzPct val="90000"/>
              <a:buFont typeface="Wingdings" pitchFamily="2" charset="2"/>
              <a:buChar char="§"/>
              <a:defRPr/>
            </a:pPr>
            <a:r>
              <a:rPr lang="fr-FR" sz="1600" b="1" dirty="0">
                <a:solidFill>
                  <a:srgbClr val="FF0000"/>
                </a:solidFill>
                <a:cs typeface="Arial" pitchFamily="34" charset="0"/>
                <a:sym typeface="Arial" pitchFamily="34" charset="0"/>
              </a:rPr>
              <a:t>DBRW</a:t>
            </a:r>
          </a:p>
          <a:p>
            <a:pPr marL="174625" indent="-174625" eaLnBrk="0" hangingPunct="0">
              <a:spcBef>
                <a:spcPct val="10000"/>
              </a:spcBef>
              <a:buClr>
                <a:srgbClr val="C0AE86"/>
              </a:buClr>
              <a:buSzPct val="90000"/>
              <a:buFont typeface="Wingdings" pitchFamily="2" charset="2"/>
              <a:buChar char="§"/>
              <a:defRPr/>
            </a:pPr>
            <a:r>
              <a:rPr lang="fr-FR" sz="1600" b="1" dirty="0">
                <a:solidFill>
                  <a:srgbClr val="FF0000"/>
                </a:solidFill>
                <a:cs typeface="Arial" pitchFamily="34" charset="0"/>
                <a:sym typeface="Arial" pitchFamily="34" charset="0"/>
              </a:rPr>
              <a:t>SUBNM</a:t>
            </a:r>
          </a:p>
          <a:p>
            <a:pPr marL="139700" lvl="2" indent="-139700" eaLnBrk="0" hangingPunct="0">
              <a:spcBef>
                <a:spcPct val="10000"/>
              </a:spcBef>
              <a:buClr>
                <a:srgbClr val="C0AE86"/>
              </a:buClr>
              <a:buSzPct val="90000"/>
              <a:buFont typeface="Wingdings" pitchFamily="2" charset="2"/>
              <a:buChar char="§"/>
              <a:defRPr/>
            </a:pPr>
            <a:r>
              <a:rPr lang="fr-FR" sz="1600" b="1" dirty="0">
                <a:solidFill>
                  <a:srgbClr val="FF0000"/>
                </a:solidFill>
                <a:cs typeface="Arial" pitchFamily="34" charset="0"/>
                <a:sym typeface="Arial" pitchFamily="34" charset="0"/>
              </a:rPr>
              <a:t>DBRA</a:t>
            </a:r>
            <a:r>
              <a:rPr lang="fr-FR" sz="1600" b="1" dirty="0">
                <a:solidFill>
                  <a:srgbClr val="6F7072"/>
                </a:solidFill>
                <a:cs typeface="Arial" pitchFamily="34" charset="0"/>
                <a:sym typeface="Arial" pitchFamily="34" charset="0"/>
              </a:rPr>
              <a:t> </a:t>
            </a:r>
          </a:p>
          <a:p>
            <a:pPr marL="139700" lvl="2" indent="-139700" eaLnBrk="0" hangingPunct="0">
              <a:spcBef>
                <a:spcPct val="10000"/>
              </a:spcBef>
              <a:buClr>
                <a:srgbClr val="C0AE86"/>
              </a:buClr>
              <a:buSzPct val="90000"/>
              <a:buFont typeface="Wingdings" pitchFamily="2" charset="2"/>
              <a:buChar char="§"/>
              <a:defRPr/>
            </a:pPr>
            <a:r>
              <a:rPr lang="fr-FR" sz="1600" b="1" dirty="0">
                <a:solidFill>
                  <a:srgbClr val="6F7072"/>
                </a:solidFill>
                <a:cs typeface="Arial" pitchFamily="34" charset="0"/>
                <a:sym typeface="Arial" pitchFamily="34" charset="0"/>
              </a:rPr>
              <a:t>DIMNM</a:t>
            </a:r>
          </a:p>
          <a:p>
            <a:pPr marL="174625" lvl="2" indent="-174625" eaLnBrk="0" hangingPunct="0">
              <a:spcBef>
                <a:spcPct val="10000"/>
              </a:spcBef>
              <a:buClr>
                <a:srgbClr val="C0AE86"/>
              </a:buClr>
              <a:buSzPct val="90000"/>
              <a:buFont typeface="Wingdings" pitchFamily="2" charset="2"/>
              <a:buChar char="§"/>
              <a:defRPr/>
            </a:pPr>
            <a:r>
              <a:rPr lang="fr-FR" sz="1600" b="1" dirty="0">
                <a:solidFill>
                  <a:srgbClr val="6F7072"/>
                </a:solidFill>
                <a:cs typeface="Arial" pitchFamily="34" charset="0"/>
              </a:rPr>
              <a:t>ELPAR</a:t>
            </a:r>
          </a:p>
          <a:p>
            <a:pPr marL="174625" indent="-174625" eaLnBrk="0" hangingPunct="0">
              <a:spcBef>
                <a:spcPct val="10000"/>
              </a:spcBef>
              <a:buClr>
                <a:srgbClr val="C0AE86"/>
              </a:buClr>
              <a:buSzPct val="90000"/>
              <a:buFont typeface="Wingdings" pitchFamily="2" charset="2"/>
              <a:buChar char="§"/>
              <a:defRPr/>
            </a:pPr>
            <a:r>
              <a:rPr lang="fr-FR" sz="1600" dirty="0">
                <a:solidFill>
                  <a:srgbClr val="6F7072"/>
                </a:solidFill>
                <a:cs typeface="Arial" pitchFamily="34" charset="0"/>
                <a:sym typeface="Arial" pitchFamily="34" charset="0"/>
              </a:rPr>
              <a:t>DIMSIZ</a:t>
            </a:r>
          </a:p>
          <a:p>
            <a:pPr marL="174625" indent="-174625" eaLnBrk="0" hangingPunct="0">
              <a:spcBef>
                <a:spcPct val="10000"/>
              </a:spcBef>
              <a:buClr>
                <a:srgbClr val="C0AE86"/>
              </a:buClr>
              <a:buSzPct val="90000"/>
              <a:buFont typeface="Wingdings" pitchFamily="2" charset="2"/>
              <a:buChar char="§"/>
              <a:defRPr/>
            </a:pPr>
            <a:r>
              <a:rPr lang="fr-FR" sz="1600" dirty="0">
                <a:solidFill>
                  <a:srgbClr val="6F7072"/>
                </a:solidFill>
                <a:cs typeface="Arial" pitchFamily="34" charset="0"/>
              </a:rPr>
              <a:t>DNEXT</a:t>
            </a:r>
          </a:p>
          <a:p>
            <a:pPr marL="174625" indent="-174625" eaLnBrk="0" hangingPunct="0">
              <a:spcBef>
                <a:spcPct val="10000"/>
              </a:spcBef>
              <a:buClr>
                <a:srgbClr val="C0AE86"/>
              </a:buClr>
              <a:buSzPct val="90000"/>
              <a:buFont typeface="Wingdings" pitchFamily="2" charset="2"/>
              <a:buChar char="§"/>
              <a:defRPr/>
            </a:pPr>
            <a:r>
              <a:rPr lang="fr-FR" sz="1600" dirty="0">
                <a:solidFill>
                  <a:srgbClr val="6F7072"/>
                </a:solidFill>
                <a:cs typeface="Arial" pitchFamily="34" charset="0"/>
              </a:rPr>
              <a:t>ELCOMP</a:t>
            </a:r>
          </a:p>
          <a:p>
            <a:pPr marL="174625" indent="-174625" eaLnBrk="0" hangingPunct="0">
              <a:spcBef>
                <a:spcPct val="10000"/>
              </a:spcBef>
              <a:buClr>
                <a:srgbClr val="C0AE86"/>
              </a:buClr>
              <a:buSzPct val="90000"/>
              <a:buFont typeface="Wingdings" pitchFamily="2" charset="2"/>
              <a:buChar char="§"/>
              <a:defRPr/>
            </a:pPr>
            <a:r>
              <a:rPr lang="fr-FR" sz="1600" dirty="0">
                <a:solidFill>
                  <a:srgbClr val="6F7072"/>
                </a:solidFill>
                <a:cs typeface="Arial" pitchFamily="34" charset="0"/>
              </a:rPr>
              <a:t>ELCOMPN</a:t>
            </a:r>
          </a:p>
          <a:p>
            <a:pPr marL="139700" lvl="2" indent="-139700" eaLnBrk="0" hangingPunct="0">
              <a:spcBef>
                <a:spcPct val="10000"/>
              </a:spcBef>
              <a:buClr>
                <a:srgbClr val="C0AE86"/>
              </a:buClr>
              <a:buSzPct val="90000"/>
              <a:buFont typeface="Wingdings" pitchFamily="2" charset="2"/>
              <a:buChar char="§"/>
              <a:defRPr/>
            </a:pPr>
            <a:r>
              <a:rPr lang="fr-FR" sz="1600" dirty="0">
                <a:solidFill>
                  <a:srgbClr val="6F7072"/>
                </a:solidFill>
                <a:cs typeface="Arial" pitchFamily="34" charset="0"/>
                <a:sym typeface="Arial" pitchFamily="34" charset="0"/>
              </a:rPr>
              <a:t>SUBSIZ</a:t>
            </a:r>
          </a:p>
          <a:p>
            <a:pPr marL="139700" lvl="2" indent="-139700" eaLnBrk="0" hangingPunct="0">
              <a:spcBef>
                <a:spcPct val="10000"/>
              </a:spcBef>
              <a:buClr>
                <a:srgbClr val="C0AE86"/>
              </a:buClr>
              <a:buSzPct val="90000"/>
              <a:buFont typeface="Wingdings" pitchFamily="2" charset="2"/>
              <a:buChar char="§"/>
              <a:defRPr/>
            </a:pPr>
            <a:r>
              <a:rPr lang="fr-FR" sz="1600" dirty="0">
                <a:solidFill>
                  <a:srgbClr val="6F7072"/>
                </a:solidFill>
                <a:cs typeface="Arial" pitchFamily="34" charset="0"/>
                <a:sym typeface="Arial" pitchFamily="34" charset="0"/>
              </a:rPr>
              <a:t>DIMSIZ</a:t>
            </a:r>
          </a:p>
          <a:p>
            <a:pPr marL="139700" lvl="2" indent="-139700" eaLnBrk="0" hangingPunct="0">
              <a:spcBef>
                <a:spcPct val="10000"/>
              </a:spcBef>
              <a:buClr>
                <a:srgbClr val="C0AE86"/>
              </a:buClr>
              <a:buSzPct val="90000"/>
              <a:buFont typeface="Wingdings" pitchFamily="2" charset="2"/>
              <a:buChar char="§"/>
              <a:defRPr/>
            </a:pPr>
            <a:r>
              <a:rPr lang="fr-FR" sz="1600" dirty="0">
                <a:solidFill>
                  <a:srgbClr val="6F7072"/>
                </a:solidFill>
                <a:cs typeface="Arial" pitchFamily="34" charset="0"/>
                <a:sym typeface="Arial" pitchFamily="34" charset="0"/>
              </a:rPr>
              <a:t>VIEW</a:t>
            </a:r>
          </a:p>
          <a:p>
            <a:pPr marL="139700" lvl="2" indent="-139700" eaLnBrk="0" hangingPunct="0">
              <a:spcBef>
                <a:spcPct val="10000"/>
              </a:spcBef>
              <a:buClr>
                <a:srgbClr val="C0AE86"/>
              </a:buClr>
              <a:buSzPct val="90000"/>
              <a:buFont typeface="Wingdings" pitchFamily="2" charset="2"/>
              <a:buChar char="§"/>
              <a:defRPr/>
            </a:pPr>
            <a:endParaRPr lang="fr-FR" sz="1600" dirty="0">
              <a:solidFill>
                <a:srgbClr val="6F7072"/>
              </a:solidFill>
              <a:cs typeface="Arial" pitchFamily="34" charset="0"/>
              <a:sym typeface="Arial" pitchFamily="34" charset="0"/>
            </a:endParaRPr>
          </a:p>
          <a:p>
            <a:pPr marL="174625" indent="-174625" eaLnBrk="0" hangingPunct="0">
              <a:spcBef>
                <a:spcPct val="10000"/>
              </a:spcBef>
              <a:buClr>
                <a:srgbClr val="C0AE86"/>
              </a:buClr>
              <a:buSzPct val="90000"/>
              <a:buFont typeface="Wingdings" pitchFamily="2" charset="2"/>
              <a:buChar char="§"/>
              <a:defRPr/>
            </a:pPr>
            <a:endParaRPr lang="fr-FR" sz="1600" dirty="0">
              <a:solidFill>
                <a:srgbClr val="6F7072"/>
              </a:solidFill>
              <a:cs typeface="Arial" pitchFamily="34" charset="0"/>
            </a:endParaRPr>
          </a:p>
        </p:txBody>
      </p:sp>
      <p:cxnSp>
        <p:nvCxnSpPr>
          <p:cNvPr id="10" name="Connecteur en arc 9"/>
          <p:cNvCxnSpPr/>
          <p:nvPr/>
        </p:nvCxnSpPr>
        <p:spPr>
          <a:xfrm rot="16200000" flipH="1">
            <a:off x="2193133" y="1847055"/>
            <a:ext cx="476250" cy="401640"/>
          </a:xfrm>
          <a:prstGeom prst="curvedConnector3">
            <a:avLst>
              <a:gd name="adj1" fmla="val 50000"/>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pic>
        <p:nvPicPr>
          <p:cNvPr id="11" name="Picture 3"/>
          <p:cNvPicPr>
            <a:picLocks noChangeAspect="1" noChangeArrowheads="1"/>
          </p:cNvPicPr>
          <p:nvPr/>
        </p:nvPicPr>
        <p:blipFill>
          <a:blip r:embed="rId4"/>
          <a:srcRect/>
          <a:stretch>
            <a:fillRect/>
          </a:stretch>
        </p:blipFill>
        <p:spPr bwMode="auto">
          <a:xfrm>
            <a:off x="776288" y="3011488"/>
            <a:ext cx="4535487" cy="869950"/>
          </a:xfrm>
          <a:prstGeom prst="rect">
            <a:avLst/>
          </a:prstGeom>
          <a:noFill/>
          <a:ln w="9525">
            <a:noFill/>
            <a:miter lim="800000"/>
            <a:headEnd/>
            <a:tailEnd/>
          </a:ln>
        </p:spPr>
      </p:pic>
      <p:grpSp>
        <p:nvGrpSpPr>
          <p:cNvPr id="12" name="Groupe 11"/>
          <p:cNvGrpSpPr>
            <a:grpSpLocks noChangeAspect="1"/>
          </p:cNvGrpSpPr>
          <p:nvPr/>
        </p:nvGrpSpPr>
        <p:grpSpPr bwMode="auto">
          <a:xfrm>
            <a:off x="5592763" y="2529682"/>
            <a:ext cx="554037" cy="555625"/>
            <a:chOff x="4989706" y="4157663"/>
            <a:chExt cx="1828572" cy="1828572"/>
          </a:xfrm>
        </p:grpSpPr>
        <p:pic>
          <p:nvPicPr>
            <p:cNvPr id="13" name="Picture 4" descr="D:\users\yannick.derrien\AppData\Local\Microsoft\Windows\Temporary Internet Files\Content.IE5\DGV1JTWM\MC900433878[1].png"/>
            <p:cNvPicPr>
              <a:picLocks noChangeAspect="1" noChangeArrowheads="1"/>
            </p:cNvPicPr>
            <p:nvPr/>
          </p:nvPicPr>
          <p:blipFill>
            <a:blip r:embed="rId5"/>
            <a:srcRect/>
            <a:stretch>
              <a:fillRect/>
            </a:stretch>
          </p:blipFill>
          <p:spPr bwMode="auto">
            <a:xfrm>
              <a:off x="4989706" y="4157663"/>
              <a:ext cx="1828572" cy="1828572"/>
            </a:xfrm>
            <a:prstGeom prst="rect">
              <a:avLst/>
            </a:prstGeom>
            <a:noFill/>
            <a:ln w="9525">
              <a:noFill/>
              <a:miter lim="800000"/>
              <a:headEnd/>
              <a:tailEnd/>
            </a:ln>
          </p:spPr>
        </p:pic>
        <p:cxnSp>
          <p:nvCxnSpPr>
            <p:cNvPr id="14" name="Connecteur droit avec flèche 13"/>
            <p:cNvCxnSpPr/>
            <p:nvPr/>
          </p:nvCxnSpPr>
          <p:spPr>
            <a:xfrm>
              <a:off x="5707511" y="4157663"/>
              <a:ext cx="26199" cy="423185"/>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grpSp>
      <p:pic>
        <p:nvPicPr>
          <p:cNvPr id="15" name="Picture 5"/>
          <p:cNvPicPr>
            <a:picLocks noChangeAspect="1" noChangeArrowheads="1"/>
          </p:cNvPicPr>
          <p:nvPr/>
        </p:nvPicPr>
        <p:blipFill>
          <a:blip r:embed="rId6"/>
          <a:srcRect b="60670"/>
          <a:stretch>
            <a:fillRect/>
          </a:stretch>
        </p:blipFill>
        <p:spPr bwMode="auto">
          <a:xfrm>
            <a:off x="776288" y="3960813"/>
            <a:ext cx="1714500" cy="277812"/>
          </a:xfrm>
          <a:prstGeom prst="rect">
            <a:avLst/>
          </a:prstGeom>
          <a:noFill/>
          <a:ln w="9525">
            <a:noFill/>
            <a:miter lim="800000"/>
            <a:headEnd/>
            <a:tailEnd/>
          </a:ln>
        </p:spPr>
      </p:pic>
      <p:cxnSp>
        <p:nvCxnSpPr>
          <p:cNvPr id="16" name="Connecteur en arc 15"/>
          <p:cNvCxnSpPr/>
          <p:nvPr/>
        </p:nvCxnSpPr>
        <p:spPr>
          <a:xfrm rot="10800000">
            <a:off x="2632079" y="4117976"/>
            <a:ext cx="2693985" cy="1"/>
          </a:xfrm>
          <a:prstGeom prst="curvedConnector3">
            <a:avLst>
              <a:gd name="adj1" fmla="val 50000"/>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7" name="Connecteur en arc 16"/>
          <p:cNvCxnSpPr>
            <a:endCxn id="13" idx="1"/>
          </p:cNvCxnSpPr>
          <p:nvPr/>
        </p:nvCxnSpPr>
        <p:spPr>
          <a:xfrm>
            <a:off x="4148138" y="2441576"/>
            <a:ext cx="1444625" cy="365919"/>
          </a:xfrm>
          <a:prstGeom prst="curvedConnector3">
            <a:avLst>
              <a:gd name="adj1" fmla="val 50000"/>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Connecteur en arc 17"/>
          <p:cNvCxnSpPr/>
          <p:nvPr/>
        </p:nvCxnSpPr>
        <p:spPr>
          <a:xfrm flipV="1">
            <a:off x="1665288" y="4473575"/>
            <a:ext cx="5640387" cy="1327150"/>
          </a:xfrm>
          <a:prstGeom prst="curvedConnector3">
            <a:avLst>
              <a:gd name="adj1" fmla="val 50000"/>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9" name="Rectangle 18"/>
          <p:cNvSpPr/>
          <p:nvPr/>
        </p:nvSpPr>
        <p:spPr bwMode="auto">
          <a:xfrm>
            <a:off x="776288" y="5524500"/>
            <a:ext cx="1166812" cy="276225"/>
          </a:xfrm>
          <a:prstGeom prst="rect">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400340924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bwMode="auto">
          <a:xfrm>
            <a:off x="698500" y="1841500"/>
            <a:ext cx="7678738" cy="3133725"/>
          </a:xfrm>
          <a:prstGeom prst="roundRect">
            <a:avLst>
              <a:gd name="adj" fmla="val 6244"/>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a:lstStyle/>
          <a:p>
            <a:pPr marL="273050" lvl="1" indent="-271463" algn="l" eaLnBrk="0" hangingPunct="0">
              <a:spcBef>
                <a:spcPct val="10000"/>
              </a:spcBef>
              <a:buClr>
                <a:srgbClr val="FF0000"/>
              </a:buClr>
              <a:buSzPct val="90000"/>
              <a:buFont typeface="Wingdings" pitchFamily="2" charset="2"/>
              <a:buChar char="l"/>
              <a:defRPr/>
            </a:pPr>
            <a:endParaRPr lang="en-US" sz="1600" b="1" dirty="0">
              <a:solidFill>
                <a:schemeClr val="hlink"/>
              </a:solidFill>
            </a:endParaRPr>
          </a:p>
          <a:p>
            <a:pPr marL="273050" lvl="1" indent="-271463" algn="l" eaLnBrk="0" hangingPunct="0">
              <a:spcBef>
                <a:spcPct val="10000"/>
              </a:spcBef>
              <a:buClr>
                <a:srgbClr val="FF0000"/>
              </a:buClr>
              <a:buSzPct val="90000"/>
              <a:buFont typeface="Wingdings" pitchFamily="2" charset="2"/>
              <a:buChar char="l"/>
              <a:defRPr/>
            </a:pPr>
            <a:r>
              <a:rPr lang="en-US" sz="1400" b="1" dirty="0">
                <a:solidFill>
                  <a:schemeClr val="hlink"/>
                </a:solidFill>
              </a:rPr>
              <a:t>Questions about using Tango and loading data : </a:t>
            </a:r>
            <a:r>
              <a:rPr lang="en-US" sz="1400" dirty="0">
                <a:solidFill>
                  <a:schemeClr val="hlink"/>
                </a:solidFill>
              </a:rPr>
              <a:t>support.tangofrance@transdev.com</a:t>
            </a:r>
          </a:p>
          <a:p>
            <a:pPr marL="273050" lvl="1" indent="-271463" algn="l" eaLnBrk="0" hangingPunct="0">
              <a:spcBef>
                <a:spcPct val="10000"/>
              </a:spcBef>
              <a:buClr>
                <a:srgbClr val="FF0000"/>
              </a:buClr>
              <a:buSzPct val="90000"/>
              <a:buFont typeface="Wingdings" pitchFamily="2" charset="2"/>
              <a:buChar char="l"/>
              <a:defRPr/>
            </a:pPr>
            <a:endParaRPr lang="en-US" sz="1400" b="1" dirty="0">
              <a:solidFill>
                <a:schemeClr val="hlink"/>
              </a:solidFill>
            </a:endParaRPr>
          </a:p>
          <a:p>
            <a:pPr marL="273050" lvl="1" indent="-271463" algn="l" eaLnBrk="0" hangingPunct="0">
              <a:spcBef>
                <a:spcPct val="10000"/>
              </a:spcBef>
              <a:buClr>
                <a:srgbClr val="FF0000"/>
              </a:buClr>
              <a:buSzPct val="90000"/>
              <a:buFont typeface="Wingdings" pitchFamily="2" charset="2"/>
              <a:buChar char="l"/>
              <a:defRPr/>
            </a:pPr>
            <a:r>
              <a:rPr lang="en-US" sz="1400" b="1" dirty="0">
                <a:solidFill>
                  <a:schemeClr val="hlink"/>
                </a:solidFill>
              </a:rPr>
              <a:t>Questions about data : </a:t>
            </a:r>
            <a:r>
              <a:rPr lang="en-US" sz="1400" dirty="0">
                <a:solidFill>
                  <a:schemeClr val="hlink"/>
                </a:solidFill>
              </a:rPr>
              <a:t>Fabienne </a:t>
            </a:r>
            <a:r>
              <a:rPr lang="en-US" sz="1400" dirty="0" err="1">
                <a:solidFill>
                  <a:schemeClr val="hlink"/>
                </a:solidFill>
              </a:rPr>
              <a:t>Caussidou</a:t>
            </a:r>
            <a:r>
              <a:rPr lang="en-US" sz="1400" dirty="0">
                <a:solidFill>
                  <a:schemeClr val="hlink"/>
                </a:solidFill>
              </a:rPr>
              <a:t> or Marie Nicollet</a:t>
            </a:r>
          </a:p>
          <a:p>
            <a:pPr marL="273050" lvl="1" indent="-271463" algn="l" eaLnBrk="0" hangingPunct="0">
              <a:spcBef>
                <a:spcPct val="10000"/>
              </a:spcBef>
              <a:buClr>
                <a:srgbClr val="FF0000"/>
              </a:buClr>
              <a:buSzPct val="90000"/>
              <a:buFont typeface="Wingdings" pitchFamily="2" charset="2"/>
              <a:buChar char="l"/>
              <a:defRPr/>
            </a:pPr>
            <a:endParaRPr lang="en-US" sz="1400" b="1" dirty="0">
              <a:solidFill>
                <a:schemeClr val="hlink"/>
              </a:solidFill>
            </a:endParaRPr>
          </a:p>
          <a:p>
            <a:pPr marL="273050" lvl="1" indent="-271463" algn="l" eaLnBrk="0" hangingPunct="0">
              <a:spcBef>
                <a:spcPct val="10000"/>
              </a:spcBef>
              <a:buClr>
                <a:srgbClr val="FF0000"/>
              </a:buClr>
              <a:buSzPct val="90000"/>
              <a:buFont typeface="Wingdings" pitchFamily="2" charset="2"/>
              <a:buChar char="l"/>
              <a:defRPr/>
            </a:pPr>
            <a:r>
              <a:rPr lang="en-US" sz="1400" b="1" dirty="0">
                <a:solidFill>
                  <a:schemeClr val="hlink"/>
                </a:solidFill>
              </a:rPr>
              <a:t>Finance Community documents : </a:t>
            </a:r>
            <a:r>
              <a:rPr lang="fr-FR" sz="1400" dirty="0">
                <a:hlinkClick r:id="rId2"/>
              </a:rPr>
              <a:t>https://lehub.sharepoint.com/sites/Expert.NET/Communities/Finance_community/Tango/Forms/AllItems.aspx?web=1</a:t>
            </a:r>
            <a:endParaRPr lang="en-US" sz="1400" b="1" dirty="0">
              <a:solidFill>
                <a:schemeClr val="hlink"/>
              </a:solidFill>
            </a:endParaRPr>
          </a:p>
        </p:txBody>
      </p:sp>
      <p:sp>
        <p:nvSpPr>
          <p:cNvPr id="68611" name="Rectangle 2"/>
          <p:cNvSpPr txBox="1">
            <a:spLocks noChangeArrowheads="1"/>
          </p:cNvSpPr>
          <p:nvPr/>
        </p:nvSpPr>
        <p:spPr bwMode="gray">
          <a:xfrm>
            <a:off x="714375" y="228600"/>
            <a:ext cx="7010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spcBef>
                <a:spcPct val="0"/>
              </a:spcBef>
            </a:pPr>
            <a:r>
              <a:rPr lang="fr-FR" altLang="fr-FR" dirty="0"/>
              <a:t>Contacts</a:t>
            </a:r>
            <a:endParaRPr lang="en-US" altLang="fr-FR" dirty="0"/>
          </a:p>
        </p:txBody>
      </p:sp>
      <p:sp>
        <p:nvSpPr>
          <p:cNvPr id="68613"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D2923A28-1BFF-471F-9168-368166D67F0D}" type="slidenum">
              <a:rPr lang="fr-FR" altLang="fr-FR" sz="900" b="0">
                <a:solidFill>
                  <a:schemeClr val="bg1"/>
                </a:solidFill>
              </a:rPr>
              <a:pPr algn="r" eaLnBrk="1" hangingPunct="1">
                <a:spcBef>
                  <a:spcPct val="0"/>
                </a:spcBef>
              </a:pPr>
              <a:t>75</a:t>
            </a:fld>
            <a:r>
              <a:rPr lang="fr-FR" altLang="fr-FR" sz="900" b="0">
                <a:solidFill>
                  <a:schemeClr val="bg1"/>
                </a:solidFill>
              </a:rPr>
              <a:t> •</a:t>
            </a:r>
          </a:p>
        </p:txBody>
      </p:sp>
      <p:sp>
        <p:nvSpPr>
          <p:cNvPr id="68614"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chemeClr val="bg1"/>
                </a:solidFill>
              </a:rPr>
              <a:t> TANGO training</a:t>
            </a:r>
          </a:p>
        </p:txBody>
      </p:sp>
    </p:spTree>
    <p:extLst>
      <p:ext uri="{BB962C8B-B14F-4D97-AF65-F5344CB8AC3E}">
        <p14:creationId xmlns:p14="http://schemas.microsoft.com/office/powerpoint/2010/main" val="253376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B1AEAEA9-99AB-48FD-BB9A-1F79D86EF2C5}" type="slidenum">
              <a:rPr lang="fr-FR" altLang="fr-FR" sz="900" b="0">
                <a:solidFill>
                  <a:srgbClr val="FFFFFF"/>
                </a:solidFill>
              </a:rPr>
              <a:pPr algn="r" eaLnBrk="1" hangingPunct="1">
                <a:spcBef>
                  <a:spcPct val="0"/>
                </a:spcBef>
              </a:pPr>
              <a:t>8</a:t>
            </a:fld>
            <a:r>
              <a:rPr lang="fr-FR" altLang="fr-FR" sz="900" b="0">
                <a:solidFill>
                  <a:srgbClr val="FFFFFF"/>
                </a:solidFill>
              </a:rPr>
              <a:t> •</a:t>
            </a:r>
          </a:p>
        </p:txBody>
      </p:sp>
      <p:sp>
        <p:nvSpPr>
          <p:cNvPr id="36867" name="Rectangle 2"/>
          <p:cNvSpPr>
            <a:spLocks noGrp="1" noChangeArrowheads="1"/>
          </p:cNvSpPr>
          <p:nvPr>
            <p:ph type="title" idx="4294967295"/>
          </p:nvPr>
        </p:nvSpPr>
        <p:spPr>
          <a:xfrm>
            <a:off x="682625" y="114300"/>
            <a:ext cx="8461375" cy="636588"/>
          </a:xfrm>
        </p:spPr>
        <p:txBody>
          <a:bodyPr/>
          <a:lstStyle/>
          <a:p>
            <a:pPr eaLnBrk="1" hangingPunct="1"/>
            <a:r>
              <a:rPr lang="en-US" altLang="fr-FR" sz="2400" dirty="0"/>
              <a:t>Connection to Citrix Client</a:t>
            </a:r>
          </a:p>
        </p:txBody>
      </p:sp>
      <p:sp>
        <p:nvSpPr>
          <p:cNvPr id="3686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rgbClr val="FFFFFF"/>
                </a:solidFill>
              </a:rPr>
              <a:t> TANGO training</a:t>
            </a:r>
          </a:p>
        </p:txBody>
      </p:sp>
      <p:pic>
        <p:nvPicPr>
          <p:cNvPr id="25" name="Picture 3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2324" y="225425"/>
            <a:ext cx="1976468" cy="4869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6" name="Imag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6690" y="2727676"/>
            <a:ext cx="4903973" cy="3191151"/>
          </a:xfrm>
          <a:prstGeom prst="rect">
            <a:avLst/>
          </a:prstGeom>
        </p:spPr>
      </p:pic>
      <p:sp>
        <p:nvSpPr>
          <p:cNvPr id="27" name="Rectangle 26"/>
          <p:cNvSpPr/>
          <p:nvPr/>
        </p:nvSpPr>
        <p:spPr>
          <a:xfrm>
            <a:off x="1812955" y="959386"/>
            <a:ext cx="5719213" cy="1338828"/>
          </a:xfrm>
          <a:prstGeom prst="rect">
            <a:avLst/>
          </a:prstGeom>
        </p:spPr>
        <p:txBody>
          <a:bodyPr wrap="square">
            <a:spAutoFit/>
          </a:bodyPr>
          <a:lstStyle/>
          <a:p>
            <a:pPr marL="342900" indent="-342900">
              <a:lnSpc>
                <a:spcPct val="90000"/>
              </a:lnSpc>
              <a:buAutoNum type="arabicParenR"/>
            </a:pPr>
            <a:r>
              <a:rPr lang="fr-FR" altLang="fr-FR" dirty="0" err="1"/>
              <a:t>Connect</a:t>
            </a:r>
            <a:r>
              <a:rPr lang="fr-FR" altLang="fr-FR" dirty="0"/>
              <a:t> to </a:t>
            </a:r>
            <a:r>
              <a:rPr lang="fr-FR" altLang="fr-FR" dirty="0" err="1"/>
              <a:t>this</a:t>
            </a:r>
            <a:r>
              <a:rPr lang="fr-FR" altLang="fr-FR" dirty="0"/>
              <a:t> web page :</a:t>
            </a:r>
          </a:p>
          <a:p>
            <a:pPr marL="342900" indent="-342900">
              <a:lnSpc>
                <a:spcPct val="90000"/>
              </a:lnSpc>
              <a:buAutoNum type="arabicParenR"/>
            </a:pPr>
            <a:endParaRPr lang="fr-FR" altLang="fr-FR" dirty="0"/>
          </a:p>
          <a:p>
            <a:pPr algn="ctr">
              <a:lnSpc>
                <a:spcPct val="90000"/>
              </a:lnSpc>
            </a:pPr>
            <a:r>
              <a:rPr lang="fr-FR" altLang="fr-FR" dirty="0">
                <a:hlinkClick r:id="rId4"/>
              </a:rPr>
              <a:t>https://citrix.transdev.net/</a:t>
            </a:r>
            <a:endParaRPr lang="fr-FR" altLang="fr-FR" dirty="0"/>
          </a:p>
          <a:p>
            <a:pPr>
              <a:lnSpc>
                <a:spcPct val="90000"/>
              </a:lnSpc>
            </a:pPr>
            <a:endParaRPr lang="fr-FR" altLang="fr-FR" dirty="0"/>
          </a:p>
          <a:p>
            <a:pPr>
              <a:lnSpc>
                <a:spcPct val="90000"/>
              </a:lnSpc>
            </a:pPr>
            <a:r>
              <a:rPr lang="fr-FR" altLang="fr-FR" dirty="0"/>
              <a:t>2) Enter </a:t>
            </a:r>
            <a:r>
              <a:rPr lang="fr-FR" altLang="fr-FR" dirty="0" err="1"/>
              <a:t>your</a:t>
            </a:r>
            <a:r>
              <a:rPr lang="fr-FR" altLang="fr-FR" dirty="0"/>
              <a:t> Windows </a:t>
            </a:r>
            <a:r>
              <a:rPr lang="fr-FR" altLang="fr-FR" dirty="0" err="1"/>
              <a:t>ID’s</a:t>
            </a:r>
            <a:endParaRPr lang="fr-FR" altLang="fr-FR" dirty="0"/>
          </a:p>
        </p:txBody>
      </p:sp>
      <p:cxnSp>
        <p:nvCxnSpPr>
          <p:cNvPr id="28" name="Connecteur droit avec flèche 27"/>
          <p:cNvCxnSpPr/>
          <p:nvPr/>
        </p:nvCxnSpPr>
        <p:spPr>
          <a:xfrm>
            <a:off x="1812955" y="4480143"/>
            <a:ext cx="1469639" cy="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9" name="Connecteur droit avec flèche 28"/>
          <p:cNvCxnSpPr/>
          <p:nvPr/>
        </p:nvCxnSpPr>
        <p:spPr>
          <a:xfrm>
            <a:off x="1812955" y="4682080"/>
            <a:ext cx="1469639" cy="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274691" y="4292420"/>
            <a:ext cx="1728192" cy="369332"/>
          </a:xfrm>
          <a:prstGeom prst="rect">
            <a:avLst/>
          </a:prstGeom>
          <a:noFill/>
        </p:spPr>
        <p:txBody>
          <a:bodyPr wrap="square" rtlCol="0">
            <a:spAutoFit/>
          </a:bodyPr>
          <a:lstStyle/>
          <a:p>
            <a:r>
              <a:rPr lang="fr-FR" dirty="0">
                <a:solidFill>
                  <a:srgbClr val="FF0000"/>
                </a:solidFill>
              </a:rPr>
              <a:t>User Name</a:t>
            </a:r>
          </a:p>
        </p:txBody>
      </p:sp>
      <p:sp>
        <p:nvSpPr>
          <p:cNvPr id="31" name="ZoneTexte 30"/>
          <p:cNvSpPr txBox="1"/>
          <p:nvPr/>
        </p:nvSpPr>
        <p:spPr>
          <a:xfrm>
            <a:off x="307222" y="4665336"/>
            <a:ext cx="1752512" cy="369332"/>
          </a:xfrm>
          <a:prstGeom prst="rect">
            <a:avLst/>
          </a:prstGeom>
          <a:noFill/>
        </p:spPr>
        <p:txBody>
          <a:bodyPr wrap="square" rtlCol="0">
            <a:spAutoFit/>
          </a:bodyPr>
          <a:lstStyle/>
          <a:p>
            <a:r>
              <a:rPr lang="fr-FR" dirty="0" err="1">
                <a:solidFill>
                  <a:srgbClr val="FF0000"/>
                </a:solidFill>
              </a:rPr>
              <a:t>Password</a:t>
            </a:r>
            <a:endParaRPr lang="fr-FR" dirty="0">
              <a:solidFill>
                <a:srgbClr val="FF0000"/>
              </a:solidFill>
            </a:endParaRPr>
          </a:p>
        </p:txBody>
      </p:sp>
    </p:spTree>
    <p:extLst>
      <p:ext uri="{BB962C8B-B14F-4D97-AF65-F5344CB8AC3E}">
        <p14:creationId xmlns:p14="http://schemas.microsoft.com/office/powerpoint/2010/main" val="3524001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7">
                                            <p:txEl>
                                              <p:pRg st="0" end="0"/>
                                            </p:txEl>
                                          </p:spTgt>
                                        </p:tgtEl>
                                        <p:attrNameLst>
                                          <p:attrName>style.visibility</p:attrName>
                                        </p:attrNameLst>
                                      </p:cBhvr>
                                      <p:to>
                                        <p:strVal val="visible"/>
                                      </p:to>
                                    </p:set>
                                    <p:anim calcmode="lin" valueType="num">
                                      <p:cBhvr additive="base">
                                        <p:cTn id="7" dur="500" fill="hold"/>
                                        <p:tgtEl>
                                          <p:spTgt spid="2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7">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7">
                                            <p:txEl>
                                              <p:pRg st="2" end="2"/>
                                            </p:txEl>
                                          </p:spTgt>
                                        </p:tgtEl>
                                        <p:attrNameLst>
                                          <p:attrName>style.visibility</p:attrName>
                                        </p:attrNameLst>
                                      </p:cBhvr>
                                      <p:to>
                                        <p:strVal val="visible"/>
                                      </p:to>
                                    </p:set>
                                    <p:anim calcmode="lin" valueType="num">
                                      <p:cBhvr additive="base">
                                        <p:cTn id="11" dur="500" fill="hold"/>
                                        <p:tgtEl>
                                          <p:spTgt spid="27">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7">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7">
                                            <p:txEl>
                                              <p:pRg st="4" end="4"/>
                                            </p:txEl>
                                          </p:spTgt>
                                        </p:tgtEl>
                                        <p:attrNameLst>
                                          <p:attrName>style.visibility</p:attrName>
                                        </p:attrNameLst>
                                      </p:cBhvr>
                                      <p:to>
                                        <p:strVal val="visible"/>
                                      </p:to>
                                    </p:set>
                                    <p:anim calcmode="lin" valueType="num">
                                      <p:cBhvr additive="base">
                                        <p:cTn id="15" dur="500" fill="hold"/>
                                        <p:tgtEl>
                                          <p:spTgt spid="27">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27">
                                            <p:txEl>
                                              <p:pRg st="4" end="4"/>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0">
                                            <p:txEl>
                                              <p:pRg st="0" end="0"/>
                                            </p:txEl>
                                          </p:spTgt>
                                        </p:tgtEl>
                                        <p:attrNameLst>
                                          <p:attrName>style.visibility</p:attrName>
                                        </p:attrNameLst>
                                      </p:cBhvr>
                                      <p:to>
                                        <p:strVal val="visible"/>
                                      </p:to>
                                    </p:set>
                                    <p:anim calcmode="lin" valueType="num">
                                      <p:cBhvr additive="base">
                                        <p:cTn id="19"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0">
                                            <p:txEl>
                                              <p:pRg st="0" end="0"/>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ppt_x"/>
                                          </p:val>
                                        </p:tav>
                                        <p:tav tm="100000">
                                          <p:val>
                                            <p:strVal val="#ppt_x"/>
                                          </p:val>
                                        </p:tav>
                                      </p:tavLst>
                                    </p:anim>
                                    <p:anim calcmode="lin" valueType="num">
                                      <p:cBhvr additive="base">
                                        <p:cTn id="24" dur="5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500" fill="hold"/>
                                        <p:tgtEl>
                                          <p:spTgt spid="29"/>
                                        </p:tgtEl>
                                        <p:attrNameLst>
                                          <p:attrName>ppt_x</p:attrName>
                                        </p:attrNameLst>
                                      </p:cBhvr>
                                      <p:tavLst>
                                        <p:tav tm="0">
                                          <p:val>
                                            <p:strVal val="#ppt_x"/>
                                          </p:val>
                                        </p:tav>
                                        <p:tav tm="100000">
                                          <p:val>
                                            <p:strVal val="#ppt_x"/>
                                          </p:val>
                                        </p:tav>
                                      </p:tavLst>
                                    </p:anim>
                                    <p:anim calcmode="lin" valueType="num">
                                      <p:cBhvr additive="base">
                                        <p:cTn id="28" dur="5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1">
                                            <p:txEl>
                                              <p:pRg st="0" end="0"/>
                                            </p:txEl>
                                          </p:spTgt>
                                        </p:tgtEl>
                                        <p:attrNameLst>
                                          <p:attrName>style.visibility</p:attrName>
                                        </p:attrNameLst>
                                      </p:cBhvr>
                                      <p:to>
                                        <p:strVal val="visible"/>
                                      </p:to>
                                    </p:set>
                                    <p:anim calcmode="lin" valueType="num">
                                      <p:cBhvr additive="base">
                                        <p:cTn id="31"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5"/>
          <p:cNvSpPr txBox="1">
            <a:spLocks noGrp="1"/>
          </p:cNvSpPr>
          <p:nvPr/>
        </p:nvSpPr>
        <p:spPr bwMode="white">
          <a:xfrm>
            <a:off x="1665288" y="6408738"/>
            <a:ext cx="277812"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algn="r" eaLnBrk="1" hangingPunct="1">
              <a:spcBef>
                <a:spcPct val="0"/>
              </a:spcBef>
            </a:pPr>
            <a:fld id="{B1AEAEA9-99AB-48FD-BB9A-1F79D86EF2C5}" type="slidenum">
              <a:rPr lang="fr-FR" altLang="fr-FR" sz="900" b="0">
                <a:solidFill>
                  <a:srgbClr val="FFFFFF"/>
                </a:solidFill>
              </a:rPr>
              <a:pPr algn="r" eaLnBrk="1" hangingPunct="1">
                <a:spcBef>
                  <a:spcPct val="0"/>
                </a:spcBef>
              </a:pPr>
              <a:t>9</a:t>
            </a:fld>
            <a:r>
              <a:rPr lang="fr-FR" altLang="fr-FR" sz="900" b="0">
                <a:solidFill>
                  <a:srgbClr val="FFFFFF"/>
                </a:solidFill>
              </a:rPr>
              <a:t> •</a:t>
            </a:r>
          </a:p>
        </p:txBody>
      </p:sp>
      <p:sp>
        <p:nvSpPr>
          <p:cNvPr id="36868" name="Footer Placeholder 4"/>
          <p:cNvSpPr txBox="1">
            <a:spLocks noGrp="1"/>
          </p:cNvSpPr>
          <p:nvPr/>
        </p:nvSpPr>
        <p:spPr bwMode="white">
          <a:xfrm>
            <a:off x="1943100" y="6408738"/>
            <a:ext cx="29908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fr-FR" altLang="fr-FR" sz="900" b="0">
                <a:solidFill>
                  <a:srgbClr val="FFFFFF"/>
                </a:solidFill>
              </a:rPr>
              <a:t> TANGO training</a:t>
            </a:r>
          </a:p>
        </p:txBody>
      </p:sp>
      <p:pic>
        <p:nvPicPr>
          <p:cNvPr id="12" name="Image 11"/>
          <p:cNvPicPr>
            <a:picLocks noChangeAspect="1"/>
          </p:cNvPicPr>
          <p:nvPr/>
        </p:nvPicPr>
        <p:blipFill rotWithShape="1">
          <a:blip r:embed="rId2">
            <a:extLst>
              <a:ext uri="{28A0092B-C50C-407E-A947-70E740481C1C}">
                <a14:useLocalDpi xmlns:a14="http://schemas.microsoft.com/office/drawing/2010/main" val="0"/>
              </a:ext>
            </a:extLst>
          </a:blip>
          <a:srcRect b="78601"/>
          <a:stretch/>
        </p:blipFill>
        <p:spPr>
          <a:xfrm>
            <a:off x="1547664" y="1115452"/>
            <a:ext cx="6691570" cy="371737"/>
          </a:xfrm>
          <a:prstGeom prst="rect">
            <a:avLst/>
          </a:prstGeom>
        </p:spPr>
      </p:pic>
      <p:pic>
        <p:nvPicPr>
          <p:cNvPr id="13" name="Imag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0074" y="1856521"/>
            <a:ext cx="7508106" cy="3075355"/>
          </a:xfrm>
          <a:prstGeom prst="rect">
            <a:avLst/>
          </a:prstGeom>
        </p:spPr>
      </p:pic>
      <p:sp>
        <p:nvSpPr>
          <p:cNvPr id="14" name="ZoneTexte 13"/>
          <p:cNvSpPr txBox="1"/>
          <p:nvPr/>
        </p:nvSpPr>
        <p:spPr>
          <a:xfrm>
            <a:off x="829084" y="4931876"/>
            <a:ext cx="7410150" cy="369332"/>
          </a:xfrm>
          <a:prstGeom prst="rect">
            <a:avLst/>
          </a:prstGeom>
          <a:noFill/>
        </p:spPr>
        <p:txBody>
          <a:bodyPr wrap="square" rtlCol="0">
            <a:spAutoFit/>
          </a:bodyPr>
          <a:lstStyle/>
          <a:p>
            <a:r>
              <a:rPr lang="fr-FR" dirty="0" err="1">
                <a:solidFill>
                  <a:srgbClr val="FF0000"/>
                </a:solidFill>
              </a:rPr>
              <a:t>We</a:t>
            </a:r>
            <a:r>
              <a:rPr lang="fr-FR" dirty="0">
                <a:solidFill>
                  <a:srgbClr val="FF0000"/>
                </a:solidFill>
              </a:rPr>
              <a:t> </a:t>
            </a:r>
            <a:r>
              <a:rPr lang="fr-FR" dirty="0" err="1">
                <a:solidFill>
                  <a:srgbClr val="FF0000"/>
                </a:solidFill>
              </a:rPr>
              <a:t>recommand</a:t>
            </a:r>
            <a:r>
              <a:rPr lang="fr-FR" dirty="0">
                <a:solidFill>
                  <a:srgbClr val="FF0000"/>
                </a:solidFill>
              </a:rPr>
              <a:t> </a:t>
            </a:r>
            <a:r>
              <a:rPr lang="fr-FR" dirty="0" err="1">
                <a:solidFill>
                  <a:srgbClr val="FF0000"/>
                </a:solidFill>
              </a:rPr>
              <a:t>you</a:t>
            </a:r>
            <a:r>
              <a:rPr lang="fr-FR" dirty="0">
                <a:solidFill>
                  <a:srgbClr val="FF0000"/>
                </a:solidFill>
              </a:rPr>
              <a:t> to use the option « </a:t>
            </a:r>
            <a:r>
              <a:rPr lang="fr-FR" dirty="0" err="1">
                <a:solidFill>
                  <a:srgbClr val="FF0000"/>
                </a:solidFill>
              </a:rPr>
              <a:t>seamless</a:t>
            </a:r>
            <a:r>
              <a:rPr lang="fr-FR" dirty="0">
                <a:solidFill>
                  <a:srgbClr val="FF0000"/>
                </a:solidFill>
              </a:rPr>
              <a:t> » </a:t>
            </a:r>
            <a:r>
              <a:rPr lang="fr-FR" dirty="0" err="1">
                <a:solidFill>
                  <a:srgbClr val="FF0000"/>
                </a:solidFill>
              </a:rPr>
              <a:t>window</a:t>
            </a:r>
            <a:r>
              <a:rPr lang="fr-FR" dirty="0">
                <a:solidFill>
                  <a:srgbClr val="FF0000"/>
                </a:solidFill>
              </a:rPr>
              <a:t>  in settings</a:t>
            </a:r>
          </a:p>
        </p:txBody>
      </p:sp>
      <p:sp>
        <p:nvSpPr>
          <p:cNvPr id="15" name="ZoneTexte 14"/>
          <p:cNvSpPr txBox="1"/>
          <p:nvPr/>
        </p:nvSpPr>
        <p:spPr>
          <a:xfrm>
            <a:off x="7238922" y="4623519"/>
            <a:ext cx="573636" cy="369332"/>
          </a:xfrm>
          <a:prstGeom prst="rect">
            <a:avLst/>
          </a:prstGeom>
          <a:noFill/>
        </p:spPr>
        <p:txBody>
          <a:bodyPr wrap="square" rtlCol="0">
            <a:spAutoFit/>
          </a:bodyPr>
          <a:lstStyle/>
          <a:p>
            <a:r>
              <a:rPr lang="fr-FR" dirty="0">
                <a:solidFill>
                  <a:srgbClr val="FF0000"/>
                </a:solidFill>
              </a:rPr>
              <a:t>(3)</a:t>
            </a:r>
          </a:p>
        </p:txBody>
      </p:sp>
      <p:cxnSp>
        <p:nvCxnSpPr>
          <p:cNvPr id="16" name="Connecteur droit avec flèche 15"/>
          <p:cNvCxnSpPr/>
          <p:nvPr/>
        </p:nvCxnSpPr>
        <p:spPr>
          <a:xfrm flipV="1">
            <a:off x="3419872" y="1487190"/>
            <a:ext cx="2845530" cy="350566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Connecteur droit avec flèche 16"/>
          <p:cNvCxnSpPr>
            <a:endCxn id="22" idx="3"/>
          </p:cNvCxnSpPr>
          <p:nvPr/>
        </p:nvCxnSpPr>
        <p:spPr>
          <a:xfrm flipV="1">
            <a:off x="3419872" y="4585608"/>
            <a:ext cx="3675629" cy="407244"/>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Ellipse 17"/>
          <p:cNvSpPr/>
          <p:nvPr/>
        </p:nvSpPr>
        <p:spPr>
          <a:xfrm>
            <a:off x="6156176" y="1113047"/>
            <a:ext cx="504056" cy="37173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9" name="Connecteur droit avec flèche 18"/>
          <p:cNvCxnSpPr/>
          <p:nvPr/>
        </p:nvCxnSpPr>
        <p:spPr>
          <a:xfrm flipV="1">
            <a:off x="3419872" y="3619666"/>
            <a:ext cx="2455112" cy="137318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ZoneTexte 19"/>
          <p:cNvSpPr txBox="1"/>
          <p:nvPr/>
        </p:nvSpPr>
        <p:spPr>
          <a:xfrm>
            <a:off x="6265402" y="1487189"/>
            <a:ext cx="573636" cy="369332"/>
          </a:xfrm>
          <a:prstGeom prst="rect">
            <a:avLst/>
          </a:prstGeom>
          <a:noFill/>
        </p:spPr>
        <p:txBody>
          <a:bodyPr wrap="square" rtlCol="0">
            <a:spAutoFit/>
          </a:bodyPr>
          <a:lstStyle/>
          <a:p>
            <a:r>
              <a:rPr lang="fr-FR" dirty="0">
                <a:solidFill>
                  <a:srgbClr val="FF0000"/>
                </a:solidFill>
              </a:rPr>
              <a:t>(1)</a:t>
            </a:r>
          </a:p>
        </p:txBody>
      </p:sp>
      <p:sp>
        <p:nvSpPr>
          <p:cNvPr id="21" name="ZoneTexte 20"/>
          <p:cNvSpPr txBox="1"/>
          <p:nvPr/>
        </p:nvSpPr>
        <p:spPr>
          <a:xfrm>
            <a:off x="7380312" y="3410416"/>
            <a:ext cx="573636" cy="369332"/>
          </a:xfrm>
          <a:prstGeom prst="rect">
            <a:avLst/>
          </a:prstGeom>
          <a:noFill/>
        </p:spPr>
        <p:txBody>
          <a:bodyPr wrap="square" rtlCol="0">
            <a:spAutoFit/>
          </a:bodyPr>
          <a:lstStyle/>
          <a:p>
            <a:r>
              <a:rPr lang="fr-FR" dirty="0">
                <a:solidFill>
                  <a:srgbClr val="FF0000"/>
                </a:solidFill>
              </a:rPr>
              <a:t>(2)</a:t>
            </a:r>
          </a:p>
        </p:txBody>
      </p:sp>
      <p:sp>
        <p:nvSpPr>
          <p:cNvPr id="22" name="Ellipse 21"/>
          <p:cNvSpPr/>
          <p:nvPr/>
        </p:nvSpPr>
        <p:spPr>
          <a:xfrm>
            <a:off x="7021684" y="4268311"/>
            <a:ext cx="504056" cy="37173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Ellipse 22"/>
          <p:cNvSpPr/>
          <p:nvPr/>
        </p:nvSpPr>
        <p:spPr>
          <a:xfrm>
            <a:off x="5333512" y="3273287"/>
            <a:ext cx="1902784" cy="37173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
          <p:cNvSpPr txBox="1">
            <a:spLocks noChangeArrowheads="1"/>
          </p:cNvSpPr>
          <p:nvPr/>
        </p:nvSpPr>
        <p:spPr bwMode="gray">
          <a:xfrm>
            <a:off x="631825" y="225425"/>
            <a:ext cx="783907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eaLnBrk="0" hangingPunct="0">
              <a:spcBef>
                <a:spcPct val="10000"/>
              </a:spcBef>
              <a:defRPr sz="2400" b="1">
                <a:solidFill>
                  <a:srgbClr val="FF0000"/>
                </a:solidFill>
                <a:latin typeface="Arial" pitchFamily="34" charset="0"/>
              </a:defRPr>
            </a:lvl1pPr>
            <a:lvl2pPr marL="742950" indent="-285750" algn="l" eaLnBrk="0" hangingPunct="0">
              <a:spcBef>
                <a:spcPct val="10000"/>
              </a:spcBef>
              <a:buClr>
                <a:srgbClr val="FF0000"/>
              </a:buClr>
              <a:buSzPct val="90000"/>
              <a:buFont typeface="Courier New" pitchFamily="49" charset="0"/>
              <a:buChar char="o"/>
              <a:defRPr sz="2000">
                <a:solidFill>
                  <a:schemeClr val="hlink"/>
                </a:solidFill>
                <a:latin typeface="Arial" pitchFamily="34" charset="0"/>
              </a:defRPr>
            </a:lvl2pPr>
            <a:lvl3pPr marL="1143000" indent="-228600" algn="l" eaLnBrk="0" hangingPunct="0">
              <a:spcBef>
                <a:spcPct val="10000"/>
              </a:spcBef>
              <a:buClr>
                <a:srgbClr val="FF0000"/>
              </a:buClr>
              <a:buFont typeface="Courier New" pitchFamily="49" charset="0"/>
              <a:buChar char="o"/>
              <a:defRPr>
                <a:solidFill>
                  <a:schemeClr val="hlink"/>
                </a:solidFill>
                <a:latin typeface="Arial" pitchFamily="34" charset="0"/>
              </a:defRPr>
            </a:lvl3pPr>
            <a:lvl4pPr marL="1600200" indent="-228600" algn="l" eaLnBrk="0" hangingPunct="0">
              <a:spcBef>
                <a:spcPct val="10000"/>
              </a:spcBef>
              <a:buClr>
                <a:srgbClr val="FF0000"/>
              </a:buClr>
              <a:buFont typeface="Courier New" pitchFamily="49" charset="0"/>
              <a:buChar char="o"/>
              <a:defRPr sz="1400">
                <a:solidFill>
                  <a:schemeClr val="hlink"/>
                </a:solidFill>
                <a:latin typeface="Arial" pitchFamily="34" charset="0"/>
              </a:defRPr>
            </a:lvl4pPr>
            <a:lvl5pPr marL="2057400" indent="-228600" algn="l" eaLnBrk="0" hangingPunct="0">
              <a:spcBef>
                <a:spcPct val="10000"/>
              </a:spcBef>
              <a:buClr>
                <a:srgbClr val="FF0000"/>
              </a:buClr>
              <a:buFont typeface="Courier New" pitchFamily="49" charset="0"/>
              <a:buChar char="o"/>
              <a:defRPr sz="1200">
                <a:solidFill>
                  <a:schemeClr val="hlink"/>
                </a:solidFill>
                <a:latin typeface="Arial" pitchFamily="34" charset="0"/>
              </a:defRPr>
            </a:lvl5pPr>
            <a:lvl6pPr marL="25146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6pPr>
            <a:lvl7pPr marL="29718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7pPr>
            <a:lvl8pPr marL="34290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8pPr>
            <a:lvl9pPr marL="3886200" indent="-228600" eaLnBrk="0" fontAlgn="base" hangingPunct="0">
              <a:spcBef>
                <a:spcPct val="10000"/>
              </a:spcBef>
              <a:spcAft>
                <a:spcPct val="0"/>
              </a:spcAft>
              <a:buClr>
                <a:srgbClr val="FF0000"/>
              </a:buClr>
              <a:buFont typeface="Courier New" pitchFamily="49" charset="0"/>
              <a:buChar char="o"/>
              <a:defRPr sz="1200">
                <a:solidFill>
                  <a:schemeClr val="hlink"/>
                </a:solidFill>
                <a:latin typeface="Arial" pitchFamily="34" charset="0"/>
              </a:defRPr>
            </a:lvl9pPr>
          </a:lstStyle>
          <a:p>
            <a:pPr eaLnBrk="1" hangingPunct="1">
              <a:spcBef>
                <a:spcPct val="0"/>
              </a:spcBef>
            </a:pPr>
            <a:r>
              <a:rPr lang="en-US" altLang="fr-FR" dirty="0"/>
              <a:t>Settings of Citrix Client</a:t>
            </a:r>
          </a:p>
        </p:txBody>
      </p:sp>
      <p:pic>
        <p:nvPicPr>
          <p:cNvPr id="32" name="Picture 3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32324" y="225425"/>
            <a:ext cx="1976468" cy="4869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1215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ppt_x"/>
                                          </p:val>
                                        </p:tav>
                                        <p:tav tm="100000">
                                          <p:val>
                                            <p:strVal val="#ppt_x"/>
                                          </p:val>
                                        </p:tav>
                                      </p:tavLst>
                                    </p:anim>
                                    <p:anim calcmode="lin" valueType="num">
                                      <p:cBhvr additive="base">
                                        <p:cTn id="1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a:themeElements>
    <a:clrScheme name="Default 3">
      <a:dk1>
        <a:srgbClr val="000000"/>
      </a:dk1>
      <a:lt1>
        <a:srgbClr val="FFFFFF"/>
      </a:lt1>
      <a:dk2>
        <a:srgbClr val="000000"/>
      </a:dk2>
      <a:lt2>
        <a:srgbClr val="808080"/>
      </a:lt2>
      <a:accent1>
        <a:srgbClr val="C0AE86"/>
      </a:accent1>
      <a:accent2>
        <a:srgbClr val="7C408F"/>
      </a:accent2>
      <a:accent3>
        <a:srgbClr val="FFFFFF"/>
      </a:accent3>
      <a:accent4>
        <a:srgbClr val="000000"/>
      </a:accent4>
      <a:accent5>
        <a:srgbClr val="DCD3C3"/>
      </a:accent5>
      <a:accent6>
        <a:srgbClr val="703981"/>
      </a:accent6>
      <a:hlink>
        <a:srgbClr val="6F7072"/>
      </a:hlink>
      <a:folHlink>
        <a:srgbClr val="BEBEBE"/>
      </a:folHlink>
    </a:clrScheme>
    <a:fontScheme name="Defaul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fr-FR"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fr-FR" sz="1800" b="0" i="0" u="none" strike="noStrike" cap="none" normalizeH="0" baseline="0" smtClean="0">
            <a:ln>
              <a:noFill/>
            </a:ln>
            <a:solidFill>
              <a:schemeClr val="tx1"/>
            </a:solidFill>
            <a:effectLst/>
            <a:latin typeface="Arial" charset="0"/>
          </a:defRPr>
        </a:defPPr>
      </a:lstStyle>
    </a:lnDef>
  </a:objectDefaults>
  <a:extraClrSchemeLst>
    <a:extraClrScheme>
      <a:clrScheme name="Default 1">
        <a:dk1>
          <a:srgbClr val="000000"/>
        </a:dk1>
        <a:lt1>
          <a:srgbClr val="FFFFFF"/>
        </a:lt1>
        <a:dk2>
          <a:srgbClr val="000000"/>
        </a:dk2>
        <a:lt2>
          <a:srgbClr val="808080"/>
        </a:lt2>
        <a:accent1>
          <a:srgbClr val="C3C600"/>
        </a:accent1>
        <a:accent2>
          <a:srgbClr val="803588"/>
        </a:accent2>
        <a:accent3>
          <a:srgbClr val="FFFFFF"/>
        </a:accent3>
        <a:accent4>
          <a:srgbClr val="000000"/>
        </a:accent4>
        <a:accent5>
          <a:srgbClr val="DEDFAA"/>
        </a:accent5>
        <a:accent6>
          <a:srgbClr val="732F7B"/>
        </a:accent6>
        <a:hlink>
          <a:srgbClr val="6F7072"/>
        </a:hlink>
        <a:folHlink>
          <a:srgbClr val="BEBEBE"/>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000000"/>
        </a:dk2>
        <a:lt2>
          <a:srgbClr val="808080"/>
        </a:lt2>
        <a:accent1>
          <a:srgbClr val="C0AE86"/>
        </a:accent1>
        <a:accent2>
          <a:srgbClr val="803588"/>
        </a:accent2>
        <a:accent3>
          <a:srgbClr val="FFFFFF"/>
        </a:accent3>
        <a:accent4>
          <a:srgbClr val="000000"/>
        </a:accent4>
        <a:accent5>
          <a:srgbClr val="DCD3C3"/>
        </a:accent5>
        <a:accent6>
          <a:srgbClr val="732F7B"/>
        </a:accent6>
        <a:hlink>
          <a:srgbClr val="6F7072"/>
        </a:hlink>
        <a:folHlink>
          <a:srgbClr val="BEBEBE"/>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000000"/>
        </a:dk2>
        <a:lt2>
          <a:srgbClr val="808080"/>
        </a:lt2>
        <a:accent1>
          <a:srgbClr val="C0AE86"/>
        </a:accent1>
        <a:accent2>
          <a:srgbClr val="7C408F"/>
        </a:accent2>
        <a:accent3>
          <a:srgbClr val="FFFFFF"/>
        </a:accent3>
        <a:accent4>
          <a:srgbClr val="000000"/>
        </a:accent4>
        <a:accent5>
          <a:srgbClr val="DCD3C3"/>
        </a:accent5>
        <a:accent6>
          <a:srgbClr val="703981"/>
        </a:accent6>
        <a:hlink>
          <a:srgbClr val="6F7072"/>
        </a:hlink>
        <a:folHlink>
          <a:srgbClr val="BEBEBE"/>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Default">
  <a:themeElements>
    <a:clrScheme name="2_Default 3">
      <a:dk1>
        <a:srgbClr val="000000"/>
      </a:dk1>
      <a:lt1>
        <a:srgbClr val="FFFFFF"/>
      </a:lt1>
      <a:dk2>
        <a:srgbClr val="000000"/>
      </a:dk2>
      <a:lt2>
        <a:srgbClr val="808080"/>
      </a:lt2>
      <a:accent1>
        <a:srgbClr val="C0AE86"/>
      </a:accent1>
      <a:accent2>
        <a:srgbClr val="7C408F"/>
      </a:accent2>
      <a:accent3>
        <a:srgbClr val="FFFFFF"/>
      </a:accent3>
      <a:accent4>
        <a:srgbClr val="000000"/>
      </a:accent4>
      <a:accent5>
        <a:srgbClr val="DCD3C3"/>
      </a:accent5>
      <a:accent6>
        <a:srgbClr val="703981"/>
      </a:accent6>
      <a:hlink>
        <a:srgbClr val="6F7072"/>
      </a:hlink>
      <a:folHlink>
        <a:srgbClr val="BEBEBE"/>
      </a:folHlink>
    </a:clrScheme>
    <a:fontScheme name="2_Defaul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fr-FR"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fr-FR" sz="1800" b="0" i="0" u="none" strike="noStrike" cap="none" normalizeH="0" baseline="0" smtClean="0">
            <a:ln>
              <a:noFill/>
            </a:ln>
            <a:solidFill>
              <a:schemeClr val="tx1"/>
            </a:solidFill>
            <a:effectLst/>
            <a:latin typeface="Arial" charset="0"/>
          </a:defRPr>
        </a:defPPr>
      </a:lstStyle>
    </a:lnDef>
  </a:objectDefaults>
  <a:extraClrSchemeLst>
    <a:extraClrScheme>
      <a:clrScheme name="2_Default 1">
        <a:dk1>
          <a:srgbClr val="000000"/>
        </a:dk1>
        <a:lt1>
          <a:srgbClr val="FFFFFF"/>
        </a:lt1>
        <a:dk2>
          <a:srgbClr val="000000"/>
        </a:dk2>
        <a:lt2>
          <a:srgbClr val="808080"/>
        </a:lt2>
        <a:accent1>
          <a:srgbClr val="C3C600"/>
        </a:accent1>
        <a:accent2>
          <a:srgbClr val="803588"/>
        </a:accent2>
        <a:accent3>
          <a:srgbClr val="FFFFFF"/>
        </a:accent3>
        <a:accent4>
          <a:srgbClr val="000000"/>
        </a:accent4>
        <a:accent5>
          <a:srgbClr val="DEDFAA"/>
        </a:accent5>
        <a:accent6>
          <a:srgbClr val="732F7B"/>
        </a:accent6>
        <a:hlink>
          <a:srgbClr val="6F7072"/>
        </a:hlink>
        <a:folHlink>
          <a:srgbClr val="BEBEBE"/>
        </a:folHlink>
      </a:clrScheme>
      <a:clrMap bg1="lt1" tx1="dk1" bg2="lt2" tx2="dk2" accent1="accent1" accent2="accent2" accent3="accent3" accent4="accent4" accent5="accent5" accent6="accent6" hlink="hlink" folHlink="folHlink"/>
    </a:extraClrScheme>
    <a:extraClrScheme>
      <a:clrScheme name="2_Default 2">
        <a:dk1>
          <a:srgbClr val="000000"/>
        </a:dk1>
        <a:lt1>
          <a:srgbClr val="FFFFFF"/>
        </a:lt1>
        <a:dk2>
          <a:srgbClr val="000000"/>
        </a:dk2>
        <a:lt2>
          <a:srgbClr val="808080"/>
        </a:lt2>
        <a:accent1>
          <a:srgbClr val="C0AE86"/>
        </a:accent1>
        <a:accent2>
          <a:srgbClr val="803588"/>
        </a:accent2>
        <a:accent3>
          <a:srgbClr val="FFFFFF"/>
        </a:accent3>
        <a:accent4>
          <a:srgbClr val="000000"/>
        </a:accent4>
        <a:accent5>
          <a:srgbClr val="DCD3C3"/>
        </a:accent5>
        <a:accent6>
          <a:srgbClr val="732F7B"/>
        </a:accent6>
        <a:hlink>
          <a:srgbClr val="6F7072"/>
        </a:hlink>
        <a:folHlink>
          <a:srgbClr val="BEBEBE"/>
        </a:folHlink>
      </a:clrScheme>
      <a:clrMap bg1="lt1" tx1="dk1" bg2="lt2" tx2="dk2" accent1="accent1" accent2="accent2" accent3="accent3" accent4="accent4" accent5="accent5" accent6="accent6" hlink="hlink" folHlink="folHlink"/>
    </a:extraClrScheme>
    <a:extraClrScheme>
      <a:clrScheme name="2_Default 3">
        <a:dk1>
          <a:srgbClr val="000000"/>
        </a:dk1>
        <a:lt1>
          <a:srgbClr val="FFFFFF"/>
        </a:lt1>
        <a:dk2>
          <a:srgbClr val="000000"/>
        </a:dk2>
        <a:lt2>
          <a:srgbClr val="808080"/>
        </a:lt2>
        <a:accent1>
          <a:srgbClr val="C0AE86"/>
        </a:accent1>
        <a:accent2>
          <a:srgbClr val="7C408F"/>
        </a:accent2>
        <a:accent3>
          <a:srgbClr val="FFFFFF"/>
        </a:accent3>
        <a:accent4>
          <a:srgbClr val="000000"/>
        </a:accent4>
        <a:accent5>
          <a:srgbClr val="DCD3C3"/>
        </a:accent5>
        <a:accent6>
          <a:srgbClr val="703981"/>
        </a:accent6>
        <a:hlink>
          <a:srgbClr val="6F7072"/>
        </a:hlink>
        <a:folHlink>
          <a:srgbClr val="BEBEBE"/>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Default">
  <a:themeElements>
    <a:clrScheme name="1_Default 3">
      <a:dk1>
        <a:srgbClr val="000000"/>
      </a:dk1>
      <a:lt1>
        <a:srgbClr val="FFFFFF"/>
      </a:lt1>
      <a:dk2>
        <a:srgbClr val="000000"/>
      </a:dk2>
      <a:lt2>
        <a:srgbClr val="808080"/>
      </a:lt2>
      <a:accent1>
        <a:srgbClr val="C0AE86"/>
      </a:accent1>
      <a:accent2>
        <a:srgbClr val="7C408F"/>
      </a:accent2>
      <a:accent3>
        <a:srgbClr val="FFFFFF"/>
      </a:accent3>
      <a:accent4>
        <a:srgbClr val="000000"/>
      </a:accent4>
      <a:accent5>
        <a:srgbClr val="DCD3C3"/>
      </a:accent5>
      <a:accent6>
        <a:srgbClr val="703981"/>
      </a:accent6>
      <a:hlink>
        <a:srgbClr val="6F7072"/>
      </a:hlink>
      <a:folHlink>
        <a:srgbClr val="BEBEBE"/>
      </a:folHlink>
    </a:clrScheme>
    <a:fontScheme name="1_Defaul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fr-FR"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fr-FR" sz="1800" b="0" i="0" u="none" strike="noStrike" cap="none" normalizeH="0" baseline="0" smtClean="0">
            <a:ln>
              <a:noFill/>
            </a:ln>
            <a:solidFill>
              <a:schemeClr val="tx1"/>
            </a:solidFill>
            <a:effectLst/>
            <a:latin typeface="Arial" charset="0"/>
          </a:defRPr>
        </a:defPPr>
      </a:lstStyle>
    </a:lnDef>
  </a:objectDefaults>
  <a:extraClrSchemeLst>
    <a:extraClrScheme>
      <a:clrScheme name="1_Default 1">
        <a:dk1>
          <a:srgbClr val="000000"/>
        </a:dk1>
        <a:lt1>
          <a:srgbClr val="FFFFFF"/>
        </a:lt1>
        <a:dk2>
          <a:srgbClr val="000000"/>
        </a:dk2>
        <a:lt2>
          <a:srgbClr val="808080"/>
        </a:lt2>
        <a:accent1>
          <a:srgbClr val="C3C600"/>
        </a:accent1>
        <a:accent2>
          <a:srgbClr val="803588"/>
        </a:accent2>
        <a:accent3>
          <a:srgbClr val="FFFFFF"/>
        </a:accent3>
        <a:accent4>
          <a:srgbClr val="000000"/>
        </a:accent4>
        <a:accent5>
          <a:srgbClr val="DEDFAA"/>
        </a:accent5>
        <a:accent6>
          <a:srgbClr val="732F7B"/>
        </a:accent6>
        <a:hlink>
          <a:srgbClr val="6F7072"/>
        </a:hlink>
        <a:folHlink>
          <a:srgbClr val="BEBEBE"/>
        </a:folHlink>
      </a:clrScheme>
      <a:clrMap bg1="lt1" tx1="dk1" bg2="lt2" tx2="dk2" accent1="accent1" accent2="accent2" accent3="accent3" accent4="accent4" accent5="accent5" accent6="accent6" hlink="hlink" folHlink="folHlink"/>
    </a:extraClrScheme>
    <a:extraClrScheme>
      <a:clrScheme name="1_Default 2">
        <a:dk1>
          <a:srgbClr val="000000"/>
        </a:dk1>
        <a:lt1>
          <a:srgbClr val="FFFFFF"/>
        </a:lt1>
        <a:dk2>
          <a:srgbClr val="000000"/>
        </a:dk2>
        <a:lt2>
          <a:srgbClr val="808080"/>
        </a:lt2>
        <a:accent1>
          <a:srgbClr val="C0AE86"/>
        </a:accent1>
        <a:accent2>
          <a:srgbClr val="803588"/>
        </a:accent2>
        <a:accent3>
          <a:srgbClr val="FFFFFF"/>
        </a:accent3>
        <a:accent4>
          <a:srgbClr val="000000"/>
        </a:accent4>
        <a:accent5>
          <a:srgbClr val="DCD3C3"/>
        </a:accent5>
        <a:accent6>
          <a:srgbClr val="732F7B"/>
        </a:accent6>
        <a:hlink>
          <a:srgbClr val="6F7072"/>
        </a:hlink>
        <a:folHlink>
          <a:srgbClr val="BEBEBE"/>
        </a:folHlink>
      </a:clrScheme>
      <a:clrMap bg1="lt1" tx1="dk1" bg2="lt2" tx2="dk2" accent1="accent1" accent2="accent2" accent3="accent3" accent4="accent4" accent5="accent5" accent6="accent6" hlink="hlink" folHlink="folHlink"/>
    </a:extraClrScheme>
    <a:extraClrScheme>
      <a:clrScheme name="1_Default 3">
        <a:dk1>
          <a:srgbClr val="000000"/>
        </a:dk1>
        <a:lt1>
          <a:srgbClr val="FFFFFF"/>
        </a:lt1>
        <a:dk2>
          <a:srgbClr val="000000"/>
        </a:dk2>
        <a:lt2>
          <a:srgbClr val="808080"/>
        </a:lt2>
        <a:accent1>
          <a:srgbClr val="C0AE86"/>
        </a:accent1>
        <a:accent2>
          <a:srgbClr val="7C408F"/>
        </a:accent2>
        <a:accent3>
          <a:srgbClr val="FFFFFF"/>
        </a:accent3>
        <a:accent4>
          <a:srgbClr val="000000"/>
        </a:accent4>
        <a:accent5>
          <a:srgbClr val="DCD3C3"/>
        </a:accent5>
        <a:accent6>
          <a:srgbClr val="703981"/>
        </a:accent6>
        <a:hlink>
          <a:srgbClr val="6F7072"/>
        </a:hlink>
        <a:folHlink>
          <a:srgbClr val="BEBEBE"/>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5_Default">
  <a:themeElements>
    <a:clrScheme name="5_Default 3">
      <a:dk1>
        <a:srgbClr val="000000"/>
      </a:dk1>
      <a:lt1>
        <a:srgbClr val="FFFFFF"/>
      </a:lt1>
      <a:dk2>
        <a:srgbClr val="000000"/>
      </a:dk2>
      <a:lt2>
        <a:srgbClr val="808080"/>
      </a:lt2>
      <a:accent1>
        <a:srgbClr val="C0AE86"/>
      </a:accent1>
      <a:accent2>
        <a:srgbClr val="7C408F"/>
      </a:accent2>
      <a:accent3>
        <a:srgbClr val="FFFFFF"/>
      </a:accent3>
      <a:accent4>
        <a:srgbClr val="000000"/>
      </a:accent4>
      <a:accent5>
        <a:srgbClr val="DCD3C3"/>
      </a:accent5>
      <a:accent6>
        <a:srgbClr val="703981"/>
      </a:accent6>
      <a:hlink>
        <a:srgbClr val="6F7072"/>
      </a:hlink>
      <a:folHlink>
        <a:srgbClr val="BEBEBE"/>
      </a:folHlink>
    </a:clrScheme>
    <a:fontScheme name="5_Defaul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5_Default 1">
        <a:dk1>
          <a:srgbClr val="000000"/>
        </a:dk1>
        <a:lt1>
          <a:srgbClr val="FFFFFF"/>
        </a:lt1>
        <a:dk2>
          <a:srgbClr val="000000"/>
        </a:dk2>
        <a:lt2>
          <a:srgbClr val="808080"/>
        </a:lt2>
        <a:accent1>
          <a:srgbClr val="C3C600"/>
        </a:accent1>
        <a:accent2>
          <a:srgbClr val="803588"/>
        </a:accent2>
        <a:accent3>
          <a:srgbClr val="FFFFFF"/>
        </a:accent3>
        <a:accent4>
          <a:srgbClr val="000000"/>
        </a:accent4>
        <a:accent5>
          <a:srgbClr val="DEDFAA"/>
        </a:accent5>
        <a:accent6>
          <a:srgbClr val="732F7B"/>
        </a:accent6>
        <a:hlink>
          <a:srgbClr val="6F7072"/>
        </a:hlink>
        <a:folHlink>
          <a:srgbClr val="BEBEBE"/>
        </a:folHlink>
      </a:clrScheme>
      <a:clrMap bg1="lt1" tx1="dk1" bg2="lt2" tx2="dk2" accent1="accent1" accent2="accent2" accent3="accent3" accent4="accent4" accent5="accent5" accent6="accent6" hlink="hlink" folHlink="folHlink"/>
    </a:extraClrScheme>
    <a:extraClrScheme>
      <a:clrScheme name="5_Default 2">
        <a:dk1>
          <a:srgbClr val="000000"/>
        </a:dk1>
        <a:lt1>
          <a:srgbClr val="FFFFFF"/>
        </a:lt1>
        <a:dk2>
          <a:srgbClr val="000000"/>
        </a:dk2>
        <a:lt2>
          <a:srgbClr val="808080"/>
        </a:lt2>
        <a:accent1>
          <a:srgbClr val="C0AE86"/>
        </a:accent1>
        <a:accent2>
          <a:srgbClr val="803588"/>
        </a:accent2>
        <a:accent3>
          <a:srgbClr val="FFFFFF"/>
        </a:accent3>
        <a:accent4>
          <a:srgbClr val="000000"/>
        </a:accent4>
        <a:accent5>
          <a:srgbClr val="DCD3C3"/>
        </a:accent5>
        <a:accent6>
          <a:srgbClr val="732F7B"/>
        </a:accent6>
        <a:hlink>
          <a:srgbClr val="6F7072"/>
        </a:hlink>
        <a:folHlink>
          <a:srgbClr val="BEBEBE"/>
        </a:folHlink>
      </a:clrScheme>
      <a:clrMap bg1="lt1" tx1="dk1" bg2="lt2" tx2="dk2" accent1="accent1" accent2="accent2" accent3="accent3" accent4="accent4" accent5="accent5" accent6="accent6" hlink="hlink" folHlink="folHlink"/>
    </a:extraClrScheme>
    <a:extraClrScheme>
      <a:clrScheme name="5_Default 3">
        <a:dk1>
          <a:srgbClr val="000000"/>
        </a:dk1>
        <a:lt1>
          <a:srgbClr val="FFFFFF"/>
        </a:lt1>
        <a:dk2>
          <a:srgbClr val="000000"/>
        </a:dk2>
        <a:lt2>
          <a:srgbClr val="808080"/>
        </a:lt2>
        <a:accent1>
          <a:srgbClr val="C0AE86"/>
        </a:accent1>
        <a:accent2>
          <a:srgbClr val="7C408F"/>
        </a:accent2>
        <a:accent3>
          <a:srgbClr val="FFFFFF"/>
        </a:accent3>
        <a:accent4>
          <a:srgbClr val="000000"/>
        </a:accent4>
        <a:accent5>
          <a:srgbClr val="DCD3C3"/>
        </a:accent5>
        <a:accent6>
          <a:srgbClr val="703981"/>
        </a:accent6>
        <a:hlink>
          <a:srgbClr val="6F7072"/>
        </a:hlink>
        <a:folHlink>
          <a:srgbClr val="BEBEBE"/>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default</Template>
  <TotalTime>24156</TotalTime>
  <Words>5434</Words>
  <Application>Microsoft Office PowerPoint</Application>
  <PresentationFormat>Affichage à l'écran (4:3)</PresentationFormat>
  <Paragraphs>1261</Paragraphs>
  <Slides>75</Slides>
  <Notes>12</Notes>
  <HiddenSlides>0</HiddenSlides>
  <MMClips>0</MMClips>
  <ScaleCrop>false</ScaleCrop>
  <HeadingPairs>
    <vt:vector size="6" baseType="variant">
      <vt:variant>
        <vt:lpstr>Polices utilisées</vt:lpstr>
      </vt:variant>
      <vt:variant>
        <vt:i4>6</vt:i4>
      </vt:variant>
      <vt:variant>
        <vt:lpstr>Thème</vt:lpstr>
      </vt:variant>
      <vt:variant>
        <vt:i4>4</vt:i4>
      </vt:variant>
      <vt:variant>
        <vt:lpstr>Titres des diapositives</vt:lpstr>
      </vt:variant>
      <vt:variant>
        <vt:i4>75</vt:i4>
      </vt:variant>
    </vt:vector>
  </HeadingPairs>
  <TitlesOfParts>
    <vt:vector size="85" baseType="lpstr">
      <vt:lpstr>Arial</vt:lpstr>
      <vt:lpstr>Calibri</vt:lpstr>
      <vt:lpstr>Courier New</vt:lpstr>
      <vt:lpstr>Verdana</vt:lpstr>
      <vt:lpstr>Webdings</vt:lpstr>
      <vt:lpstr>Wingdings</vt:lpstr>
      <vt:lpstr>Default</vt:lpstr>
      <vt:lpstr>2_Default</vt:lpstr>
      <vt:lpstr>1_Default</vt:lpstr>
      <vt:lpstr>5_Default</vt:lpstr>
      <vt:lpstr>TANGO CORE MODEL Training users     </vt:lpstr>
      <vt:lpstr>Présentation PowerPoint</vt:lpstr>
      <vt:lpstr>Présentation PowerPoint</vt:lpstr>
      <vt:lpstr>Tango Core Model collects data from local management tools and from Vector</vt:lpstr>
      <vt:lpstr>Structuring principles of the main Tango cube (RP_PL)</vt:lpstr>
      <vt:lpstr>Présentation PowerPoint</vt:lpstr>
      <vt:lpstr>Présentation PowerPoint</vt:lpstr>
      <vt:lpstr>Connection to Citrix Client</vt:lpstr>
      <vt:lpstr>Présentation PowerPoint</vt:lpstr>
      <vt:lpstr>Présentation PowerPoint</vt:lpstr>
      <vt:lpstr>Présentation PowerPoint</vt:lpstr>
      <vt:lpstr>Présentation PowerPoint</vt:lpstr>
      <vt:lpstr>Tango activity grid reflects VTD operational organization</vt:lpstr>
      <vt:lpstr>Présentation PowerPoint</vt:lpstr>
      <vt:lpstr>Présentation PowerPoint</vt:lpstr>
      <vt:lpstr>Présentation PowerPoint</vt:lpstr>
      <vt:lpstr>Dimension #3: legal organization</vt:lpstr>
      <vt:lpstr>Présentation PowerPoint</vt:lpstr>
      <vt:lpstr>Présentation PowerPoint</vt:lpstr>
      <vt:lpstr>Présentation PowerPoint</vt:lpstr>
      <vt:lpstr>Dimension #5: Indicators</vt:lpstr>
      <vt:lpstr>Présentation PowerPoint</vt:lpstr>
      <vt:lpstr>Présentation PowerPoint</vt:lpstr>
      <vt:lpstr>Présentation PowerPoint</vt:lpstr>
      <vt:lpstr>Dimensions #6 &amp; 7 : phase and period (1/2)</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 Aggregate elements in a subset (1/4)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Exercise : Input of a new management unit (2/3)</vt:lpstr>
      <vt:lpstr>Présentation PowerPoint</vt:lpstr>
      <vt:lpstr>Exercise : Update of a management unit </vt:lpstr>
      <vt:lpstr>Présentation PowerPoint</vt:lpstr>
      <vt:lpstr>A report library by topic (1/2)</vt:lpstr>
      <vt:lpstr>A report library by topic (2/2)</vt:lpstr>
      <vt:lpstr>Présentation PowerPoint</vt:lpstr>
      <vt:lpstr>Présentation PowerPoint</vt:lpstr>
      <vt:lpstr>How the dimensions are analyzed in a report?</vt:lpstr>
      <vt:lpstr>Présentation PowerPoint</vt:lpstr>
      <vt:lpstr>Main cubes in Tango Core Model (1/2)</vt:lpstr>
      <vt:lpstr>Main cubes in Tango Core Model (2/2)</vt:lpstr>
      <vt:lpstr>Présentation PowerPoint</vt:lpstr>
      <vt:lpstr> Tango customization</vt:lpstr>
      <vt:lpstr>Présentation PowerPoint</vt:lpstr>
      <vt:lpstr>Présentation PowerPoint</vt:lpstr>
      <vt:lpstr>Présentation PowerPoint</vt:lpstr>
      <vt:lpstr> Tango customization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VeoliaTransdev</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Tango Project</dc:title>
  <dc:creator>G Bouassa</dc:creator>
  <cp:lastModifiedBy>SAINT JOHN de CREVECOEUR, Rozenn</cp:lastModifiedBy>
  <cp:revision>697</cp:revision>
  <cp:lastPrinted>2015-03-03T12:27:14Z</cp:lastPrinted>
  <dcterms:created xsi:type="dcterms:W3CDTF">2011-04-07T11:55:57Z</dcterms:created>
  <dcterms:modified xsi:type="dcterms:W3CDTF">2021-09-21T10:46:50Z</dcterms:modified>
</cp:coreProperties>
</file>